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Default Extension="emf" ContentType="image/x-emf"/>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4" r:id="rId4"/>
  </p:sldMasterIdLst>
  <p:notesMasterIdLst>
    <p:notesMasterId r:id="rId94"/>
  </p:notesMasterIdLst>
  <p:handoutMasterIdLst>
    <p:handoutMasterId r:id="rId95"/>
  </p:handoutMasterIdLst>
  <p:sldIdLst>
    <p:sldId id="331" r:id="rId5"/>
    <p:sldId id="332" r:id="rId6"/>
    <p:sldId id="333" r:id="rId7"/>
    <p:sldId id="337" r:id="rId8"/>
    <p:sldId id="335" r:id="rId9"/>
    <p:sldId id="336" r:id="rId10"/>
    <p:sldId id="338" r:id="rId11"/>
    <p:sldId id="340" r:id="rId12"/>
    <p:sldId id="341" r:id="rId13"/>
    <p:sldId id="342" r:id="rId14"/>
    <p:sldId id="343" r:id="rId15"/>
    <p:sldId id="344" r:id="rId16"/>
    <p:sldId id="339" r:id="rId17"/>
    <p:sldId id="346" r:id="rId18"/>
    <p:sldId id="347" r:id="rId19"/>
    <p:sldId id="349" r:id="rId20"/>
    <p:sldId id="350" r:id="rId21"/>
    <p:sldId id="351" r:id="rId22"/>
    <p:sldId id="352" r:id="rId23"/>
    <p:sldId id="354" r:id="rId24"/>
    <p:sldId id="355" r:id="rId25"/>
    <p:sldId id="356" r:id="rId26"/>
    <p:sldId id="357" r:id="rId27"/>
    <p:sldId id="367" r:id="rId28"/>
    <p:sldId id="368" r:id="rId29"/>
    <p:sldId id="369" r:id="rId30"/>
    <p:sldId id="370" r:id="rId31"/>
    <p:sldId id="353" r:id="rId32"/>
    <p:sldId id="260" r:id="rId33"/>
    <p:sldId id="263" r:id="rId34"/>
    <p:sldId id="358" r:id="rId35"/>
    <p:sldId id="359" r:id="rId36"/>
    <p:sldId id="360" r:id="rId37"/>
    <p:sldId id="362" r:id="rId38"/>
    <p:sldId id="323" r:id="rId39"/>
    <p:sldId id="324" r:id="rId40"/>
    <p:sldId id="297" r:id="rId41"/>
    <p:sldId id="273" r:id="rId42"/>
    <p:sldId id="330" r:id="rId43"/>
    <p:sldId id="274" r:id="rId44"/>
    <p:sldId id="325" r:id="rId45"/>
    <p:sldId id="326" r:id="rId46"/>
    <p:sldId id="327" r:id="rId47"/>
    <p:sldId id="328" r:id="rId48"/>
    <p:sldId id="329" r:id="rId49"/>
    <p:sldId id="302" r:id="rId50"/>
    <p:sldId id="299" r:id="rId51"/>
    <p:sldId id="298" r:id="rId52"/>
    <p:sldId id="300" r:id="rId53"/>
    <p:sldId id="365" r:id="rId54"/>
    <p:sldId id="386" r:id="rId55"/>
    <p:sldId id="381" r:id="rId56"/>
    <p:sldId id="382" r:id="rId57"/>
    <p:sldId id="383" r:id="rId58"/>
    <p:sldId id="385" r:id="rId59"/>
    <p:sldId id="387" r:id="rId60"/>
    <p:sldId id="374" r:id="rId61"/>
    <p:sldId id="375" r:id="rId62"/>
    <p:sldId id="376" r:id="rId63"/>
    <p:sldId id="377" r:id="rId64"/>
    <p:sldId id="378" r:id="rId65"/>
    <p:sldId id="379" r:id="rId66"/>
    <p:sldId id="380" r:id="rId67"/>
    <p:sldId id="363" r:id="rId68"/>
    <p:sldId id="318" r:id="rId69"/>
    <p:sldId id="316" r:id="rId70"/>
    <p:sldId id="311" r:id="rId71"/>
    <p:sldId id="312" r:id="rId72"/>
    <p:sldId id="313" r:id="rId73"/>
    <p:sldId id="322" r:id="rId74"/>
    <p:sldId id="320" r:id="rId75"/>
    <p:sldId id="364" r:id="rId76"/>
    <p:sldId id="388" r:id="rId77"/>
    <p:sldId id="389" r:id="rId78"/>
    <p:sldId id="390" r:id="rId79"/>
    <p:sldId id="391" r:id="rId80"/>
    <p:sldId id="392" r:id="rId81"/>
    <p:sldId id="393" r:id="rId82"/>
    <p:sldId id="394" r:id="rId83"/>
    <p:sldId id="396" r:id="rId84"/>
    <p:sldId id="397" r:id="rId85"/>
    <p:sldId id="395" r:id="rId86"/>
    <p:sldId id="398" r:id="rId87"/>
    <p:sldId id="400" r:id="rId88"/>
    <p:sldId id="401" r:id="rId89"/>
    <p:sldId id="366" r:id="rId90"/>
    <p:sldId id="372" r:id="rId91"/>
    <p:sldId id="371" r:id="rId92"/>
    <p:sldId id="373" r:id="rId93"/>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 uri="{2D200454-40CA-4A62-9FC3-DE9A4176ACB9}">
      <p15:notesGuideLst xmlns:p15="http://schemas.microsoft.com/office/powerpoint/2012/main" xmlns="">
        <p15:guide id="1" orient="horz" pos="3025" userDrawn="1">
          <p15:clr>
            <a:srgbClr val="A4A3A4"/>
          </p15:clr>
        </p15:guide>
        <p15:guide id="2" pos="2305"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clrMru>
    <a:srgbClr val="595A5D"/>
    <a:srgbClr val="414042"/>
    <a:srgbClr val="DCDCDC"/>
    <a:srgbClr val="4F81BD"/>
    <a:srgbClr val="0C9B2E"/>
    <a:srgbClr val="FFFAD0"/>
    <a:srgbClr val="FFF8AE"/>
    <a:srgbClr val="FCB64C"/>
    <a:srgbClr val="FEC46F"/>
    <a:srgbClr val="FFE17B"/>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638" autoAdjust="0"/>
    <p:restoredTop sz="58573" autoAdjust="0"/>
  </p:normalViewPr>
  <p:slideViewPr>
    <p:cSldViewPr snapToGrid="0" showGuides="1">
      <p:cViewPr>
        <p:scale>
          <a:sx n="110" d="100"/>
          <a:sy n="110" d="100"/>
        </p:scale>
        <p:origin x="-252" y="810"/>
      </p:cViewPr>
      <p:guideLst>
        <p:guide orient="horz" pos="644"/>
        <p:guide orient="horz" pos="2898"/>
        <p:guide orient="horz" pos="2412"/>
        <p:guide orient="horz" pos="3196"/>
        <p:guide orient="horz" pos="1350"/>
        <p:guide orient="horz" pos="1378"/>
        <p:guide orient="horz" pos="2078"/>
        <p:guide orient="horz" pos="125"/>
        <p:guide pos="960"/>
        <p:guide pos="1755"/>
        <p:guide pos="2883"/>
        <p:guide pos="2519"/>
        <p:guide pos="4790"/>
        <p:guide pos="2487"/>
        <p:guide pos="1722"/>
        <p:guide pos="987"/>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88" d="100"/>
          <a:sy n="88" d="100"/>
        </p:scale>
        <p:origin x="2488" y="200"/>
      </p:cViewPr>
      <p:guideLst>
        <p:guide orient="horz" pos="3025"/>
        <p:guide pos="2305"/>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38" tIns="48321" rIns="96638" bIns="48321" rtlCol="0"/>
          <a:lstStyle>
            <a:lvl1pPr algn="l">
              <a:defRPr sz="1200"/>
            </a:lvl1pPr>
          </a:lstStyle>
          <a:p>
            <a:r>
              <a:rPr lang="en-US"/>
              <a:t>AWS Training and Certification</a:t>
            </a:r>
          </a:p>
        </p:txBody>
      </p:sp>
      <p:sp>
        <p:nvSpPr>
          <p:cNvPr id="3" name="Date Placeholder 2"/>
          <p:cNvSpPr>
            <a:spLocks noGrp="1"/>
          </p:cNvSpPr>
          <p:nvPr>
            <p:ph type="dt" sz="quarter" idx="1"/>
          </p:nvPr>
        </p:nvSpPr>
        <p:spPr>
          <a:xfrm>
            <a:off x="4143587" y="1"/>
            <a:ext cx="3169920" cy="480060"/>
          </a:xfrm>
          <a:prstGeom prst="rect">
            <a:avLst/>
          </a:prstGeom>
        </p:spPr>
        <p:txBody>
          <a:bodyPr vert="horz" lIns="96638" tIns="48321" rIns="96638" bIns="48321" rtlCol="0"/>
          <a:lstStyle>
            <a:lvl1pPr algn="r">
              <a:defRPr sz="1200"/>
            </a:lvl1pPr>
          </a:lstStyle>
          <a:p>
            <a:fld id="{2ED4DAAF-DBCD-4337-9277-0A528F50CD79}" type="datetimeFigureOut">
              <a:rPr lang="en-US" smtClean="0"/>
              <a:pPr/>
              <a:t>7/14/2017</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38" tIns="48321" rIns="96638" bIns="48321" rtlCol="0" anchor="b"/>
          <a:lstStyle>
            <a:lvl1pPr algn="l">
              <a:defRPr sz="1200"/>
            </a:lvl1pPr>
          </a:lstStyle>
          <a:p>
            <a:r>
              <a:rPr lang="en-US"/>
              <a:t>© 2013, 2014 Amazon Web Services, Inc. or its affiliates. All rights reserved.</a:t>
            </a: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38" tIns="48321" rIns="96638" bIns="48321" rtlCol="0" anchor="b"/>
          <a:lstStyle>
            <a:lvl1pPr algn="r">
              <a:defRPr sz="1200"/>
            </a:lvl1pPr>
          </a:lstStyle>
          <a:p>
            <a:fld id="{1DAAEEFA-5D48-4BB4-9A72-AD41288C7C5D}" type="slidenum">
              <a:rPr lang="en-US" smtClean="0"/>
              <a:pPr/>
              <a:t>‹nº›</a:t>
            </a:fld>
            <a:endParaRPr lang="en-US"/>
          </a:p>
        </p:txBody>
      </p:sp>
    </p:spTree>
    <p:extLst>
      <p:ext uri="{BB962C8B-B14F-4D97-AF65-F5344CB8AC3E}">
        <p14:creationId xmlns:p14="http://schemas.microsoft.com/office/powerpoint/2010/main" xmlns="" val="108795966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55613" y="717550"/>
            <a:ext cx="6407150" cy="3603625"/>
          </a:xfrm>
          <a:prstGeom prst="rect">
            <a:avLst/>
          </a:prstGeom>
          <a:noFill/>
          <a:ln w="12700">
            <a:solidFill>
              <a:prstClr val="black"/>
            </a:solidFill>
          </a:ln>
        </p:spPr>
        <p:txBody>
          <a:bodyPr vert="horz" lIns="96638" tIns="48321" rIns="96638" bIns="48321" rtlCol="0" anchor="ctr"/>
          <a:lstStyle/>
          <a:p>
            <a:endParaRPr lang="en-US" dirty="0"/>
          </a:p>
        </p:txBody>
      </p:sp>
      <p:sp>
        <p:nvSpPr>
          <p:cNvPr id="5" name="Notes Placeholder 4"/>
          <p:cNvSpPr>
            <a:spLocks noGrp="1"/>
          </p:cNvSpPr>
          <p:nvPr>
            <p:ph type="body" sz="quarter" idx="3"/>
          </p:nvPr>
        </p:nvSpPr>
        <p:spPr>
          <a:xfrm>
            <a:off x="731522" y="4560571"/>
            <a:ext cx="5852159" cy="4320539"/>
          </a:xfrm>
          <a:prstGeom prst="rect">
            <a:avLst/>
          </a:prstGeom>
        </p:spPr>
        <p:txBody>
          <a:bodyPr vert="horz" lIns="96638" tIns="48321" rIns="96638" bIns="48321" rtlCol="0"/>
          <a:lstStyle/>
          <a:p>
            <a:pPr lvl="0"/>
            <a:r>
              <a:rPr lang="en-US" dirty="0"/>
              <a:t>Click to edit Master text styles</a:t>
            </a:r>
          </a:p>
          <a:p>
            <a:pPr lvl="1"/>
            <a:r>
              <a:rPr lang="en-US" dirty="0"/>
              <a:t>First level</a:t>
            </a:r>
          </a:p>
          <a:p>
            <a:pPr lvl="2"/>
            <a:r>
              <a:rPr lang="en-US" dirty="0"/>
              <a:t>Second level</a:t>
            </a:r>
          </a:p>
          <a:p>
            <a:pPr lvl="3"/>
            <a:r>
              <a:rPr lang="en-US" dirty="0"/>
              <a:t>Third level</a:t>
            </a:r>
          </a:p>
        </p:txBody>
      </p:sp>
    </p:spTree>
    <p:extLst>
      <p:ext uri="{BB962C8B-B14F-4D97-AF65-F5344CB8AC3E}">
        <p14:creationId xmlns:p14="http://schemas.microsoft.com/office/powerpoint/2010/main" xmlns="" val="943536003"/>
      </p:ext>
    </p:extLst>
  </p:cSld>
  <p:clrMap bg1="lt1" tx1="dk1" bg2="lt2" tx2="dk2" accent1="accent1" accent2="accent2" accent3="accent3" accent4="accent4" accent5="accent5" accent6="accent6" hlink="hlink" folHlink="folHlink"/>
  <p:hf/>
  <p:notesStyle>
    <a:lvl1pPr marL="0" indent="0" algn="l" defTabSz="457200" rtl="0" eaLnBrk="1" latinLnBrk="0" hangingPunct="1">
      <a:spcAft>
        <a:spcPts val="600"/>
      </a:spcAft>
      <a:buFontTx/>
      <a:buNone/>
      <a:defRPr sz="1100" kern="1200">
        <a:solidFill>
          <a:schemeClr val="tx1"/>
        </a:solidFill>
        <a:latin typeface="Arial"/>
        <a:ea typeface="+mn-ea"/>
        <a:cs typeface="+mn-cs"/>
      </a:defRPr>
    </a:lvl1pPr>
    <a:lvl2pPr marL="173038" indent="-171450" algn="l" defTabSz="457200" rtl="0" eaLnBrk="1" latinLnBrk="0" hangingPunct="1">
      <a:spcAft>
        <a:spcPts val="600"/>
      </a:spcAft>
      <a:buSzPct val="100000"/>
      <a:buFont typeface="Arial" panose="020B0604020202020204" pitchFamily="34" charset="0"/>
      <a:buChar char="●"/>
      <a:defRPr sz="1100" kern="1200" baseline="0">
        <a:solidFill>
          <a:schemeClr val="tx1"/>
        </a:solidFill>
        <a:latin typeface="Arial"/>
        <a:ea typeface="+mn-ea"/>
        <a:cs typeface="+mn-cs"/>
      </a:defRPr>
    </a:lvl2pPr>
    <a:lvl3pPr marL="342900" indent="-171450" algn="l" defTabSz="457200" rtl="0" eaLnBrk="1" latinLnBrk="0" hangingPunct="1">
      <a:spcAft>
        <a:spcPts val="600"/>
      </a:spcAft>
      <a:buSzPct val="100000"/>
      <a:buFont typeface="Courier New" panose="02070309020205020404" pitchFamily="49" charset="0"/>
      <a:buChar char="o"/>
      <a:defRPr sz="1100" kern="1200" baseline="0">
        <a:solidFill>
          <a:schemeClr val="tx1"/>
        </a:solidFill>
        <a:latin typeface="Arial"/>
        <a:ea typeface="+mn-ea"/>
        <a:cs typeface="+mn-cs"/>
      </a:defRPr>
    </a:lvl3pPr>
    <a:lvl4pPr marL="514350" indent="-171450" algn="l" defTabSz="457200" rtl="0" eaLnBrk="1" latinLnBrk="0" hangingPunct="1">
      <a:spcAft>
        <a:spcPts val="600"/>
      </a:spcAft>
      <a:buFont typeface="Arial" panose="020B0604020202020204" pitchFamily="34" charset="0"/>
      <a:buChar char="−"/>
      <a:tabLst/>
      <a:defRPr sz="1100" kern="1200">
        <a:solidFill>
          <a:schemeClr val="tx1"/>
        </a:solidFill>
        <a:latin typeface="Arial"/>
        <a:ea typeface="+mn-ea"/>
        <a:cs typeface="+mn-cs"/>
      </a:defRPr>
    </a:lvl4pPr>
    <a:lvl5pPr marL="400050" indent="0" algn="l" defTabSz="457200" rtl="0" eaLnBrk="1" latinLnBrk="0" hangingPunct="1">
      <a:spcAft>
        <a:spcPts val="600"/>
      </a:spcAft>
      <a:buFont typeface="Arial" panose="020B0604020202020204" pitchFamily="34" charset="0"/>
      <a:buNone/>
      <a:defRPr sz="11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aws.amazon.com/about-aws/global-infrastructure/regional-product-services/"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amazonaws.cn/e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pixabay.com/en/graph-data-growth-bar-chart-chart-163549/"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d0.awsstatic.com/whitepapers/tableau-server-on-aws.pdf"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docs.aws.amazon.com/ElasticMapReduce/latest/ManagementGuide/emr-manage-resize.html"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aws.amazon.com/redshift/latest/dg/loading-data-from-remote-hosts.html"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hive.apache.org/"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s://tez.apache.org/" TargetMode="Externa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xmlns="" val="213021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briefly</a:t>
            </a:r>
            <a:r>
              <a:rPr lang="en-US" baseline="0" dirty="0" smtClean="0"/>
              <a:t> mentioned Regions before</a:t>
            </a:r>
            <a:r>
              <a:rPr lang="is-IS" baseline="0" dirty="0" smtClean="0"/>
              <a:t>… Regions are the orange circles and think of them as geographically seperated parts of the world. And a Region is divided into what we call Availability Zones. But as you can see we have 13 Regions (with 4 more coming on line soon) around with world spread out over 5 continents.</a:t>
            </a:r>
          </a:p>
          <a:p>
            <a:endParaRPr lang="is-IS" baseline="0" dirty="0" smtClean="0"/>
          </a:p>
          <a:p>
            <a:r>
              <a:rPr lang="is-IS" baseline="0" dirty="0" smtClean="0"/>
              <a:t>But think of a Region as a way to run your application in a geographical location that’s closest to your users... </a:t>
            </a:r>
            <a:r>
              <a:rPr lang="en-US" baseline="0" dirty="0" smtClean="0"/>
              <a:t>O</a:t>
            </a:r>
            <a:r>
              <a:rPr lang="is-IS" baseline="0" dirty="0" smtClean="0"/>
              <a:t>r maybe you have to comply with regulatory requirements which says you need to store data within a country of origin. So each Region is independent for data</a:t>
            </a:r>
            <a:r>
              <a:rPr lang="en-US" baseline="0" dirty="0" smtClean="0"/>
              <a:t> </a:t>
            </a:r>
            <a:r>
              <a:rPr lang="en-US" sz="1200" dirty="0" smtClean="0"/>
              <a:t>sovereignty purposes.</a:t>
            </a:r>
          </a:p>
          <a:p>
            <a:endParaRPr lang="en-US" sz="1200" baseline="0" dirty="0" smtClean="0"/>
          </a:p>
          <a:p>
            <a:r>
              <a:rPr lang="en-US" sz="1200" baseline="0" dirty="0" smtClean="0"/>
              <a:t>You can see there’s also a </a:t>
            </a:r>
            <a:r>
              <a:rPr lang="en-US" sz="1200" baseline="0" dirty="0" err="1" smtClean="0"/>
              <a:t>GovCloud</a:t>
            </a:r>
            <a:r>
              <a:rPr lang="en-US" sz="1200" baseline="0" dirty="0" smtClean="0"/>
              <a:t> Region.. </a:t>
            </a:r>
            <a:r>
              <a:rPr lang="en-US" dirty="0" smtClean="0"/>
              <a:t>AWS </a:t>
            </a:r>
            <a:r>
              <a:rPr lang="en-US" dirty="0" err="1" smtClean="0"/>
              <a:t>GovCloud</a:t>
            </a:r>
            <a:r>
              <a:rPr lang="en-US" dirty="0" smtClean="0"/>
              <a:t> (US) is an isolated AWS Region designed to allow US government agencies and customers to move workloads into the cloud by helping them meet certain regulatory and compliance requirements. The AWS </a:t>
            </a:r>
            <a:r>
              <a:rPr lang="en-US" dirty="0" err="1" smtClean="0"/>
              <a:t>GovCloud</a:t>
            </a:r>
            <a:r>
              <a:rPr lang="en-US" dirty="0" smtClean="0"/>
              <a:t> (US) framework allows US government agencies and their contractors to comply with U.S. International Traffic in Arms Regulations (ITAR) regulations as well as the Federal Risk and Authorization Management Program (</a:t>
            </a:r>
            <a:r>
              <a:rPr lang="en-US" dirty="0" err="1" smtClean="0"/>
              <a:t>FedRAMP</a:t>
            </a:r>
            <a:r>
              <a:rPr lang="en-US" dirty="0" smtClean="0"/>
              <a:t>) requirements. AWS </a:t>
            </a:r>
            <a:r>
              <a:rPr lang="en-US" dirty="0" err="1" smtClean="0"/>
              <a:t>GovCloud</a:t>
            </a:r>
            <a:r>
              <a:rPr lang="en-US" dirty="0" smtClean="0"/>
              <a:t> (US) has received an Agency Authorization to Operate (ATO) from the US Department of Health and Human Services (HHS) utilizing a </a:t>
            </a:r>
            <a:r>
              <a:rPr lang="en-US" dirty="0" err="1" smtClean="0"/>
              <a:t>FedRAMP</a:t>
            </a:r>
            <a:r>
              <a:rPr lang="en-US" dirty="0" smtClean="0"/>
              <a:t> accredited Third Party Assessment Organization (3PAO) for several AWS services. </a:t>
            </a:r>
          </a:p>
          <a:p>
            <a:endParaRPr lang="en-US" baseline="0" dirty="0" smtClean="0"/>
          </a:p>
          <a:p>
            <a:r>
              <a:rPr lang="en-US" baseline="0" dirty="0" smtClean="0"/>
              <a:t>&lt;click&gt;</a:t>
            </a:r>
          </a:p>
          <a:p>
            <a:endParaRPr lang="en-US" baseline="0" dirty="0" smtClean="0"/>
          </a:p>
          <a:p>
            <a:r>
              <a:rPr lang="en-US" baseline="0" dirty="0" smtClean="0"/>
              <a:t>Talk about our global network of Edge Locations</a:t>
            </a:r>
          </a:p>
          <a:p>
            <a:endParaRPr lang="en-US" baseline="0" dirty="0" smtClean="0"/>
          </a:p>
          <a:p>
            <a:r>
              <a:rPr lang="en-US" baseline="0" dirty="0" smtClean="0"/>
              <a:t>&lt;click&gt;</a:t>
            </a:r>
          </a:p>
          <a:p>
            <a:endParaRPr lang="en-US" baseline="0" dirty="0" smtClean="0"/>
          </a:p>
          <a:p>
            <a:r>
              <a:rPr lang="en-US" baseline="0" dirty="0" smtClean="0"/>
              <a:t>But we do Regions a little differently than other’s in the industry. We further break a Region into Availability Zones. You can see that a Region always contains 2 or more Availability Zones</a:t>
            </a:r>
            <a:r>
              <a:rPr lang="is-IS" baseline="0" dirty="0" smtClean="0"/>
              <a:t>…</a:t>
            </a:r>
          </a:p>
          <a:p>
            <a:endParaRPr lang="is-IS" baseline="0" dirty="0" smtClean="0"/>
          </a:p>
          <a:p>
            <a:r>
              <a:rPr lang="is-IS" baseline="0" dirty="0" smtClean="0"/>
              <a:t>Let’s take a look at a Region in more detail... &lt;click&gt; in this case, let’s look at the Oregon Region which has 3 A</a:t>
            </a:r>
            <a:r>
              <a:rPr lang="en-US" baseline="0" dirty="0" smtClean="0"/>
              <a:t>Z</a:t>
            </a:r>
            <a:r>
              <a:rPr lang="is-IS" baseline="0" dirty="0" smtClean="0"/>
              <a:t>s</a:t>
            </a:r>
          </a:p>
          <a:p>
            <a:endParaRPr lang="is-IS" baseline="0" dirty="0" smtClean="0"/>
          </a:p>
          <a:p>
            <a:r>
              <a:rPr lang="is-IS" baseline="0" dirty="0" smtClean="0"/>
              <a:t>&lt;click to create a seamless conversation as we dive further into a Region&gt;</a:t>
            </a:r>
            <a:endParaRPr lang="en-US" dirty="0"/>
          </a:p>
        </p:txBody>
      </p:sp>
    </p:spTree>
    <p:extLst>
      <p:ext uri="{BB962C8B-B14F-4D97-AF65-F5344CB8AC3E}">
        <p14:creationId xmlns:p14="http://schemas.microsoft.com/office/powerpoint/2010/main" xmlns="" val="773755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availability zone is designed as an independent failure zone. This means that availability zones are physically separated within a typical metropolitan region and are located in lower risk flood plains (specific flood zone categorization varies by Region). In addition to discrete uninterruptable power supply (UPS) and onsite backup generation facilities, they are each fed via different grids from independent utilities to further reduce single points of failure. Availability zones are all redundantly connected to multiple tier-1 transit providers.</a:t>
            </a:r>
          </a:p>
          <a:p>
            <a:pPr marL="0" indent="0">
              <a:buFont typeface="Arial" pitchFamily="34" charset="0"/>
              <a:buNone/>
            </a:pPr>
            <a:endParaRPr lang="en-US" b="0" baseline="0" dirty="0" smtClean="0"/>
          </a:p>
          <a:p>
            <a:pPr marL="0" indent="0">
              <a:buFont typeface="Arial" pitchFamily="34" charset="0"/>
              <a:buNone/>
            </a:pPr>
            <a:r>
              <a:rPr lang="en-US" b="0" baseline="0" dirty="0" smtClean="0"/>
              <a:t>And each AZ contains multiple physical datacenters linked together</a:t>
            </a:r>
          </a:p>
          <a:p>
            <a:pPr marL="0" indent="0">
              <a:buFont typeface="Arial" pitchFamily="34" charset="0"/>
              <a:buNone/>
            </a:pPr>
            <a:endParaRPr lang="en-US" b="0" baseline="0" dirty="0" smtClean="0"/>
          </a:p>
          <a:p>
            <a:pPr marL="0" indent="0">
              <a:buFont typeface="Arial" pitchFamily="34" charset="0"/>
              <a:buNone/>
            </a:pPr>
            <a:r>
              <a:rPr lang="en-US" b="0" baseline="0" dirty="0" smtClean="0"/>
              <a:t>Each Availability Zone is connected to other AZs in the Region with high-speed network connectivity. </a:t>
            </a:r>
          </a:p>
          <a:p>
            <a:pPr marL="0" indent="0">
              <a:buFont typeface="Arial" pitchFamily="34" charset="0"/>
              <a:buNone/>
            </a:pPr>
            <a:endParaRPr lang="en-US" b="0" baseline="0" dirty="0" smtClean="0"/>
          </a:p>
          <a:p>
            <a:pPr marL="0" indent="0">
              <a:buFont typeface="Arial" pitchFamily="34" charset="0"/>
              <a:buNone/>
            </a:pPr>
            <a:r>
              <a:rPr lang="en-US" b="0" baseline="0" dirty="0" smtClean="0"/>
              <a:t>And within a Region, the AZs are connected to Transient Centers which have redundant tier 1 internet connectivity and dedicated Region-to-Region connectivity</a:t>
            </a:r>
          </a:p>
          <a:p>
            <a:pPr marL="0" indent="0">
              <a:buFont typeface="Arial" pitchFamily="34" charset="0"/>
              <a:buNone/>
            </a:pPr>
            <a:endParaRPr lang="en-US" b="0" baseline="0" dirty="0" smtClean="0"/>
          </a:p>
          <a:p>
            <a:pPr marL="0" indent="0">
              <a:buFont typeface="Arial" pitchFamily="34" charset="0"/>
              <a:buNone/>
            </a:pPr>
            <a:r>
              <a:rPr lang="en-US" b="1" baseline="0" dirty="0" smtClean="0"/>
              <a:t>TIP: </a:t>
            </a:r>
            <a:r>
              <a:rPr lang="en-US" b="0" baseline="0" dirty="0" smtClean="0"/>
              <a:t>James Hamilton does an excellent job of describing AWS’s Regions and Availability Zones in this presentation: https://</a:t>
            </a:r>
            <a:r>
              <a:rPr lang="en-US" b="0" baseline="0" dirty="0" err="1" smtClean="0"/>
              <a:t>www.youtube.com</a:t>
            </a:r>
            <a:r>
              <a:rPr lang="en-US" b="0" baseline="0" dirty="0" smtClean="0"/>
              <a:t>/</a:t>
            </a:r>
            <a:r>
              <a:rPr lang="en-US" b="0" baseline="0" dirty="0" err="1" smtClean="0"/>
              <a:t>watch?v</a:t>
            </a:r>
            <a:r>
              <a:rPr lang="en-US" b="0" baseline="0" dirty="0" smtClean="0"/>
              <a:t>=</a:t>
            </a:r>
            <a:r>
              <a:rPr lang="en-US" b="0" baseline="0" dirty="0" err="1" smtClean="0"/>
              <a:t>JIQETrFC_SQ</a:t>
            </a:r>
            <a:endParaRPr lang="en-US" b="0" baseline="0" dirty="0" smtClean="0"/>
          </a:p>
          <a:p>
            <a:pPr marL="0" indent="0">
              <a:buFont typeface="Arial" pitchFamily="34" charset="0"/>
              <a:buNone/>
            </a:pPr>
            <a:endParaRPr lang="en-US" b="0" baseline="0" dirty="0" smtClean="0"/>
          </a:p>
          <a:p>
            <a:pPr marL="0" indent="0">
              <a:buFont typeface="Arial" pitchFamily="34" charset="0"/>
              <a:buNone/>
            </a:pPr>
            <a:endParaRPr lang="en-US" b="0" baseline="0" dirty="0" smtClean="0"/>
          </a:p>
          <a:p>
            <a:pPr marL="0" indent="0">
              <a:buFont typeface="Arial" pitchFamily="34" charset="0"/>
              <a:buNone/>
            </a:pPr>
            <a:endParaRPr lang="en-US" b="0" baseline="0" dirty="0" smtClean="0"/>
          </a:p>
        </p:txBody>
      </p:sp>
    </p:spTree>
    <p:extLst>
      <p:ext uri="{BB962C8B-B14F-4D97-AF65-F5344CB8AC3E}">
        <p14:creationId xmlns:p14="http://schemas.microsoft.com/office/powerpoint/2010/main" xmlns="" val="2015915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Arial"/>
                <a:ea typeface="+mn-ea"/>
                <a:cs typeface="+mn-cs"/>
              </a:rPr>
              <a:t>AWS products and services like Amazon Elastic Compute Cloud (Amazon EC2) are offered by region. All regions have at least two Availability Zones (AZ) for redundancy. </a:t>
            </a:r>
          </a:p>
          <a:p>
            <a:endParaRPr lang="en-US" sz="1200" b="1" kern="1200" dirty="0" smtClean="0">
              <a:solidFill>
                <a:schemeClr val="tx1"/>
              </a:solidFill>
              <a:effectLst/>
              <a:latin typeface="Arial"/>
              <a:ea typeface="+mn-ea"/>
              <a:cs typeface="+mn-cs"/>
            </a:endParaRPr>
          </a:p>
          <a:p>
            <a:r>
              <a:rPr lang="en-US" sz="1200" b="0" kern="1200" dirty="0" smtClean="0">
                <a:solidFill>
                  <a:schemeClr val="tx1"/>
                </a:solidFill>
                <a:effectLst/>
                <a:latin typeface="Arial"/>
                <a:ea typeface="+mn-ea"/>
                <a:cs typeface="+mn-cs"/>
              </a:rPr>
              <a:t>Availability Zones are analogous to clusters of datacenters. Where natural disasters or fault lines are a consideration, we isolate them so that they are not easily affected at the same time. There is a latency of</a:t>
            </a:r>
            <a:r>
              <a:rPr lang="en-US" sz="1200" b="0" kern="1200" baseline="0" dirty="0" smtClean="0">
                <a:solidFill>
                  <a:schemeClr val="tx1"/>
                </a:solidFill>
                <a:effectLst/>
                <a:latin typeface="Arial"/>
                <a:ea typeface="+mn-ea"/>
                <a:cs typeface="+mn-cs"/>
              </a:rPr>
              <a:t> less tan 10 </a:t>
            </a:r>
            <a:r>
              <a:rPr lang="en-US" sz="1200" b="0" kern="1200" dirty="0" smtClean="0">
                <a:solidFill>
                  <a:schemeClr val="tx1"/>
                </a:solidFill>
                <a:effectLst/>
                <a:latin typeface="Arial"/>
                <a:ea typeface="+mn-ea"/>
                <a:cs typeface="+mn-cs"/>
              </a:rPr>
              <a:t>milliseconds between Availability Zones. Availability Zones</a:t>
            </a:r>
            <a:r>
              <a:rPr lang="en-US" sz="1200" b="0" kern="1200" baseline="0" dirty="0" smtClean="0">
                <a:solidFill>
                  <a:schemeClr val="tx1"/>
                </a:solidFill>
                <a:effectLst/>
                <a:latin typeface="Arial"/>
                <a:ea typeface="+mn-ea"/>
                <a:cs typeface="+mn-cs"/>
              </a:rPr>
              <a:t> a</a:t>
            </a:r>
            <a:r>
              <a:rPr lang="en-US" sz="1200" kern="1200" dirty="0" smtClean="0">
                <a:solidFill>
                  <a:schemeClr val="tx1"/>
                </a:solidFill>
                <a:effectLst/>
                <a:latin typeface="Arial"/>
                <a:ea typeface="+mn-ea"/>
                <a:cs typeface="+mn-cs"/>
              </a:rPr>
              <a:t>re physically distinct groups of data centers. A region is made of multiple availability zones so as to allow our customers the ability to spread their computing resource across multiple power providers. Where natural disasters are a serious consideration we do our best to isolate AZs from each other. For example, where earthquakes are a problem we would not build two AZs on the same fault line.</a:t>
            </a:r>
          </a:p>
          <a:p>
            <a:endParaRPr lang="en-US" dirty="0" smtClean="0"/>
          </a:p>
          <a:p>
            <a:r>
              <a:rPr lang="en-US" dirty="0" smtClean="0"/>
              <a:t>More information</a:t>
            </a:r>
            <a:r>
              <a:rPr lang="en-US" baseline="0" dirty="0" smtClean="0"/>
              <a:t> about AWS global infrastructure can be found online: </a:t>
            </a:r>
            <a:r>
              <a:rPr lang="en-US" dirty="0" smtClean="0">
                <a:hlinkClick r:id="rId3"/>
              </a:rPr>
              <a:t>http://aws.amazon.com/about-aws/global-infrastructure/regional-product-services/</a:t>
            </a:r>
            <a:endParaRPr lang="en-US" dirty="0" smtClean="0"/>
          </a:p>
          <a:p>
            <a:endParaRPr lang="en-US" dirty="0" smtClean="0"/>
          </a:p>
          <a:p>
            <a:r>
              <a:rPr lang="en-US" dirty="0" smtClean="0"/>
              <a:t>More information</a:t>
            </a:r>
            <a:r>
              <a:rPr lang="en-US" baseline="0" dirty="0" smtClean="0"/>
              <a:t> about the China Region: </a:t>
            </a:r>
            <a:r>
              <a:rPr lang="en-US" baseline="0" dirty="0" smtClean="0">
                <a:hlinkClick r:id="rId4"/>
              </a:rPr>
              <a:t>https://www.amazonaws.cn/en/</a:t>
            </a:r>
            <a:endParaRPr lang="en-US" baseline="0" dirty="0" smtClean="0"/>
          </a:p>
          <a:p>
            <a:endParaRPr lang="en-US" dirty="0" smtClean="0"/>
          </a:p>
          <a:p>
            <a:endParaRPr lang="en-US" dirty="0"/>
          </a:p>
        </p:txBody>
      </p:sp>
    </p:spTree>
    <p:extLst>
      <p:ext uri="{BB962C8B-B14F-4D97-AF65-F5344CB8AC3E}">
        <p14:creationId xmlns:p14="http://schemas.microsoft.com/office/powerpoint/2010/main" xmlns="" val="1393922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xmlns="" val="2017638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Fundamental</a:t>
            </a:r>
            <a:r>
              <a:rPr lang="en-US" baseline="0" smtClean="0"/>
              <a:t> storage at internet scale, it can store any number of objects from 1 byte to 5 TB in size</a:t>
            </a:r>
          </a:p>
          <a:p>
            <a:r>
              <a:rPr lang="en-US" baseline="0" smtClean="0"/>
              <a:t>It is engineered for 11 9’s of durability replicating your data at least three times in three distinct physical data centers we call availability zones</a:t>
            </a:r>
          </a:p>
          <a:p>
            <a:endParaRPr lang="en-US" baseline="0" smtClean="0"/>
          </a:p>
          <a:p>
            <a:r>
              <a:rPr lang="en-US" baseline="0" smtClean="0"/>
              <a:t>We have customers such as Dropbox, Spotify, Pinterest store billions of objects or files as photos, videos, songs, or any other type of file.</a:t>
            </a:r>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xmlns="" val="472213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600"/>
              </a:spcAft>
              <a:buClrTx/>
              <a:buSzTx/>
              <a:buFont typeface="+mj-lt"/>
              <a:buAutoNum type="arabicPeriod"/>
              <a:tabLst/>
              <a:defRPr/>
            </a:pPr>
            <a:r>
              <a:rPr lang="en-US" dirty="0" smtClean="0"/>
              <a:t>To get the most out of Amazon S3, you need to understand a few simple concepts. First, Amazon S3 stores data inside of "buckets".  Buckets are essentially the prefix for</a:t>
            </a:r>
            <a:r>
              <a:rPr lang="en-US" baseline="0" dirty="0" smtClean="0"/>
              <a:t> a set of files, and as such must be uniquely named in that region. </a:t>
            </a:r>
            <a:r>
              <a:rPr lang="en-US" dirty="0" smtClean="0"/>
              <a:t>Buckets are logical containers for objects. You can have one or more buckets in your account. For each bucket, you can control access, in other words, who can create, delete and list objects in the bucket. You can also view access logs for the bucket, and its objects, and choose the geographical region where Amazon S3 will store the bucket and its contents.</a:t>
            </a:r>
            <a:endParaRPr lang="en-US" baseline="0" dirty="0" smtClean="0"/>
          </a:p>
          <a:p>
            <a:pPr marL="228600" indent="-228600">
              <a:buFont typeface="+mj-lt"/>
              <a:buAutoNum type="arabicPeriod"/>
            </a:pPr>
            <a:r>
              <a:rPr lang="en-US" baseline="0" dirty="0" smtClean="0"/>
              <a:t>In the example here, we've used Amazon S3 to create a bucket in the Tokyo region, which is identified within AWS formally by its region code, as "ap-northeast-1"). </a:t>
            </a:r>
          </a:p>
          <a:p>
            <a:pPr marL="228600" indent="-228600">
              <a:buFont typeface="+mj-lt"/>
              <a:buAutoNum type="arabicPeriod"/>
            </a:pPr>
            <a:r>
              <a:rPr lang="en-US" baseline="0" dirty="0" smtClean="0"/>
              <a:t>The URL for a bucket is structured as displayed here, with the region code first, followed by amazonaws.com, followed by the bucket name.</a:t>
            </a:r>
          </a:p>
          <a:p>
            <a:pPr marL="228600" marR="0" indent="-228600" algn="l" defTabSz="457200" rtl="0" eaLnBrk="1" fontAlgn="auto" latinLnBrk="0" hangingPunct="1">
              <a:lnSpc>
                <a:spcPct val="100000"/>
              </a:lnSpc>
              <a:spcBef>
                <a:spcPts val="0"/>
              </a:spcBef>
              <a:spcAft>
                <a:spcPts val="600"/>
              </a:spcAft>
              <a:buClrTx/>
              <a:buSzTx/>
              <a:buFont typeface="+mj-lt"/>
              <a:buAutoNum type="arabicPeriod"/>
              <a:tabLst/>
              <a:defRPr/>
            </a:pPr>
            <a:r>
              <a:rPr lang="en-US" baseline="0" dirty="0" smtClean="0"/>
              <a:t>Amazon S3 refers to files</a:t>
            </a:r>
            <a:r>
              <a:rPr lang="en-US" dirty="0" smtClean="0"/>
              <a:t> as "objects".  Once you have a bucket, you can store any</a:t>
            </a:r>
            <a:r>
              <a:rPr lang="en-US" baseline="0" dirty="0" smtClean="0"/>
              <a:t> number of objects inside of it. </a:t>
            </a:r>
            <a:r>
              <a:rPr lang="en-US" dirty="0" smtClean="0"/>
              <a:t>An object is composed of</a:t>
            </a:r>
            <a:r>
              <a:rPr lang="en-US" baseline="0" dirty="0" smtClean="0"/>
              <a:t> data</a:t>
            </a:r>
            <a:r>
              <a:rPr lang="en-US" dirty="0" smtClean="0"/>
              <a:t>, and any metadata that describes that file. To store an object in Amazon S3, you upload the file you want to store into a bucket. When you upload a file, you can set permission on the data as well as any metadata. </a:t>
            </a:r>
            <a:endParaRPr lang="en-US" baseline="0" dirty="0" smtClean="0"/>
          </a:p>
          <a:p>
            <a:pPr marL="228600" indent="-228600">
              <a:buFont typeface="+mj-lt"/>
              <a:buAutoNum type="arabicPeriod"/>
            </a:pPr>
            <a:r>
              <a:rPr lang="en-US" baseline="0" dirty="0" smtClean="0"/>
              <a:t>In this example, we're storing the object "Preview2.mp4" inside of our bucket.</a:t>
            </a:r>
          </a:p>
          <a:p>
            <a:pPr marL="228600" indent="-228600">
              <a:buFont typeface="+mj-lt"/>
              <a:buAutoNum type="arabicPeriod"/>
            </a:pPr>
            <a:r>
              <a:rPr lang="en-US" baseline="0" dirty="0" smtClean="0"/>
              <a:t>The URL for the file includes the object name at the end.</a:t>
            </a:r>
            <a:endParaRPr lang="en-US" dirty="0" smtClean="0"/>
          </a:p>
          <a:p>
            <a:r>
              <a:rPr lang="en-US" dirty="0" smtClean="0"/>
              <a:t> </a:t>
            </a:r>
          </a:p>
          <a:p>
            <a:r>
              <a:rPr lang="en-US" dirty="0" smtClean="0"/>
              <a:t> </a:t>
            </a:r>
          </a:p>
        </p:txBody>
      </p:sp>
    </p:spTree>
    <p:extLst>
      <p:ext uri="{BB962C8B-B14F-4D97-AF65-F5344CB8AC3E}">
        <p14:creationId xmlns:p14="http://schemas.microsoft.com/office/powerpoint/2010/main" xmlns="" val="1966005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xmlns="" val="1059660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Rot="1" noChangeAspect="1" noChangeArrowheads="1"/>
          </p:cNvSpPr>
          <p:nvPr>
            <p:ph type="sldImg"/>
          </p:nvPr>
        </p:nvSpPr>
        <p:spPr>
          <a:xfrm>
            <a:off x="381000" y="685800"/>
            <a:ext cx="6096000" cy="3429000"/>
          </a:xfrm>
        </p:spPr>
      </p:sp>
      <p:sp>
        <p:nvSpPr>
          <p:cNvPr id="49154" name="Rectangle 2"/>
          <p:cNvSpPr>
            <a:spLocks noGrp="1" noChangeArrowheads="1"/>
          </p:cNvSpPr>
          <p:nvPr>
            <p:ph type="body" idx="1"/>
          </p:nvPr>
        </p:nvSpPr>
        <p:spPr/>
        <p:txBody>
          <a:bodyPr/>
          <a:lstStyle/>
          <a:p>
            <a:r>
              <a:rPr lang="en-US" dirty="0" smtClean="0"/>
              <a:t>If appropriate, take</a:t>
            </a:r>
            <a:r>
              <a:rPr lang="en-US" baseline="0" dirty="0" smtClean="0"/>
              <a:t> the opportunity to expand upon the various AWS instance types.</a:t>
            </a:r>
          </a:p>
          <a:p>
            <a:endParaRPr lang="en-US" baseline="0" dirty="0" smtClean="0"/>
          </a:p>
          <a:p>
            <a:r>
              <a:rPr lang="en-US" dirty="0" smtClean="0"/>
              <a:t>http://</a:t>
            </a:r>
            <a:r>
              <a:rPr lang="en-US" dirty="0" err="1" smtClean="0"/>
              <a:t>aws.amazon.com</a:t>
            </a:r>
            <a:r>
              <a:rPr lang="en-US" dirty="0" smtClean="0"/>
              <a:t>/ec2/instance-types/</a:t>
            </a:r>
          </a:p>
          <a:p>
            <a:endParaRPr lang="en-US" dirty="0" smtClean="0"/>
          </a:p>
          <a:p>
            <a:r>
              <a:rPr lang="en-US" dirty="0" smtClean="0"/>
              <a:t>http://</a:t>
            </a:r>
            <a:r>
              <a:rPr lang="en-US" dirty="0" err="1" smtClean="0"/>
              <a:t>docs.aws.amazon.com</a:t>
            </a:r>
            <a:r>
              <a:rPr lang="en-US" dirty="0" smtClean="0"/>
              <a:t>/AWSEC2/latest/</a:t>
            </a:r>
            <a:r>
              <a:rPr lang="en-US" dirty="0" err="1" smtClean="0"/>
              <a:t>UserGuide</a:t>
            </a:r>
            <a:r>
              <a:rPr lang="en-US" dirty="0" smtClean="0"/>
              <a:t>/instance-</a:t>
            </a:r>
            <a:r>
              <a:rPr lang="en-US" dirty="0" err="1" smtClean="0"/>
              <a:t>types.html</a:t>
            </a:r>
            <a:endParaRPr lang="en-US" dirty="0" smtClean="0"/>
          </a:p>
          <a:p>
            <a:pPr marL="131755" indent="-131755">
              <a:buSzPct val="75000"/>
              <a:buFontTx/>
              <a:buChar char="•"/>
            </a:pPr>
            <a:endParaRPr lang="en-US" altLang="en-US" dirty="0" smtClean="0"/>
          </a:p>
        </p:txBody>
      </p:sp>
    </p:spTree>
    <p:extLst>
      <p:ext uri="{BB962C8B-B14F-4D97-AF65-F5344CB8AC3E}">
        <p14:creationId xmlns:p14="http://schemas.microsoft.com/office/powerpoint/2010/main" xmlns="" val="478261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sz="1200" kern="1200" dirty="0" smtClean="0">
                <a:solidFill>
                  <a:schemeClr val="tx1"/>
                </a:solidFill>
                <a:effectLst/>
                <a:latin typeface="Arial"/>
                <a:ea typeface="+mn-ea"/>
                <a:cs typeface="Arial"/>
              </a:rPr>
              <a:t>Amazon EC2 lets you choose from a number of different instance types to meet your computing needs. Each instance provides a predictable amount of dedicated compute capacity and is charged per instance-hour consumed. </a:t>
            </a:r>
            <a:r>
              <a:rPr lang="en-US" sz="1200" kern="1200" dirty="0" smtClean="0">
                <a:solidFill>
                  <a:schemeClr val="tx1"/>
                </a:solidFill>
                <a:effectLst/>
                <a:latin typeface="Arial"/>
                <a:ea typeface="+mn-ea"/>
                <a:cs typeface="+mn-cs"/>
              </a:rPr>
              <a:t>First-generation (M1) general purpose instances provide a balanced set of resources and a low-cost platform that is well suited for a wide variety of applications. Second-generation (M3) general purpose instances provide a balanced set of resources and a higher level of processing performance compared to First-generation general purpose instances. Instances in this family are ideal for applications that require higher absolute CPU and memory performance. Applications that can benefit from the performance of second-generation general purpose instances include encoding applications, high traffic content management systems, and </a:t>
            </a:r>
            <a:r>
              <a:rPr lang="en-US" sz="1200" kern="1200" dirty="0" err="1" smtClean="0">
                <a:solidFill>
                  <a:schemeClr val="tx1"/>
                </a:solidFill>
                <a:effectLst/>
                <a:latin typeface="Arial"/>
                <a:ea typeface="+mn-ea"/>
                <a:cs typeface="+mn-cs"/>
              </a:rPr>
              <a:t>Memcached</a:t>
            </a:r>
            <a:r>
              <a:rPr lang="en-US" sz="1200" kern="1200" dirty="0" smtClean="0">
                <a:solidFill>
                  <a:schemeClr val="tx1"/>
                </a:solidFill>
                <a:effectLst/>
                <a:latin typeface="Arial"/>
                <a:ea typeface="+mn-ea"/>
                <a:cs typeface="+mn-cs"/>
              </a:rPr>
              <a:t> applications. High-memory instances offer large memory sizes for high throughput applications, including database and memory caching applications. High-CPU Instances have proportionally more CPU resources than memory (RAM) and are well suited for compute-intensive applications. There are also various high-storage and cluster-computer instance types available.</a:t>
            </a:r>
            <a:endParaRPr lang="en-US" sz="1200" kern="1200" dirty="0" smtClean="0">
              <a:solidFill>
                <a:schemeClr val="tx1"/>
              </a:solidFill>
              <a:effectLst/>
              <a:latin typeface="Arial"/>
              <a:ea typeface="+mn-ea"/>
              <a:cs typeface="Arial"/>
            </a:endParaRPr>
          </a:p>
          <a:p>
            <a:pPr marL="0" indent="0">
              <a:buFont typeface="Arial"/>
              <a:buNone/>
            </a:pPr>
            <a:endParaRPr lang="en-US" sz="1200" kern="1200" baseline="0" dirty="0" smtClean="0">
              <a:solidFill>
                <a:schemeClr val="tx1"/>
              </a:solidFill>
              <a:effectLst/>
              <a:latin typeface="Arial"/>
              <a:ea typeface="+mn-ea"/>
              <a:cs typeface="Arial"/>
            </a:endParaRPr>
          </a:p>
          <a:p>
            <a:endParaRPr lang="en-US" dirty="0" smtClean="0">
              <a:latin typeface="Calibri" charset="0"/>
            </a:endParaRPr>
          </a:p>
        </p:txBody>
      </p:sp>
    </p:spTree>
    <p:extLst>
      <p:ext uri="{BB962C8B-B14F-4D97-AF65-F5344CB8AC3E}">
        <p14:creationId xmlns:p14="http://schemas.microsoft.com/office/powerpoint/2010/main" xmlns="" val="497600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84A6AF9-67C1-984A-805D-3E85C9691F52}" type="slidenum">
              <a:rPr lang="en-US" smtClean="0"/>
              <a:pPr/>
              <a:t>20</a:t>
            </a:fld>
            <a:endParaRPr lang="en-US" dirty="0"/>
          </a:p>
        </p:txBody>
      </p:sp>
    </p:spTree>
    <p:extLst>
      <p:ext uri="{BB962C8B-B14F-4D97-AF65-F5344CB8AC3E}">
        <p14:creationId xmlns:p14="http://schemas.microsoft.com/office/powerpoint/2010/main" xmlns="" val="499553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xmlns="" val="391547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84A6AF9-67C1-984A-805D-3E85C9691F52}" type="slidenum">
              <a:rPr lang="en-US" smtClean="0"/>
              <a:pPr/>
              <a:t>21</a:t>
            </a:fld>
            <a:endParaRPr lang="en-US" dirty="0"/>
          </a:p>
        </p:txBody>
      </p:sp>
    </p:spTree>
    <p:extLst>
      <p:ext uri="{BB962C8B-B14F-4D97-AF65-F5344CB8AC3E}">
        <p14:creationId xmlns:p14="http://schemas.microsoft.com/office/powerpoint/2010/main" xmlns="" val="1723219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84A6AF9-67C1-984A-805D-3E85C9691F52}" type="slidenum">
              <a:rPr lang="en-US" smtClean="0"/>
              <a:pPr/>
              <a:t>22</a:t>
            </a:fld>
            <a:endParaRPr lang="en-US" dirty="0"/>
          </a:p>
        </p:txBody>
      </p:sp>
    </p:spTree>
    <p:extLst>
      <p:ext uri="{BB962C8B-B14F-4D97-AF65-F5344CB8AC3E}">
        <p14:creationId xmlns:p14="http://schemas.microsoft.com/office/powerpoint/2010/main" xmlns="" val="823850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xmlns="" val="303152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pPr/>
              <a:t>24</a:t>
            </a:fld>
            <a:endParaRPr lang="en-US" dirty="0"/>
          </a:p>
        </p:txBody>
      </p:sp>
    </p:spTree>
    <p:extLst>
      <p:ext uri="{BB962C8B-B14F-4D97-AF65-F5344CB8AC3E}">
        <p14:creationId xmlns:p14="http://schemas.microsoft.com/office/powerpoint/2010/main" xmlns="" val="1514502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pPr>
            <a:r>
              <a:rPr lang="en-US" dirty="0"/>
              <a:t>Amazon Relational Database Service (Amazon RDS) is a managed service that makes it easy to set up, operate, and scale a relational database in the cloud. It provides cost-efficient and resizable capacity, while managing time-consuming database administration tasks, freeing you up to focus on your applications and business</a:t>
            </a:r>
            <a:r>
              <a:rPr lang="en-US" dirty="0" smtClean="0"/>
              <a:t>.</a:t>
            </a:r>
            <a:endParaRPr lang="en-US" dirty="0"/>
          </a:p>
          <a:p>
            <a:pPr>
              <a:spcBef>
                <a:spcPts val="600"/>
              </a:spcBef>
            </a:pPr>
            <a:r>
              <a:rPr lang="en-US" dirty="0"/>
              <a:t>Amazon RDS gives you access to the capabilities of a familiar MySQL, Oracle, SQL Server, or PostgreSQL database. This means that the code, applications, and tools you already use today with your existing databases should work seamlessly with Amazon RDS. Amazon RDS automatically patches the database software and backs up your database, storing the backups for a user-defined retention period. You benefit from the flexibility of being able to scale the compute resources or storage capacity associated with your relational database instance via a single API call or few clicks of the AWS Management Console. In addition, Amazon RDS makes it easy to use replication to enhance database availability, improve data durability, or scale beyond the capacity constraints of a single database instance for read-heavy database workloads</a:t>
            </a:r>
            <a:r>
              <a:rPr lang="en-US" dirty="0" smtClean="0"/>
              <a:t>.</a:t>
            </a:r>
            <a:endParaRPr lang="en-US" dirty="0"/>
          </a:p>
        </p:txBody>
      </p:sp>
    </p:spTree>
    <p:extLst>
      <p:ext uri="{BB962C8B-B14F-4D97-AF65-F5344CB8AC3E}">
        <p14:creationId xmlns:p14="http://schemas.microsoft.com/office/powerpoint/2010/main" xmlns="" val="1718690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xmlns="" val="43742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pPr>
            <a:endParaRPr lang="en-US" dirty="0"/>
          </a:p>
        </p:txBody>
      </p:sp>
    </p:spTree>
    <p:extLst>
      <p:ext uri="{BB962C8B-B14F-4D97-AF65-F5344CB8AC3E}">
        <p14:creationId xmlns:p14="http://schemas.microsoft.com/office/powerpoint/2010/main" xmlns="" val="844869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xmlns="" val="10234826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381000" y="4560571"/>
            <a:ext cx="6450874" cy="4246545"/>
          </a:xfrm>
        </p:spPr>
        <p:txBody>
          <a:bodyPr/>
          <a:lstStyle/>
          <a:p>
            <a:r>
              <a:rPr lang="en-US" b="0" dirty="0"/>
              <a:t>As data is collected, the sheer volume of it can cause issues,</a:t>
            </a:r>
            <a:r>
              <a:rPr lang="en-US" b="0" baseline="0" dirty="0"/>
              <a:t> especially in on-premises environments. With the accumulation of more and more data, it becomes increasingly difficult to move the data to the applications that need to process it. </a:t>
            </a:r>
            <a:r>
              <a:rPr lang="en-US" b="0" baseline="0" dirty="0" smtClean="0"/>
              <a:t>In </a:t>
            </a:r>
            <a:r>
              <a:rPr lang="en-US" b="0" baseline="0" dirty="0"/>
              <a:t>these circumstances, it is much simpler to move the applications to the data instead. This is very difficult to do in on-premises environments. In response, the rise of cloud providers has facilitated the ability to move applications to the data more easily. </a:t>
            </a:r>
            <a:endParaRPr lang="en-US" b="0" baseline="0" dirty="0" smtClean="0"/>
          </a:p>
          <a:p>
            <a:endParaRPr lang="en-US" b="0" baseline="0" dirty="0"/>
          </a:p>
          <a:p>
            <a:r>
              <a:rPr lang="en-US" b="0" dirty="0"/>
              <a:t>Multiple sources of data result in large volumes, velocity, and variety:</a:t>
            </a:r>
          </a:p>
          <a:p>
            <a:r>
              <a:rPr lang="en-US" b="0" i="1" dirty="0"/>
              <a:t>Computer-generated data</a:t>
            </a:r>
          </a:p>
          <a:p>
            <a:pPr marL="171450" indent="-171450">
              <a:buFont typeface="Arial" panose="020B0604020202020204" pitchFamily="34" charset="0"/>
              <a:buChar char="•"/>
            </a:pPr>
            <a:r>
              <a:rPr lang="en-US" b="0" dirty="0"/>
              <a:t>Application server logs: websites, games</a:t>
            </a:r>
          </a:p>
          <a:p>
            <a:pPr marL="171450" indent="-171450">
              <a:buFont typeface="Arial" panose="020B0604020202020204" pitchFamily="34" charset="0"/>
              <a:buChar char="•"/>
            </a:pPr>
            <a:r>
              <a:rPr lang="en-US" b="0" dirty="0"/>
              <a:t>Sensor data: weather, water, smart grids</a:t>
            </a:r>
          </a:p>
          <a:p>
            <a:pPr marL="171450" indent="-171450">
              <a:buFont typeface="Arial" panose="020B0604020202020204" pitchFamily="34" charset="0"/>
              <a:buChar char="•"/>
            </a:pPr>
            <a:r>
              <a:rPr lang="en-US" b="0" dirty="0"/>
              <a:t>Images and videos: traffic, security cameras</a:t>
            </a:r>
          </a:p>
          <a:p>
            <a:r>
              <a:rPr lang="en-US" b="0" i="1" dirty="0"/>
              <a:t>Human-generated data</a:t>
            </a:r>
          </a:p>
          <a:p>
            <a:pPr marL="171450" indent="-171450">
              <a:buFont typeface="Arial" panose="020B0604020202020204" pitchFamily="34" charset="0"/>
              <a:buChar char="•"/>
            </a:pPr>
            <a:r>
              <a:rPr lang="en-US" b="0" dirty="0"/>
              <a:t>Blogs, reviews, emails, pictures</a:t>
            </a:r>
          </a:p>
          <a:p>
            <a:pPr marL="171450" indent="-171450">
              <a:buFont typeface="Arial" panose="020B0604020202020204" pitchFamily="34" charset="0"/>
              <a:buChar char="•"/>
            </a:pPr>
            <a:r>
              <a:rPr lang="en-US" b="0" dirty="0"/>
              <a:t>Social media/graph</a:t>
            </a:r>
            <a:r>
              <a:rPr lang="en-US" b="0" baseline="0" dirty="0"/>
              <a:t> analysis</a:t>
            </a:r>
            <a:endParaRPr lang="en-US" b="0" dirty="0"/>
          </a:p>
          <a:p>
            <a:pPr marL="171450" indent="-171450">
              <a:buFont typeface="Arial" panose="020B0604020202020204" pitchFamily="34" charset="0"/>
              <a:buChar char="•"/>
            </a:pPr>
            <a:r>
              <a:rPr lang="en-US" b="0" dirty="0"/>
              <a:t>Brand </a:t>
            </a:r>
            <a:r>
              <a:rPr lang="en-US" b="0" dirty="0" smtClean="0"/>
              <a:t>perception</a:t>
            </a:r>
            <a:endParaRPr lang="en-US" b="0" dirty="0"/>
          </a:p>
          <a:p>
            <a:pPr marL="0" marR="0" indent="0" algn="l" defTabSz="457200" rtl="0" eaLnBrk="1" fontAlgn="auto" latinLnBrk="0" hangingPunct="1">
              <a:lnSpc>
                <a:spcPct val="100000"/>
              </a:lnSpc>
              <a:spcBef>
                <a:spcPts val="0"/>
              </a:spcBef>
              <a:buClrTx/>
              <a:buSzTx/>
              <a:buFontTx/>
              <a:buNone/>
              <a:tabLst/>
              <a:defRPr/>
            </a:pPr>
            <a:endParaRPr lang="en-US" b="0" dirty="0" smtClean="0">
              <a:ea typeface="ＭＳ Ｐゴシック" pitchFamily="34" charset="-128"/>
            </a:endParaRPr>
          </a:p>
          <a:p>
            <a:pPr marL="0" marR="0" indent="0" algn="l" defTabSz="457200" rtl="0" eaLnBrk="1" fontAlgn="auto" latinLnBrk="0" hangingPunct="1">
              <a:lnSpc>
                <a:spcPct val="100000"/>
              </a:lnSpc>
              <a:spcBef>
                <a:spcPts val="0"/>
              </a:spcBef>
              <a:buClrTx/>
              <a:buSzTx/>
              <a:buFontTx/>
              <a:buNone/>
              <a:tabLst/>
              <a:defRPr/>
            </a:pPr>
            <a:r>
              <a:rPr lang="en-US" b="0" dirty="0" smtClean="0">
                <a:ea typeface="ＭＳ Ｐゴシック" pitchFamily="34" charset="-128"/>
              </a:rPr>
              <a:t>Computer-generated </a:t>
            </a:r>
            <a:r>
              <a:rPr lang="en-US" b="0" dirty="0">
                <a:ea typeface="ＭＳ Ｐゴシック" pitchFamily="34" charset="-128"/>
              </a:rPr>
              <a:t>data can vary from semi-structured logs to unstructured binaries. This data source can produce pattern-matching or correlations that generate recommendations (for social networking</a:t>
            </a:r>
            <a:r>
              <a:rPr lang="en-US" b="0" baseline="0" dirty="0">
                <a:ea typeface="ＭＳ Ｐゴシック" pitchFamily="34" charset="-128"/>
              </a:rPr>
              <a:t> and</a:t>
            </a:r>
            <a:r>
              <a:rPr lang="en-US" b="0" dirty="0">
                <a:ea typeface="ＭＳ Ｐゴシック" pitchFamily="34" charset="-128"/>
              </a:rPr>
              <a:t> online gaming</a:t>
            </a:r>
            <a:r>
              <a:rPr lang="en-US" b="0" baseline="0" dirty="0">
                <a:ea typeface="ＭＳ Ｐゴシック" pitchFamily="34" charset="-128"/>
              </a:rPr>
              <a:t> in particular</a:t>
            </a:r>
            <a:r>
              <a:rPr lang="en-US" b="0" dirty="0">
                <a:ea typeface="ＭＳ Ｐゴシック" pitchFamily="34" charset="-128"/>
              </a:rPr>
              <a:t>). You can also use computer-generated data to t</a:t>
            </a:r>
            <a:r>
              <a:rPr lang="en-US" b="0" dirty="0"/>
              <a:t>rack application or service behavior.</a:t>
            </a:r>
            <a:r>
              <a:rPr lang="en-US" b="0" baseline="0" dirty="0">
                <a:ea typeface="ＭＳ Ｐゴシック" pitchFamily="34" charset="-128"/>
              </a:rPr>
              <a:t> Human-generated data includes email searches (legal fact discovery), n</a:t>
            </a:r>
            <a:r>
              <a:rPr lang="en-US" b="0" dirty="0">
                <a:ea typeface="ＭＳ Ｐゴシック" pitchFamily="34" charset="-128"/>
              </a:rPr>
              <a:t>atural language processing</a:t>
            </a:r>
            <a:r>
              <a:rPr lang="en-US" b="0" baseline="0" dirty="0">
                <a:ea typeface="ＭＳ Ｐゴシック" pitchFamily="34" charset="-128"/>
              </a:rPr>
              <a:t>, sentiment analysis on products or companies, and product recommendations. Social graph analysis can produce product recommendations based on your circle of friends, jobs you may find interesting, or even reminders based on your circle of friends (birthdays, anniversaries, and so on).</a:t>
            </a:r>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a:ea typeface="ＭＳ Ｐゴシック" pitchFamily="34" charset="-128"/>
              </a:rPr>
              <a:t>Image: </a:t>
            </a:r>
            <a:r>
              <a:rPr lang="en-US" b="0" baseline="0" dirty="0">
                <a:ea typeface="ＭＳ Ｐゴシック" pitchFamily="34" charset="-128"/>
                <a:hlinkClick r:id="rId3"/>
              </a:rPr>
              <a:t>https://pixabay.com/en/graph-data-growth-bar-chart-chart-163549/</a:t>
            </a:r>
            <a:r>
              <a:rPr lang="en-US" b="0" baseline="0" dirty="0">
                <a:ea typeface="ＭＳ Ｐゴシック" pitchFamily="34" charset="-128"/>
              </a:rPr>
              <a:t> </a:t>
            </a:r>
            <a:endParaRPr lang="en-US" b="0" dirty="0">
              <a:ea typeface="ＭＳ Ｐゴシック" pitchFamily="34" charset="-128"/>
            </a:endParaRPr>
          </a:p>
        </p:txBody>
      </p:sp>
    </p:spTree>
    <p:extLst>
      <p:ext uri="{BB962C8B-B14F-4D97-AF65-F5344CB8AC3E}">
        <p14:creationId xmlns:p14="http://schemas.microsoft.com/office/powerpoint/2010/main" xmlns="" val="38454708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5613" y="4560571"/>
            <a:ext cx="6407149" cy="4320539"/>
          </a:xfrm>
        </p:spPr>
        <p:txBody>
          <a:bodyPr/>
          <a:lstStyle/>
          <a:p>
            <a:endParaRPr lang="en-US" dirty="0"/>
          </a:p>
        </p:txBody>
      </p:sp>
    </p:spTree>
    <p:extLst>
      <p:ext uri="{BB962C8B-B14F-4D97-AF65-F5344CB8AC3E}">
        <p14:creationId xmlns:p14="http://schemas.microsoft.com/office/powerpoint/2010/main" xmlns="" val="1711071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Update</a:t>
            </a:r>
            <a:r>
              <a:rPr lang="en-US" baseline="0" dirty="0" smtClean="0"/>
              <a:t> this slide with presenters</a:t>
            </a:r>
            <a:endParaRPr lang="en-US" dirty="0"/>
          </a:p>
        </p:txBody>
      </p:sp>
    </p:spTree>
    <p:extLst>
      <p:ext uri="{BB962C8B-B14F-4D97-AF65-F5344CB8AC3E}">
        <p14:creationId xmlns:p14="http://schemas.microsoft.com/office/powerpoint/2010/main" xmlns="" val="1560764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xmlns="" val="1116475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Whitepaper: Tableau Server on AWS – Deployment Guidelines and Best Practices: </a:t>
            </a:r>
            <a:r>
              <a:rPr lang="en-US" dirty="0">
                <a:hlinkClick r:id="rId3"/>
              </a:rPr>
              <a:t>http://d0.awsstatic.com/whitepapers/tableau-server-on-aws.pdf</a:t>
            </a:r>
            <a:endParaRPr lang="en-US" dirty="0"/>
          </a:p>
          <a:p>
            <a:endParaRPr lang="en-US" dirty="0"/>
          </a:p>
          <a:p>
            <a:endParaRPr lang="en-US" dirty="0"/>
          </a:p>
        </p:txBody>
      </p:sp>
    </p:spTree>
    <p:extLst>
      <p:ext uri="{BB962C8B-B14F-4D97-AF65-F5344CB8AC3E}">
        <p14:creationId xmlns:p14="http://schemas.microsoft.com/office/powerpoint/2010/main" xmlns="" val="7282545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xmlns="" val="6853641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5613" y="4560571"/>
            <a:ext cx="6407149" cy="4320539"/>
          </a:xfrm>
        </p:spPr>
        <p:txBody>
          <a:bodyPr/>
          <a:lstStyle/>
          <a:p>
            <a:r>
              <a:rPr lang="en-US" dirty="0"/>
              <a:t>The general flow of a</a:t>
            </a:r>
            <a:r>
              <a:rPr lang="en-US" baseline="0" dirty="0"/>
              <a:t> big data pipeline starts with data and ends with insight.  How you get from start to finish depends on a host of factors, however most big data workflows follow the following pattern:</a:t>
            </a:r>
          </a:p>
          <a:p>
            <a:pPr marL="228600" indent="-228600">
              <a:buAutoNum type="arabicPeriod"/>
            </a:pPr>
            <a:r>
              <a:rPr lang="en-US" baseline="0" dirty="0"/>
              <a:t>Data is ingested (collected) by an appropriate tool. </a:t>
            </a:r>
          </a:p>
          <a:p>
            <a:pPr marL="228600" indent="-228600">
              <a:buAutoNum type="arabicPeriod"/>
            </a:pPr>
            <a:r>
              <a:rPr lang="en-US" baseline="0" dirty="0"/>
              <a:t>This data then has to be stored in a persistent way.</a:t>
            </a:r>
          </a:p>
          <a:p>
            <a:pPr marL="228600" indent="-228600">
              <a:buAutoNum type="arabicPeriod"/>
            </a:pPr>
            <a:r>
              <a:rPr lang="en-US" baseline="0" dirty="0"/>
              <a:t>The data then needs to be processed and/or analyzed.  The data processing/analysis solution takes the data from storage, performs operations, then stores the data again.  This data can then be used by other processing/analysis tools or by the same tool again to get further answers from the data.</a:t>
            </a:r>
          </a:p>
          <a:p>
            <a:pPr marL="228600" indent="-228600">
              <a:buAutoNum type="arabicPeriod"/>
            </a:pPr>
            <a:r>
              <a:rPr lang="en-US" baseline="0" dirty="0"/>
              <a:t>To make answers useful to business users, they are typically then visualized using what's called a business intelligence (BI) tool.  Once the appropriate answers have been presented to the user, this allows them to have insight into the data that they can then take and use to make further business decisions. Note: not all big data solutions must end in visualization.  Many solutions, such as machine learning and other predictive analytics, may just feed these answers programmatically into other software or applications, which will extract the insight on their own and respond as designed.</a:t>
            </a:r>
          </a:p>
          <a:p>
            <a:pPr marL="228600" indent="-228600">
              <a:buAutoNum type="arabicPeriod"/>
            </a:pPr>
            <a:r>
              <a:rPr lang="en-US" baseline="0" dirty="0"/>
              <a:t>The tools you choose to deploy in your pipeline are what are going to determine your "time to answer", also known as the latency between when your data is created and when you are able to get insight from it.</a:t>
            </a:r>
          </a:p>
          <a:p>
            <a:pPr marL="228600" indent="-228600">
              <a:buAutoNum type="arabicPeriod"/>
            </a:pPr>
            <a:r>
              <a:rPr lang="en-US" baseline="0" dirty="0"/>
              <a:t>The best way to architect this solution while taking this into consideration is to determine how you're going to balance throughput with cost, as generally speaking a higher throughput (and subsequent reduced latency) means a higher cost.</a:t>
            </a:r>
            <a:endParaRPr lang="en-US" dirty="0"/>
          </a:p>
        </p:txBody>
      </p:sp>
    </p:spTree>
    <p:extLst>
      <p:ext uri="{BB962C8B-B14F-4D97-AF65-F5344CB8AC3E}">
        <p14:creationId xmlns:p14="http://schemas.microsoft.com/office/powerpoint/2010/main" xmlns="" val="427319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critical mistakes many big data architectures</a:t>
            </a:r>
            <a:r>
              <a:rPr lang="en-US" baseline="0" dirty="0"/>
              <a:t> make is to try to handle multiple stages of the big data pipeline on one tool.  A fleet of servers, all handling ingestion of the data, transformation of the data, processing of the data, storage of the data, and visualization, may be the simplest architecture, but they're also the most vulnerable to breakdowns in the pipeline and they are typically not going to provide the best balance of throughput and cost possible for your needs.</a:t>
            </a:r>
          </a:p>
          <a:p>
            <a:r>
              <a:rPr lang="en-US" baseline="0" dirty="0"/>
              <a:t>For this reason, we recommend that big data architectures decouple the pipeline.  The example above is a basic architecture that does not require an ingestion or visualization stage, but that would still benefit from decoupling.  In this architecture, storage and processing are separated.  There are a lot of advantages to decoupling these stages in particular, not the least of which is increased fault-tolerance: if something goes wrong in the second round of processing, for instance, and the hardware dedicated to that task fails, you won't have to start over from the beginning of the pipeline, your system can pick up from the second storage stage.</a:t>
            </a:r>
            <a:endParaRPr lang="en-US" dirty="0"/>
          </a:p>
        </p:txBody>
      </p:sp>
    </p:spTree>
    <p:extLst>
      <p:ext uri="{BB962C8B-B14F-4D97-AF65-F5344CB8AC3E}">
        <p14:creationId xmlns:p14="http://schemas.microsoft.com/office/powerpoint/2010/main" xmlns="" val="866752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xmlns="" val="5951797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Arial"/>
                <a:ea typeface="+mn-ea"/>
                <a:cs typeface="+mn-cs"/>
              </a:rPr>
              <a:t>Use the type of data your environment is collecting and the manner in which it is collected to determine what kind of ingestion solution is ideal for your needs. </a:t>
            </a:r>
          </a:p>
          <a:p>
            <a:r>
              <a:rPr lang="en-US" sz="1100" kern="1200" dirty="0">
                <a:solidFill>
                  <a:schemeClr val="tx1"/>
                </a:solidFill>
                <a:effectLst/>
                <a:latin typeface="Arial"/>
                <a:ea typeface="+mn-ea"/>
                <a:cs typeface="+mn-cs"/>
              </a:rPr>
              <a:t>Transactional data needs to be able to quickly store and retrieve small pieces of data. End-users need quick and straight-forward access to the data, making app and web servers the ideal ingestion methods. For the same reasons, databases, such as </a:t>
            </a:r>
            <a:r>
              <a:rPr lang="en-US" sz="1100" kern="1200" dirty="0" err="1">
                <a:solidFill>
                  <a:schemeClr val="tx1"/>
                </a:solidFill>
                <a:effectLst/>
                <a:latin typeface="Arial"/>
                <a:ea typeface="+mn-ea"/>
                <a:cs typeface="+mn-cs"/>
              </a:rPr>
              <a:t>DynamoDB</a:t>
            </a:r>
            <a:r>
              <a:rPr lang="en-US" sz="1100" kern="1200" dirty="0">
                <a:solidFill>
                  <a:schemeClr val="tx1"/>
                </a:solidFill>
                <a:effectLst/>
                <a:latin typeface="Arial"/>
                <a:ea typeface="+mn-ea"/>
                <a:cs typeface="+mn-cs"/>
              </a:rPr>
              <a:t> and Amazon RDS, are usually the best solution for these kinds of processes.</a:t>
            </a:r>
          </a:p>
          <a:p>
            <a:r>
              <a:rPr lang="en-US" sz="1100" kern="1200" dirty="0">
                <a:solidFill>
                  <a:schemeClr val="tx1"/>
                </a:solidFill>
                <a:effectLst/>
                <a:latin typeface="Arial"/>
                <a:ea typeface="+mn-ea"/>
                <a:cs typeface="+mn-cs"/>
              </a:rPr>
              <a:t>Data transmitted through individual files typically is ingested from connected devices.  This kind of log data does not require fast storage and retrieval like transactional data does, and also transferal is one-way, so ingestion can come from a wide-variety of sources.  This kind of data is typically stored in Amazon S3.</a:t>
            </a:r>
          </a:p>
          <a:p>
            <a:r>
              <a:rPr lang="en-US" sz="1100" kern="1200" dirty="0">
                <a:solidFill>
                  <a:schemeClr val="tx1"/>
                </a:solidFill>
                <a:effectLst/>
                <a:latin typeface="Arial"/>
                <a:ea typeface="+mn-ea"/>
                <a:cs typeface="+mn-cs"/>
              </a:rPr>
              <a:t>Stream data, such as click-stream logs, should be ingested through an appropriate solution such as a Kinesis-enabled application or </a:t>
            </a:r>
            <a:r>
              <a:rPr lang="en-US" sz="1100" kern="1200" dirty="0" err="1">
                <a:solidFill>
                  <a:schemeClr val="tx1"/>
                </a:solidFill>
                <a:effectLst/>
                <a:latin typeface="Arial"/>
                <a:ea typeface="+mn-ea"/>
                <a:cs typeface="+mn-cs"/>
              </a:rPr>
              <a:t>fluentd</a:t>
            </a:r>
            <a:r>
              <a:rPr lang="en-US" sz="1100" kern="1200" dirty="0">
                <a:solidFill>
                  <a:schemeClr val="tx1"/>
                </a:solidFill>
                <a:effectLst/>
                <a:latin typeface="Arial"/>
                <a:ea typeface="+mn-ea"/>
                <a:cs typeface="+mn-cs"/>
              </a:rPr>
              <a:t>. Initially, these logs are stored in stream storage solutions such as Kinesis, so they're available for real-time processing and analysis. Long-term storage of these logs would best be done in a low-cost solution such as Amazon S3.</a:t>
            </a:r>
          </a:p>
        </p:txBody>
      </p:sp>
    </p:spTree>
    <p:extLst>
      <p:ext uri="{BB962C8B-B14F-4D97-AF65-F5344CB8AC3E}">
        <p14:creationId xmlns:p14="http://schemas.microsoft.com/office/powerpoint/2010/main" xmlns="" val="7389168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xmlns="" val="10570975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xmlns="" val="21203896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xmlns="" val="1047536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Update</a:t>
            </a:r>
            <a:r>
              <a:rPr lang="en-US" baseline="0" dirty="0" smtClean="0"/>
              <a:t> this slide with presenters</a:t>
            </a:r>
            <a:endParaRPr lang="en-US" dirty="0"/>
          </a:p>
        </p:txBody>
      </p:sp>
    </p:spTree>
    <p:extLst>
      <p:ext uri="{BB962C8B-B14F-4D97-AF65-F5344CB8AC3E}">
        <p14:creationId xmlns:p14="http://schemas.microsoft.com/office/powerpoint/2010/main" xmlns="" val="17871491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xmlns="" val="1401772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baseline="0" dirty="0"/>
          </a:p>
        </p:txBody>
      </p:sp>
    </p:spTree>
    <p:extLst>
      <p:ext uri="{BB962C8B-B14F-4D97-AF65-F5344CB8AC3E}">
        <p14:creationId xmlns:p14="http://schemas.microsoft.com/office/powerpoint/2010/main" xmlns="" val="7133771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two</a:t>
            </a:r>
            <a:r>
              <a:rPr lang="en-US" baseline="0" dirty="0"/>
              <a:t> scenarios, both with the same request rate and number of objects stored per month, but with an enormous difference in object and total storage size, the same storage solution may not be best for both scenarios.</a:t>
            </a:r>
            <a:endParaRPr lang="en-US" dirty="0"/>
          </a:p>
        </p:txBody>
      </p:sp>
    </p:spTree>
    <p:extLst>
      <p:ext uri="{BB962C8B-B14F-4D97-AF65-F5344CB8AC3E}">
        <p14:creationId xmlns:p14="http://schemas.microsoft.com/office/powerpoint/2010/main" xmlns="" val="18133830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Scenario 1, with the smaller</a:t>
            </a:r>
            <a:r>
              <a:rPr lang="en-US" baseline="0" dirty="0"/>
              <a:t> object size and total storage size per month, DynamoDB is the more cost-effective option for storing this data.</a:t>
            </a:r>
            <a:endParaRPr lang="en-US" dirty="0"/>
          </a:p>
        </p:txBody>
      </p:sp>
    </p:spTree>
    <p:extLst>
      <p:ext uri="{BB962C8B-B14F-4D97-AF65-F5344CB8AC3E}">
        <p14:creationId xmlns:p14="http://schemas.microsoft.com/office/powerpoint/2010/main" xmlns="" val="9768316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Scenario</a:t>
            </a:r>
            <a:r>
              <a:rPr lang="en-US" baseline="0" dirty="0"/>
              <a:t> 2, with the much larger object size and storage size per month, Amazon S3 costs more than 50% less than the same data stored in DynamoDB.</a:t>
            </a:r>
            <a:endParaRPr lang="en-US" dirty="0"/>
          </a:p>
        </p:txBody>
      </p:sp>
    </p:spTree>
    <p:extLst>
      <p:ext uri="{BB962C8B-B14F-4D97-AF65-F5344CB8AC3E}">
        <p14:creationId xmlns:p14="http://schemas.microsoft.com/office/powerpoint/2010/main" xmlns="" val="14635999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xmlns="" val="16023724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a:ea typeface="+mn-ea"/>
                <a:cs typeface="+mn-cs"/>
              </a:rPr>
              <a:t>On AWS, ingestion can be accomplished using Amazon EC2 instances running Kinesis-enabled or other applications designed for ingestion. AWS Data Pipeline can also be used to ingest data from on-premises sources into AWS.</a:t>
            </a:r>
          </a:p>
          <a:p>
            <a:r>
              <a:rPr lang="en-US" sz="1200" kern="1200" dirty="0" smtClean="0">
                <a:solidFill>
                  <a:schemeClr val="tx1"/>
                </a:solidFill>
                <a:effectLst/>
                <a:latin typeface="Arial"/>
                <a:ea typeface="+mn-ea"/>
                <a:cs typeface="+mn-cs"/>
              </a:rPr>
              <a:t> </a:t>
            </a:r>
          </a:p>
          <a:p>
            <a:r>
              <a:rPr lang="en-US" sz="1200" kern="1200" dirty="0" smtClean="0">
                <a:solidFill>
                  <a:schemeClr val="tx1"/>
                </a:solidFill>
                <a:effectLst/>
                <a:latin typeface="Arial"/>
                <a:ea typeface="+mn-ea"/>
                <a:cs typeface="+mn-cs"/>
              </a:rPr>
              <a:t>We have a wide variety of storage solutions; however, the most commonly used in big data environments running on AWS is Amazon S3. We'll go over these storage solutions later on in the course. It's also important to note that due to the nature of big data, storage will be used both before </a:t>
            </a:r>
            <a:r>
              <a:rPr lang="en-US" sz="1200" b="0" i="1" kern="1200" dirty="0" smtClean="0">
                <a:solidFill>
                  <a:schemeClr val="tx1"/>
                </a:solidFill>
                <a:effectLst/>
                <a:latin typeface="Arial"/>
                <a:ea typeface="+mn-ea"/>
                <a:cs typeface="+mn-cs"/>
              </a:rPr>
              <a:t>and after </a:t>
            </a:r>
            <a:r>
              <a:rPr lang="en-US" sz="1200" kern="1200" dirty="0" smtClean="0">
                <a:solidFill>
                  <a:schemeClr val="tx1"/>
                </a:solidFill>
                <a:effectLst/>
                <a:latin typeface="Arial"/>
                <a:ea typeface="+mn-ea"/>
                <a:cs typeface="+mn-cs"/>
              </a:rPr>
              <a:t>the analysis and processing phases, for storing results for viewing and for further analysis or processing.</a:t>
            </a:r>
          </a:p>
          <a:p>
            <a:r>
              <a:rPr lang="en-US" sz="1200" kern="1200" dirty="0" smtClean="0">
                <a:solidFill>
                  <a:schemeClr val="tx1"/>
                </a:solidFill>
                <a:effectLst/>
                <a:latin typeface="Arial"/>
                <a:ea typeface="+mn-ea"/>
                <a:cs typeface="+mn-cs"/>
              </a:rPr>
              <a:t> </a:t>
            </a:r>
          </a:p>
          <a:p>
            <a:r>
              <a:rPr lang="en-US" sz="1200" kern="1200" dirty="0" smtClean="0">
                <a:solidFill>
                  <a:schemeClr val="tx1"/>
                </a:solidFill>
                <a:effectLst/>
                <a:latin typeface="Arial"/>
                <a:ea typeface="+mn-ea"/>
                <a:cs typeface="+mn-cs"/>
              </a:rPr>
              <a:t>The primary tool for big data processing in the AWS big data ecosystem is Amazon EMR, and we'll talk about that service in the next several modules. Amazon Redshift, our petabyte-scale data warehouse solution, will be detailed on day three of the course, and is the primary solution for finding more detailed answers from analyses of your data. We'll also go over Amazon Kinesis, our streaming data processing solution, and AWS Data Pipeline, our data transformation solution, in later modules.</a:t>
            </a:r>
            <a:endParaRPr lang="en-US" sz="1200" kern="1200" dirty="0">
              <a:solidFill>
                <a:schemeClr val="tx1"/>
              </a:solidFill>
              <a:effectLst/>
              <a:latin typeface="Arial"/>
              <a:ea typeface="+mn-ea"/>
              <a:cs typeface="+mn-cs"/>
            </a:endParaRPr>
          </a:p>
        </p:txBody>
      </p:sp>
    </p:spTree>
    <p:extLst>
      <p:ext uri="{BB962C8B-B14F-4D97-AF65-F5344CB8AC3E}">
        <p14:creationId xmlns:p14="http://schemas.microsoft.com/office/powerpoint/2010/main" xmlns="" val="17803429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Arial"/>
                <a:ea typeface="+mn-ea"/>
                <a:cs typeface="+mn-cs"/>
              </a:rPr>
              <a:t>On AWS, collection and ingestion can be accomplished using Amazon EC2 instances running Kinesis-enabled or other applications designed for ingestion. AWS Data Pipeline can also be used to ingest data from on-premises sources into AWS.</a:t>
            </a:r>
          </a:p>
          <a:p>
            <a:r>
              <a:rPr lang="en-US" sz="1100" kern="1200" dirty="0">
                <a:solidFill>
                  <a:schemeClr val="tx1"/>
                </a:solidFill>
                <a:effectLst/>
                <a:latin typeface="Arial"/>
                <a:ea typeface="+mn-ea"/>
                <a:cs typeface="+mn-cs"/>
              </a:rPr>
              <a:t>We have a wide variety of storage solutions; however, the most commonly used in big data environments running on AWS is Amazon S3. We'll go over these storage solutions later on in the course. It's also important to note that due to the nature of big data, storage will be used both before </a:t>
            </a:r>
            <a:r>
              <a:rPr lang="en-US" sz="1100" b="0" i="1" kern="1200" dirty="0">
                <a:solidFill>
                  <a:schemeClr val="tx1"/>
                </a:solidFill>
                <a:effectLst/>
                <a:latin typeface="Arial"/>
                <a:ea typeface="+mn-ea"/>
                <a:cs typeface="+mn-cs"/>
              </a:rPr>
              <a:t>and after </a:t>
            </a:r>
            <a:r>
              <a:rPr lang="en-US" sz="1100" kern="1200" dirty="0">
                <a:solidFill>
                  <a:schemeClr val="tx1"/>
                </a:solidFill>
                <a:effectLst/>
                <a:latin typeface="Arial"/>
                <a:ea typeface="+mn-ea"/>
                <a:cs typeface="+mn-cs"/>
              </a:rPr>
              <a:t>the analysis and processing phases, for storing results for viewing and for further analysis or processing.</a:t>
            </a:r>
          </a:p>
          <a:p>
            <a:r>
              <a:rPr lang="en-US" sz="1100" kern="1200" dirty="0">
                <a:solidFill>
                  <a:schemeClr val="tx1"/>
                </a:solidFill>
                <a:effectLst/>
                <a:latin typeface="Arial"/>
                <a:ea typeface="+mn-ea"/>
                <a:cs typeface="+mn-cs"/>
              </a:rPr>
              <a:t>The primary tool for big data processing in the AWS big data ecosystem is Amazon EMR, and we'll talk about that service in the next several modules. Amazon Redshift, our petabyte-scale data warehouse solution, will be detailed on day three of the course, and is the primary solution for finding more detailed answers from analyses of your data. We'll also go over Amazon Kinesis, our streaming data processing solution, and AWS Data Pipeline, our data transformation solution, in later modules.</a:t>
            </a:r>
          </a:p>
          <a:p>
            <a:r>
              <a:rPr lang="en-US" sz="1100" kern="1200" dirty="0">
                <a:solidFill>
                  <a:schemeClr val="tx1"/>
                </a:solidFill>
                <a:effectLst/>
                <a:latin typeface="Arial"/>
                <a:ea typeface="+mn-ea"/>
                <a:cs typeface="+mn-cs"/>
              </a:rPr>
              <a:t>Some of these tools are often</a:t>
            </a:r>
            <a:r>
              <a:rPr lang="en-US" sz="1100" kern="1200" baseline="0" dirty="0">
                <a:solidFill>
                  <a:schemeClr val="tx1"/>
                </a:solidFill>
                <a:effectLst/>
                <a:latin typeface="Arial"/>
                <a:ea typeface="+mn-ea"/>
                <a:cs typeface="+mn-cs"/>
              </a:rPr>
              <a:t> used in more than one of these categories.</a:t>
            </a:r>
            <a:endParaRPr lang="en-US" sz="1100" kern="1200" dirty="0">
              <a:solidFill>
                <a:schemeClr val="tx1"/>
              </a:solidFill>
              <a:effectLst/>
              <a:latin typeface="Arial"/>
              <a:ea typeface="+mn-ea"/>
              <a:cs typeface="+mn-cs"/>
            </a:endParaRPr>
          </a:p>
        </p:txBody>
      </p:sp>
    </p:spTree>
    <p:extLst>
      <p:ext uri="{BB962C8B-B14F-4D97-AF65-F5344CB8AC3E}">
        <p14:creationId xmlns:p14="http://schemas.microsoft.com/office/powerpoint/2010/main" xmlns="" val="16425559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displayed above, AWS's big</a:t>
            </a:r>
            <a:r>
              <a:rPr lang="en-US" baseline="0" dirty="0"/>
              <a:t> data solutions are compatible with an enormous collection of non-AWS tools at every stage of the pipeline.  These are just a small collection of the tools available to be used within the AWS big data ecosystem.</a:t>
            </a:r>
            <a:endParaRPr lang="en-US" dirty="0"/>
          </a:p>
        </p:txBody>
      </p:sp>
    </p:spTree>
    <p:extLst>
      <p:ext uri="{BB962C8B-B14F-4D97-AF65-F5344CB8AC3E}">
        <p14:creationId xmlns:p14="http://schemas.microsoft.com/office/powerpoint/2010/main" xmlns="" val="13910149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pPr/>
              <a:t>50</a:t>
            </a:fld>
            <a:endParaRPr lang="en-US" dirty="0"/>
          </a:p>
        </p:txBody>
      </p:sp>
    </p:spTree>
    <p:extLst>
      <p:ext uri="{BB962C8B-B14F-4D97-AF65-F5344CB8AC3E}">
        <p14:creationId xmlns:p14="http://schemas.microsoft.com/office/powerpoint/2010/main" xmlns="" val="1234032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xmlns="" val="8545516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Arial"/>
                <a:ea typeface="+mn-ea"/>
                <a:cs typeface="+mn-cs"/>
              </a:rPr>
              <a:t>Amazon Elastic MapReduce (Amazon EMR) is a managed cluster platform that simplifies running big data frameworks, such as Apache Hadoop and Apache Spark, on AWS to process and analyze vast amounts of data. By using these frameworks and related open-source projects, such as Apache Hive and Apache Pig, you can process data for analytics purposes and business intelligence workloads. Additionally, you can use Amazon EMR to transform and move large amounts of data into and out of other AWS data stores and databases, such as Amazon Simple Storage Service (Amazon S3) and Amazon DynamoDB.</a:t>
            </a:r>
            <a:endParaRPr lang="en-US" sz="1100" dirty="0"/>
          </a:p>
        </p:txBody>
      </p:sp>
    </p:spTree>
    <p:extLst>
      <p:ext uri="{BB962C8B-B14F-4D97-AF65-F5344CB8AC3E}">
        <p14:creationId xmlns:p14="http://schemas.microsoft.com/office/powerpoint/2010/main" xmlns="" val="18951408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buClrTx/>
              <a:buSzTx/>
              <a:buFontTx/>
              <a:buNone/>
              <a:tabLst/>
              <a:defRPr/>
            </a:pPr>
            <a:r>
              <a:rPr lang="en-US" b="0" dirty="0"/>
              <a:t>Hadoop uses a distributed processing architecture, in which a task is mapped to a cluster of commodity servers for processing. Each piece of work distributed to the cluster servers may be run or re-run on any of the servers. The cluster servers frequently use HDFS (Hadoop Distributed File System) to store data locally for processing. The results of the computation performed by those servers are then reduced down to a single output set. One node, designated as the master node, controls the distribution of tasks and can automatically handle server failures.</a:t>
            </a:r>
          </a:p>
        </p:txBody>
      </p:sp>
    </p:spTree>
    <p:extLst>
      <p:ext uri="{BB962C8B-B14F-4D97-AF65-F5344CB8AC3E}">
        <p14:creationId xmlns:p14="http://schemas.microsoft.com/office/powerpoint/2010/main" xmlns="" val="20106674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buClrTx/>
              <a:buSzTx/>
              <a:buFontTx/>
              <a:buNone/>
              <a:tabLst/>
              <a:defRPr/>
            </a:pPr>
            <a:r>
              <a:rPr lang="en-US" dirty="0"/>
              <a:t>Take a big job, split it up into discrete tasks and do them in parallel.  It is the</a:t>
            </a:r>
            <a:r>
              <a:rPr lang="en-US" baseline="0" dirty="0"/>
              <a:t> framework at the core of Hadoop, and i</a:t>
            </a:r>
            <a:r>
              <a:rPr lang="en-US" dirty="0"/>
              <a:t>t allows for massive scalability</a:t>
            </a:r>
            <a:r>
              <a:rPr lang="en-US" baseline="0" dirty="0"/>
              <a:t> across enormous numbers of Hadoop clusters.  It's also designed for fault-tolerance, where each of the worker nodes periodically report their statuses to a master node, and the master node is able to redistribute work from a cluster that doesn't respond positively.</a:t>
            </a:r>
            <a:endParaRPr lang="en-US" dirty="0"/>
          </a:p>
        </p:txBody>
      </p:sp>
    </p:spTree>
    <p:extLst>
      <p:ext uri="{BB962C8B-B14F-4D97-AF65-F5344CB8AC3E}">
        <p14:creationId xmlns:p14="http://schemas.microsoft.com/office/powerpoint/2010/main" xmlns="" val="6500124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0" dirty="0"/>
              <a:t>The input file </a:t>
            </a:r>
            <a:r>
              <a:rPr lang="en-US" b="0" baseline="0" dirty="0"/>
              <a:t>is split as defined by the </a:t>
            </a:r>
            <a:r>
              <a:rPr lang="en-US" b="0" baseline="0" dirty="0" err="1"/>
              <a:t>InputFormat</a:t>
            </a:r>
            <a:r>
              <a:rPr lang="en-US" b="0" baseline="0" dirty="0"/>
              <a:t>. The portions of input data are mapped to key/value pairs (local intermediate data) during the mapping phase, where they are analyzed in parallel across the Hadoop cluster. Once mapped, the data is copied to the reducers in the shuffle/sort phase. The data is then reduced and the output file is created.</a:t>
            </a:r>
          </a:p>
          <a:p>
            <a:pPr marL="0" indent="0">
              <a:buFont typeface="+mj-lt"/>
              <a:buNone/>
            </a:pPr>
            <a:r>
              <a:rPr lang="en-US" b="0" baseline="0" dirty="0"/>
              <a:t>Note: in this scenario, this job is only counting the green, orange, and red data, which is why you don't see reducers for the blue data.  The next slide will show this in more detail.</a:t>
            </a:r>
          </a:p>
        </p:txBody>
      </p:sp>
    </p:spTree>
    <p:extLst>
      <p:ext uri="{BB962C8B-B14F-4D97-AF65-F5344CB8AC3E}">
        <p14:creationId xmlns:p14="http://schemas.microsoft.com/office/powerpoint/2010/main" xmlns="" val="7732379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0" baseline="0" dirty="0" smtClean="0"/>
              <a:t>From http://www.hadoop360.com/blog/50-articles-about-hadoop-and-related-topics/ </a:t>
            </a:r>
            <a:endParaRPr lang="en-US" b="0" baseline="0" dirty="0"/>
          </a:p>
        </p:txBody>
      </p:sp>
    </p:spTree>
    <p:extLst>
      <p:ext uri="{BB962C8B-B14F-4D97-AF65-F5344CB8AC3E}">
        <p14:creationId xmlns:p14="http://schemas.microsoft.com/office/powerpoint/2010/main" xmlns="" val="11330516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Arial"/>
                <a:ea typeface="+mn-ea"/>
                <a:cs typeface="+mn-cs"/>
              </a:rPr>
              <a:t>An Amazon EMR cluster consists of 3 types of nodes: a master node, a series of core nodes, and a series of task nodes (optional). The master node manages the cluster: coordinating the distribution of the </a:t>
            </a:r>
            <a:r>
              <a:rPr lang="en-US" sz="1100" kern="1200" dirty="0" err="1">
                <a:solidFill>
                  <a:schemeClr val="tx1"/>
                </a:solidFill>
                <a:effectLst/>
                <a:latin typeface="Arial"/>
                <a:ea typeface="+mn-ea"/>
                <a:cs typeface="+mn-cs"/>
              </a:rPr>
              <a:t>MapReduce</a:t>
            </a:r>
            <a:r>
              <a:rPr lang="en-US" sz="1100" kern="1200" dirty="0">
                <a:solidFill>
                  <a:schemeClr val="tx1"/>
                </a:solidFill>
                <a:effectLst/>
                <a:latin typeface="Arial"/>
                <a:ea typeface="+mn-ea"/>
                <a:cs typeface="+mn-cs"/>
              </a:rPr>
              <a:t> executable and subsets of the raw data, to the core and task instance groups. It also tracks the status of each task performed, and monitors the health of the instance groups. There is only one master node in a cluster; this maps to the Hadoop master node. Core nodes run tasks and store data using the Hadoop Distributed File System (HDFS). Core nodes map to Hadoop slave nodes. Task nodes (optional) run tasks (they do not use HDFS for storage). Task nodes map to Hadoop slave nodes.</a:t>
            </a:r>
          </a:p>
          <a:p>
            <a:r>
              <a:rPr lang="en-US" sz="1100" kern="1200" dirty="0">
                <a:solidFill>
                  <a:schemeClr val="tx1"/>
                </a:solidFill>
                <a:effectLst/>
                <a:latin typeface="Arial"/>
                <a:ea typeface="+mn-ea"/>
                <a:cs typeface="+mn-cs"/>
              </a:rPr>
              <a:t> These nodes are deployed using Amazon EC2 instances. Each of the node types is discussed on the following pages. </a:t>
            </a:r>
          </a:p>
          <a:p>
            <a:r>
              <a:rPr lang="en-US" sz="1100" kern="1200" dirty="0">
                <a:solidFill>
                  <a:schemeClr val="tx1"/>
                </a:solidFill>
                <a:effectLst/>
                <a:latin typeface="Arial"/>
                <a:ea typeface="+mn-ea"/>
                <a:cs typeface="+mn-cs"/>
              </a:rPr>
              <a:t>Note: Scaling</a:t>
            </a:r>
            <a:r>
              <a:rPr lang="en-US" sz="1100" kern="1200" baseline="0" dirty="0">
                <a:solidFill>
                  <a:schemeClr val="tx1"/>
                </a:solidFill>
                <a:effectLst/>
                <a:latin typeface="Arial"/>
                <a:ea typeface="+mn-ea"/>
                <a:cs typeface="+mn-cs"/>
              </a:rPr>
              <a:t> core instance groups in is typically not recommended, since intermittent/HDFS data stored on terminated core instances will be lost permanently and completed or in-progress work can be easily lost.  You can leverage the "graceful shrinking" feature for scaling worker instance groups in, however:</a:t>
            </a:r>
          </a:p>
          <a:p>
            <a:r>
              <a:rPr lang="en-US" sz="1100" kern="1200" dirty="0">
                <a:solidFill>
                  <a:schemeClr val="tx1"/>
                </a:solidFill>
                <a:effectLst/>
                <a:latin typeface="Arial"/>
                <a:ea typeface="+mn-ea"/>
                <a:cs typeface="+mn-cs"/>
                <a:hlinkClick r:id="rId3"/>
              </a:rPr>
              <a:t>http://docs.aws.amazon.com/ElasticMapReduce/latest/ManagementGuide/emr-manage-resize.html#graceful-shrink</a:t>
            </a:r>
            <a:endParaRPr lang="en-US" sz="1100" kern="1200" baseline="0" dirty="0">
              <a:solidFill>
                <a:schemeClr val="tx1"/>
              </a:solidFill>
              <a:effectLst/>
              <a:latin typeface="Arial"/>
              <a:ea typeface="+mn-ea"/>
              <a:cs typeface="+mn-cs"/>
            </a:endParaRPr>
          </a:p>
        </p:txBody>
      </p:sp>
    </p:spTree>
    <p:extLst>
      <p:ext uri="{BB962C8B-B14F-4D97-AF65-F5344CB8AC3E}">
        <p14:creationId xmlns:p14="http://schemas.microsoft.com/office/powerpoint/2010/main" xmlns="" val="7801520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a:ea typeface="+mn-ea"/>
                <a:cs typeface="+mn-cs"/>
              </a:rPr>
              <a:t>Amazon EC2 enables you to increase or decrease capacity within minutes, not hours or days. You can commission one, hundreds or even thousands of server instances simultaneously. Of course, because this is all controlled with web service APIs, your application can automatically scale itself up and down depending on its needs.</a:t>
            </a:r>
            <a:br>
              <a:rPr lang="en-US" sz="1200" b="0" i="0" kern="1200" dirty="0" smtClean="0">
                <a:solidFill>
                  <a:schemeClr val="tx1"/>
                </a:solidFill>
                <a:effectLst/>
                <a:latin typeface="Arial"/>
                <a:ea typeface="+mn-ea"/>
                <a:cs typeface="+mn-cs"/>
              </a:rPr>
            </a:br>
            <a:r>
              <a:rPr lang="en-US" sz="1200" b="0" i="0" kern="1200" dirty="0" smtClean="0">
                <a:solidFill>
                  <a:schemeClr val="tx1"/>
                </a:solidFill>
                <a:effectLst/>
                <a:latin typeface="Arial"/>
                <a:ea typeface="+mn-ea"/>
                <a:cs typeface="+mn-cs"/>
              </a:rPr>
              <a:t/>
            </a:r>
            <a:br>
              <a:rPr lang="en-US" sz="1200" b="0" i="0" kern="1200" dirty="0" smtClean="0">
                <a:solidFill>
                  <a:schemeClr val="tx1"/>
                </a:solidFill>
                <a:effectLst/>
                <a:latin typeface="Arial"/>
                <a:ea typeface="+mn-ea"/>
                <a:cs typeface="+mn-cs"/>
              </a:rPr>
            </a:br>
            <a:r>
              <a:rPr lang="en-US" dirty="0" smtClean="0"/>
              <a:t>Our data center footprint is global, spanning 5 continents with highly redundant clusters</a:t>
            </a:r>
            <a:r>
              <a:rPr lang="en-US" baseline="0" dirty="0" smtClean="0"/>
              <a:t> of data centers in each region.  Our footprint is expanding continuously as we increase capacity, redundancy and add locations to meet the needs of our customers around the world.</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pPr/>
              <a:t>57</a:t>
            </a:fld>
            <a:endParaRPr lang="en-US" dirty="0"/>
          </a:p>
        </p:txBody>
      </p:sp>
    </p:spTree>
    <p:extLst>
      <p:ext uri="{BB962C8B-B14F-4D97-AF65-F5344CB8AC3E}">
        <p14:creationId xmlns:p14="http://schemas.microsoft.com/office/powerpoint/2010/main" xmlns="" val="13626857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pPr/>
              <a:t>58</a:t>
            </a:fld>
            <a:endParaRPr lang="en-US" dirty="0"/>
          </a:p>
        </p:txBody>
      </p:sp>
    </p:spTree>
    <p:extLst>
      <p:ext uri="{BB962C8B-B14F-4D97-AF65-F5344CB8AC3E}">
        <p14:creationId xmlns:p14="http://schemas.microsoft.com/office/powerpoint/2010/main" xmlns="" val="5434619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xmlns="" val="12458482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pPr/>
              <a:t>60</a:t>
            </a:fld>
            <a:endParaRPr lang="en-US" dirty="0"/>
          </a:p>
        </p:txBody>
      </p:sp>
    </p:spTree>
    <p:extLst>
      <p:ext uri="{BB962C8B-B14F-4D97-AF65-F5344CB8AC3E}">
        <p14:creationId xmlns:p14="http://schemas.microsoft.com/office/powerpoint/2010/main" xmlns="" val="926396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A38C61F3-25BA-0B4D-8B56-AD965C5CD691}" type="slidenum">
              <a:rPr lang="en-US" smtClean="0"/>
              <a:pPr/>
              <a:t>6</a:t>
            </a:fld>
            <a:endParaRPr lang="en-US"/>
          </a:p>
        </p:txBody>
      </p:sp>
    </p:spTree>
    <p:extLst>
      <p:ext uri="{BB962C8B-B14F-4D97-AF65-F5344CB8AC3E}">
        <p14:creationId xmlns:p14="http://schemas.microsoft.com/office/powerpoint/2010/main" xmlns="" val="16594608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xmlns="" val="10067694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xmlns="" val="6733277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pPr/>
              <a:t>63</a:t>
            </a:fld>
            <a:endParaRPr lang="en-US" dirty="0"/>
          </a:p>
        </p:txBody>
      </p:sp>
    </p:spTree>
    <p:extLst>
      <p:ext uri="{BB962C8B-B14F-4D97-AF65-F5344CB8AC3E}">
        <p14:creationId xmlns:p14="http://schemas.microsoft.com/office/powerpoint/2010/main" xmlns="" val="752036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pPr/>
              <a:t>64</a:t>
            </a:fld>
            <a:endParaRPr lang="en-US" dirty="0"/>
          </a:p>
        </p:txBody>
      </p:sp>
    </p:spTree>
    <p:extLst>
      <p:ext uri="{BB962C8B-B14F-4D97-AF65-F5344CB8AC3E}">
        <p14:creationId xmlns:p14="http://schemas.microsoft.com/office/powerpoint/2010/main" xmlns="" val="19016754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t>More information on loading into Amazon Redshift through</a:t>
            </a:r>
            <a:r>
              <a:rPr lang="en-US" sz="1100" baseline="0" dirty="0"/>
              <a:t> SSH:</a:t>
            </a:r>
          </a:p>
          <a:p>
            <a:r>
              <a:rPr lang="en-US" sz="1100" dirty="0">
                <a:hlinkClick r:id="rId3"/>
              </a:rPr>
              <a:t>https://docs.aws.amazon.com/redshift/latest/dg/loading-data-from-remote-hosts.html</a:t>
            </a:r>
            <a:r>
              <a:rPr lang="en-US" sz="1100" dirty="0"/>
              <a:t> </a:t>
            </a:r>
          </a:p>
        </p:txBody>
      </p:sp>
    </p:spTree>
    <p:extLst>
      <p:ext uri="{BB962C8B-B14F-4D97-AF65-F5344CB8AC3E}">
        <p14:creationId xmlns:p14="http://schemas.microsoft.com/office/powerpoint/2010/main" xmlns="" val="11214828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switchover</a:t>
            </a:r>
            <a:r>
              <a:rPr lang="en-US" baseline="0" dirty="0"/>
              <a:t> to a change in cluster size, cluster will change to read-only.</a:t>
            </a:r>
            <a:endParaRPr lang="en-US" dirty="0"/>
          </a:p>
        </p:txBody>
      </p:sp>
    </p:spTree>
    <p:extLst>
      <p:ext uri="{BB962C8B-B14F-4D97-AF65-F5344CB8AC3E}">
        <p14:creationId xmlns:p14="http://schemas.microsoft.com/office/powerpoint/2010/main" xmlns="" val="1958844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xmlns="" val="87049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xmlns="" val="15169624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xmlns="" val="1735031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Autofit/>
          </a:bodyPr>
          <a:lstStyle/>
          <a:p>
            <a:pPr marL="0" marR="0" indent="0" algn="l" defTabSz="457200" rtl="0" eaLnBrk="1" fontAlgn="auto" latinLnBrk="0" hangingPunct="1">
              <a:lnSpc>
                <a:spcPct val="100000"/>
              </a:lnSpc>
              <a:spcBef>
                <a:spcPts val="0"/>
              </a:spcBef>
              <a:buClrTx/>
              <a:buSzTx/>
              <a:buFontTx/>
              <a:buNone/>
              <a:tabLst/>
              <a:defRPr/>
            </a:pPr>
            <a:r>
              <a:rPr lang="en-US" b="0" baseline="0" dirty="0"/>
              <a:t>Row-wise storage is the traditional method for RDBMSs, because most operations performed on typical relational databases are queries, which perform best when single values are being requested. If you were to run a basic analytic operation on this kind of storage, such as requesting the total amount spent, the operation would have to go through every block individually and retrieve the fourth value in each before being able to perform a SUM operation.  This adds an extensive amount of I/O to what is ultimately a simple operation.</a:t>
            </a:r>
          </a:p>
        </p:txBody>
      </p:sp>
    </p:spTree>
    <p:extLst>
      <p:ext uri="{BB962C8B-B14F-4D97-AF65-F5344CB8AC3E}">
        <p14:creationId xmlns:p14="http://schemas.microsoft.com/office/powerpoint/2010/main" xmlns="" val="126199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xmlns="" val="786142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Autofit/>
          </a:bodyPr>
          <a:lstStyle/>
          <a:p>
            <a:pPr marL="0" marR="0" indent="0" algn="l" defTabSz="457200" rtl="0" eaLnBrk="1" fontAlgn="auto" latinLnBrk="0" hangingPunct="1">
              <a:lnSpc>
                <a:spcPct val="100000"/>
              </a:lnSpc>
              <a:spcBef>
                <a:spcPts val="0"/>
              </a:spcBef>
              <a:buClrTx/>
              <a:buSzTx/>
              <a:buFontTx/>
              <a:buNone/>
              <a:tabLst/>
              <a:defRPr/>
            </a:pPr>
            <a:r>
              <a:rPr lang="en-US" b="0" baseline="0" dirty="0"/>
              <a:t>Therefore, columnar storage is best for analytic workloads.  In the above example, finding out the total amount spent requires locating only one block, retrieving all of the values stored there, and then performing the SUM operation.  In the previous slide, the same request would have required four separate blocks to be accessed, whereas here only one has to be accessed.  Likewise, with this columnar storage format, performing a simple query on how much customer 567 spent would introduce significantly more I/O than with row-wise storage.</a:t>
            </a:r>
          </a:p>
        </p:txBody>
      </p:sp>
    </p:spTree>
    <p:extLst>
      <p:ext uri="{BB962C8B-B14F-4D97-AF65-F5344CB8AC3E}">
        <p14:creationId xmlns:p14="http://schemas.microsoft.com/office/powerpoint/2010/main" xmlns="" val="14597062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pPr/>
              <a:t>72</a:t>
            </a:fld>
            <a:endParaRPr lang="en-US" dirty="0"/>
          </a:p>
        </p:txBody>
      </p:sp>
    </p:spTree>
    <p:extLst>
      <p:ext uri="{BB962C8B-B14F-4D97-AF65-F5344CB8AC3E}">
        <p14:creationId xmlns:p14="http://schemas.microsoft.com/office/powerpoint/2010/main" xmlns="" val="13774741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Arial"/>
                <a:ea typeface="+mn-ea"/>
                <a:cs typeface="+mn-cs"/>
              </a:rPr>
              <a:t>Hive is an open-source analytic package that runs on top of Hadoop and offers some limited data warehouse capabilities, such as being able to transform source data into data warehouse-style fact and dimension table-based star schemas. Hive scripts use a SQL-like language called </a:t>
            </a:r>
            <a:r>
              <a:rPr lang="en-US" sz="1100" kern="1200" dirty="0" err="1">
                <a:solidFill>
                  <a:schemeClr val="tx1"/>
                </a:solidFill>
                <a:effectLst/>
                <a:latin typeface="Arial"/>
                <a:ea typeface="+mn-ea"/>
                <a:cs typeface="+mn-cs"/>
              </a:rPr>
              <a:t>HiveQL</a:t>
            </a:r>
            <a:r>
              <a:rPr lang="en-US" sz="1100" kern="1200" dirty="0">
                <a:solidFill>
                  <a:schemeClr val="tx1"/>
                </a:solidFill>
                <a:effectLst/>
                <a:latin typeface="Arial"/>
                <a:ea typeface="+mn-ea"/>
                <a:cs typeface="+mn-cs"/>
              </a:rPr>
              <a:t> (query language) that abstracts the </a:t>
            </a:r>
            <a:r>
              <a:rPr lang="en-US" sz="1100" kern="1200" dirty="0" err="1">
                <a:solidFill>
                  <a:schemeClr val="tx1"/>
                </a:solidFill>
                <a:effectLst/>
                <a:latin typeface="Arial"/>
                <a:ea typeface="+mn-ea"/>
                <a:cs typeface="+mn-cs"/>
              </a:rPr>
              <a:t>MapReduce</a:t>
            </a:r>
            <a:r>
              <a:rPr lang="en-US" sz="1100" kern="1200" dirty="0">
                <a:solidFill>
                  <a:schemeClr val="tx1"/>
                </a:solidFill>
                <a:effectLst/>
                <a:latin typeface="Arial"/>
                <a:ea typeface="+mn-ea"/>
                <a:cs typeface="+mn-cs"/>
              </a:rPr>
              <a:t> programming model and supports typical data warehouse interactions. Hive enables you to avoid the complexities of writing </a:t>
            </a:r>
            <a:r>
              <a:rPr lang="en-US" sz="1100" kern="1200" dirty="0" err="1">
                <a:solidFill>
                  <a:schemeClr val="tx1"/>
                </a:solidFill>
                <a:effectLst/>
                <a:latin typeface="Arial"/>
                <a:ea typeface="+mn-ea"/>
                <a:cs typeface="+mn-cs"/>
              </a:rPr>
              <a:t>MapReduce</a:t>
            </a:r>
            <a:r>
              <a:rPr lang="en-US" sz="1100" kern="1200" dirty="0">
                <a:solidFill>
                  <a:schemeClr val="tx1"/>
                </a:solidFill>
                <a:effectLst/>
                <a:latin typeface="Arial"/>
                <a:ea typeface="+mn-ea"/>
                <a:cs typeface="+mn-cs"/>
              </a:rPr>
              <a:t> programs in a lower level computer language, such as Java.</a:t>
            </a:r>
          </a:p>
          <a:p>
            <a:r>
              <a:rPr lang="en-US" sz="1100" kern="1200" dirty="0">
                <a:solidFill>
                  <a:schemeClr val="tx1"/>
                </a:solidFill>
                <a:effectLst/>
                <a:latin typeface="Arial"/>
                <a:ea typeface="+mn-ea"/>
                <a:cs typeface="+mn-cs"/>
              </a:rPr>
              <a:t> Hive extends the SQL paradigm by including serialization formats and the ability to invoke mapper and reducer scripts. In contrast to SQL, which only supports primitive value types (such as dates, numbers, and strings), values in Hive tables are structured elements, such as JSON objects, any user-defined data type, or any function written in Java. For more information on Hive, go to </a:t>
            </a:r>
            <a:r>
              <a:rPr lang="en-US" sz="1100" kern="1200" dirty="0">
                <a:solidFill>
                  <a:schemeClr val="tx1"/>
                </a:solidFill>
                <a:effectLst/>
                <a:latin typeface="Arial"/>
                <a:ea typeface="+mn-ea"/>
                <a:cs typeface="+mn-cs"/>
                <a:hlinkClick r:id="rId3"/>
              </a:rPr>
              <a:t>http://hive.apache.org/</a:t>
            </a:r>
            <a:r>
              <a:rPr lang="en-US" sz="1100" kern="1200" dirty="0">
                <a:solidFill>
                  <a:schemeClr val="tx1"/>
                </a:solidFill>
                <a:effectLst/>
                <a:latin typeface="Arial"/>
                <a:ea typeface="+mn-ea"/>
                <a:cs typeface="+mn-cs"/>
              </a:rPr>
              <a:t> </a:t>
            </a:r>
          </a:p>
          <a:p>
            <a:r>
              <a:rPr lang="en-US" sz="1100" kern="1200" dirty="0">
                <a:solidFill>
                  <a:schemeClr val="tx1"/>
                </a:solidFill>
                <a:effectLst/>
                <a:latin typeface="Arial"/>
                <a:ea typeface="+mn-ea"/>
                <a:cs typeface="+mn-cs"/>
              </a:rPr>
              <a:t>Amazon Elastic MapReduce (Amazon EMR) provides support for Apache Hive. Amazon EMR supports several versions of Hive, which you can install on any running cluster. Amazon EMR also allows you to run multiple versions concurrently, allowing you to control your Hive version upgrade.</a:t>
            </a:r>
          </a:p>
          <a:p>
            <a:r>
              <a:rPr lang="en-US" sz="1100" kern="1200" dirty="0">
                <a:solidFill>
                  <a:schemeClr val="tx1"/>
                </a:solidFill>
                <a:effectLst/>
                <a:latin typeface="Arial"/>
                <a:ea typeface="+mn-ea"/>
                <a:cs typeface="+mn-cs"/>
              </a:rPr>
              <a:t>In addition to MapReduce, Hive also supports running queries on Apache </a:t>
            </a:r>
            <a:r>
              <a:rPr lang="en-US" sz="1100" kern="1200" dirty="0" err="1">
                <a:solidFill>
                  <a:schemeClr val="tx1"/>
                </a:solidFill>
                <a:effectLst/>
                <a:latin typeface="Arial"/>
                <a:ea typeface="+mn-ea"/>
                <a:cs typeface="+mn-cs"/>
              </a:rPr>
              <a:t>Tez</a:t>
            </a:r>
            <a:r>
              <a:rPr lang="en-US" sz="1100" kern="1200" dirty="0">
                <a:solidFill>
                  <a:schemeClr val="tx1"/>
                </a:solidFill>
                <a:effectLst/>
                <a:latin typeface="Arial"/>
                <a:ea typeface="+mn-ea"/>
                <a:cs typeface="+mn-cs"/>
              </a:rPr>
              <a:t>. </a:t>
            </a:r>
            <a:r>
              <a:rPr lang="en-US" sz="1100" kern="1200" dirty="0" err="1">
                <a:solidFill>
                  <a:schemeClr val="tx1"/>
                </a:solidFill>
                <a:effectLst/>
                <a:latin typeface="Arial"/>
                <a:ea typeface="+mn-ea"/>
                <a:cs typeface="+mn-cs"/>
              </a:rPr>
              <a:t>Tez</a:t>
            </a:r>
            <a:r>
              <a:rPr lang="en-US" sz="1100" kern="1200" dirty="0">
                <a:solidFill>
                  <a:schemeClr val="tx1"/>
                </a:solidFill>
                <a:effectLst/>
                <a:latin typeface="Arial"/>
                <a:ea typeface="+mn-ea"/>
                <a:cs typeface="+mn-cs"/>
              </a:rPr>
              <a:t> is an extensible and embeddable framework that works within YARN on Hadoop to improve speed and bridge the gap between interactive and batch workloads.  More here: </a:t>
            </a:r>
            <a:r>
              <a:rPr lang="en-US" sz="1100" kern="1200" dirty="0">
                <a:solidFill>
                  <a:schemeClr val="tx1"/>
                </a:solidFill>
                <a:effectLst/>
                <a:latin typeface="Arial"/>
                <a:ea typeface="+mn-ea"/>
                <a:cs typeface="+mn-cs"/>
                <a:hlinkClick r:id="rId4"/>
              </a:rPr>
              <a:t>https://tez.apache.org/</a:t>
            </a:r>
            <a:r>
              <a:rPr lang="en-US" sz="1100" kern="1200" dirty="0">
                <a:solidFill>
                  <a:schemeClr val="tx1"/>
                </a:solidFill>
                <a:effectLst/>
                <a:latin typeface="Arial"/>
                <a:ea typeface="+mn-ea"/>
                <a:cs typeface="+mn-cs"/>
              </a:rPr>
              <a:t> </a:t>
            </a:r>
          </a:p>
        </p:txBody>
      </p:sp>
    </p:spTree>
    <p:extLst>
      <p:ext uri="{BB962C8B-B14F-4D97-AF65-F5344CB8AC3E}">
        <p14:creationId xmlns:p14="http://schemas.microsoft.com/office/powerpoint/2010/main" xmlns="" val="10509647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Approximate timing: ~30 minutes</a:t>
            </a:r>
          </a:p>
        </p:txBody>
      </p:sp>
    </p:spTree>
    <p:extLst>
      <p:ext uri="{BB962C8B-B14F-4D97-AF65-F5344CB8AC3E}">
        <p14:creationId xmlns:p14="http://schemas.microsoft.com/office/powerpoint/2010/main" xmlns="" val="11712916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xmlns="" val="380712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lab, you will SSH into an already running Amazon EMR cluster running Hive.  Using Hive, you will create tables in</a:t>
            </a:r>
            <a:r>
              <a:rPr lang="en-US" baseline="0" dirty="0"/>
              <a:t> DynamoDB, load data into those tables from Amazon S3, run queries against the data in those DynamoDB tables, and then export some of the data back into Amazon S3.</a:t>
            </a:r>
            <a:endParaRPr lang="en-US" dirty="0"/>
          </a:p>
        </p:txBody>
      </p:sp>
    </p:spTree>
    <p:extLst>
      <p:ext uri="{BB962C8B-B14F-4D97-AF65-F5344CB8AC3E}">
        <p14:creationId xmlns:p14="http://schemas.microsoft.com/office/powerpoint/2010/main" xmlns="" val="15097490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xmlns="" val="17604733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4345923"/>
          </a:xfrm>
        </p:spPr>
        <p:txBody>
          <a:bodyPr/>
          <a:lstStyle/>
          <a:p>
            <a:r>
              <a:rPr lang="en-US" sz="1100" dirty="0"/>
              <a:t>You start with an</a:t>
            </a:r>
            <a:r>
              <a:rPr lang="en-US" sz="1100" baseline="0" dirty="0"/>
              <a:t> Amazon S3 bucket that has been pre-populated with sales log files.  These files have been partitioned, first by year of the record, then by month.</a:t>
            </a:r>
          </a:p>
          <a:p>
            <a:pPr marL="228600" indent="-228600">
              <a:buFont typeface="+mj-lt"/>
              <a:buAutoNum type="arabicPeriod"/>
            </a:pPr>
            <a:r>
              <a:rPr lang="en-US" sz="1100" b="0" i="0" kern="1200" dirty="0" smtClean="0">
                <a:solidFill>
                  <a:schemeClr val="tx1"/>
                </a:solidFill>
                <a:effectLst/>
                <a:latin typeface="Arial"/>
                <a:ea typeface="+mn-ea"/>
                <a:cs typeface="+mn-cs"/>
              </a:rPr>
              <a:t>Create </a:t>
            </a:r>
            <a:r>
              <a:rPr lang="en-US" sz="1100" b="0" i="0" kern="1200" dirty="0">
                <a:solidFill>
                  <a:schemeClr val="tx1"/>
                </a:solidFill>
                <a:effectLst/>
                <a:latin typeface="Arial"/>
                <a:ea typeface="+mn-ea"/>
                <a:cs typeface="+mn-cs"/>
              </a:rPr>
              <a:t>a DynamoDB table called "Orders-2012-01"</a:t>
            </a:r>
          </a:p>
          <a:p>
            <a:pPr marL="228600" indent="-228600">
              <a:buFont typeface="+mj-lt"/>
              <a:buAutoNum type="arabicPeriod"/>
            </a:pPr>
            <a:r>
              <a:rPr lang="en-US" sz="1100" b="0" i="0" kern="1200" dirty="0" smtClean="0">
                <a:solidFill>
                  <a:schemeClr val="tx1"/>
                </a:solidFill>
                <a:effectLst/>
                <a:latin typeface="Arial"/>
                <a:ea typeface="+mn-ea"/>
                <a:cs typeface="+mn-cs"/>
              </a:rPr>
              <a:t>Create </a:t>
            </a:r>
            <a:r>
              <a:rPr lang="en-US" sz="1100" b="0" i="0" kern="1200" dirty="0">
                <a:solidFill>
                  <a:schemeClr val="tx1"/>
                </a:solidFill>
                <a:effectLst/>
                <a:latin typeface="Arial"/>
                <a:ea typeface="+mn-ea"/>
                <a:cs typeface="+mn-cs"/>
              </a:rPr>
              <a:t>an S3 bucket</a:t>
            </a:r>
          </a:p>
          <a:p>
            <a:pPr marL="228600" indent="-228600">
              <a:buFont typeface="+mj-lt"/>
              <a:buAutoNum type="arabicPeriod"/>
            </a:pPr>
            <a:r>
              <a:rPr lang="en-US" sz="1100" b="0" i="0" kern="1200" dirty="0" smtClean="0">
                <a:solidFill>
                  <a:schemeClr val="tx1"/>
                </a:solidFill>
                <a:effectLst/>
                <a:latin typeface="Arial"/>
                <a:ea typeface="+mn-ea"/>
                <a:cs typeface="+mn-cs"/>
              </a:rPr>
              <a:t>Create </a:t>
            </a:r>
            <a:r>
              <a:rPr lang="en-US" sz="1100" b="0" i="0" kern="1200" dirty="0">
                <a:solidFill>
                  <a:schemeClr val="tx1"/>
                </a:solidFill>
                <a:effectLst/>
                <a:latin typeface="Arial"/>
                <a:ea typeface="+mn-ea"/>
                <a:cs typeface="+mn-cs"/>
              </a:rPr>
              <a:t>a Hive external table named "orders_s3_export" that points to data already in S3</a:t>
            </a:r>
          </a:p>
          <a:p>
            <a:pPr marL="228600" indent="-228600">
              <a:buFont typeface="+mj-lt"/>
              <a:buAutoNum type="arabicPeriod"/>
            </a:pPr>
            <a:r>
              <a:rPr lang="en-US" sz="1100" b="0" i="0" kern="1200" dirty="0" smtClean="0">
                <a:solidFill>
                  <a:schemeClr val="tx1"/>
                </a:solidFill>
                <a:effectLst/>
                <a:latin typeface="Arial"/>
                <a:ea typeface="+mn-ea"/>
                <a:cs typeface="+mn-cs"/>
              </a:rPr>
              <a:t>Create </a:t>
            </a:r>
            <a:r>
              <a:rPr lang="en-US" sz="1100" b="0" i="0" kern="1200" dirty="0">
                <a:solidFill>
                  <a:schemeClr val="tx1"/>
                </a:solidFill>
                <a:effectLst/>
                <a:latin typeface="Arial"/>
                <a:ea typeface="+mn-ea"/>
                <a:cs typeface="+mn-cs"/>
              </a:rPr>
              <a:t>a Hive external table named "orders_ddb_2012_01" that stores data in the DynamoDB table called "Orders-2012-01" (created in 1.1)</a:t>
            </a:r>
          </a:p>
          <a:p>
            <a:pPr marL="228600" indent="-228600">
              <a:buFont typeface="+mj-lt"/>
              <a:buAutoNum type="arabicPeriod"/>
            </a:pPr>
            <a:r>
              <a:rPr lang="en-US" sz="1100" b="0" i="0" kern="1200" dirty="0" smtClean="0">
                <a:solidFill>
                  <a:schemeClr val="tx1"/>
                </a:solidFill>
                <a:effectLst/>
                <a:latin typeface="Arial"/>
                <a:ea typeface="+mn-ea"/>
                <a:cs typeface="+mn-cs"/>
              </a:rPr>
              <a:t>Copy</a:t>
            </a:r>
            <a:r>
              <a:rPr lang="en-US" sz="1100" b="0" i="0" kern="1200" baseline="0" dirty="0" smtClean="0">
                <a:solidFill>
                  <a:schemeClr val="tx1"/>
                </a:solidFill>
                <a:effectLst/>
                <a:latin typeface="Arial"/>
                <a:ea typeface="+mn-ea"/>
                <a:cs typeface="+mn-cs"/>
              </a:rPr>
              <a:t> </a:t>
            </a:r>
            <a:r>
              <a:rPr lang="en-US" sz="1100" b="0" i="0" kern="1200" baseline="0" dirty="0">
                <a:solidFill>
                  <a:schemeClr val="tx1"/>
                </a:solidFill>
                <a:effectLst/>
                <a:latin typeface="Arial"/>
                <a:ea typeface="+mn-ea"/>
                <a:cs typeface="+mn-cs"/>
              </a:rPr>
              <a:t>d</a:t>
            </a:r>
            <a:r>
              <a:rPr lang="en-US" sz="1100" b="0" i="0" kern="1200" dirty="0">
                <a:solidFill>
                  <a:schemeClr val="tx1"/>
                </a:solidFill>
                <a:effectLst/>
                <a:latin typeface="Arial"/>
                <a:ea typeface="+mn-ea"/>
                <a:cs typeface="+mn-cs"/>
              </a:rPr>
              <a:t>ata from "orders_s3_export" (S3) to "orders_ddb_2012_01" (DynamoDB)</a:t>
            </a:r>
          </a:p>
          <a:p>
            <a:pPr marL="228600" indent="-228600">
              <a:buFont typeface="+mj-lt"/>
              <a:buAutoNum type="arabicPeriod"/>
            </a:pPr>
            <a:r>
              <a:rPr lang="en-US" sz="1100" b="0" i="0" kern="1200" dirty="0" smtClean="0">
                <a:solidFill>
                  <a:schemeClr val="tx1"/>
                </a:solidFill>
                <a:effectLst/>
                <a:latin typeface="Arial"/>
                <a:ea typeface="+mn-ea"/>
                <a:cs typeface="+mn-cs"/>
              </a:rPr>
              <a:t>Create </a:t>
            </a:r>
            <a:r>
              <a:rPr lang="en-US" sz="1100" b="0" i="0" kern="1200" dirty="0">
                <a:solidFill>
                  <a:schemeClr val="tx1"/>
                </a:solidFill>
                <a:effectLst/>
                <a:latin typeface="Arial"/>
                <a:ea typeface="+mn-ea"/>
                <a:cs typeface="+mn-cs"/>
              </a:rPr>
              <a:t>a Hive external table named "orders_s3_new_export" that stores data in the student's S3 bucket</a:t>
            </a:r>
          </a:p>
          <a:p>
            <a:pPr marL="228600" indent="-228600">
              <a:buFont typeface="+mj-lt"/>
              <a:buAutoNum type="arabicPeriod"/>
            </a:pPr>
            <a:r>
              <a:rPr lang="en-US" sz="1100" b="0" i="0" kern="1200" baseline="0" dirty="0" smtClean="0">
                <a:solidFill>
                  <a:schemeClr val="tx1"/>
                </a:solidFill>
                <a:effectLst/>
                <a:latin typeface="Arial"/>
                <a:ea typeface="+mn-ea"/>
                <a:cs typeface="+mn-cs"/>
              </a:rPr>
              <a:t>Copy</a:t>
            </a:r>
            <a:r>
              <a:rPr lang="en-US" sz="1100" b="0" i="0" kern="1200" dirty="0" smtClean="0">
                <a:solidFill>
                  <a:schemeClr val="tx1"/>
                </a:solidFill>
                <a:effectLst/>
                <a:latin typeface="Arial"/>
                <a:ea typeface="+mn-ea"/>
                <a:cs typeface="+mn-cs"/>
              </a:rPr>
              <a:t> </a:t>
            </a:r>
            <a:r>
              <a:rPr lang="en-US" sz="1100" b="0" i="0" kern="1200" dirty="0">
                <a:solidFill>
                  <a:schemeClr val="tx1"/>
                </a:solidFill>
                <a:effectLst/>
                <a:latin typeface="Arial"/>
                <a:ea typeface="+mn-ea"/>
                <a:cs typeface="+mn-cs"/>
              </a:rPr>
              <a:t>data from "orders_ddb_2012_01" (DynamoDB) to "orders_s3_new_export" (</a:t>
            </a:r>
            <a:r>
              <a:rPr lang="en-US" sz="1100" b="0" i="0" kern="1200" dirty="0" smtClean="0">
                <a:solidFill>
                  <a:schemeClr val="tx1"/>
                </a:solidFill>
                <a:effectLst/>
                <a:latin typeface="Arial"/>
                <a:ea typeface="+mn-ea"/>
                <a:cs typeface="+mn-cs"/>
              </a:rPr>
              <a:t>S3)</a:t>
            </a:r>
          </a:p>
          <a:p>
            <a:pPr marL="228600" indent="-228600">
              <a:buFont typeface="+mj-lt"/>
              <a:buAutoNum type="arabicPeriod"/>
            </a:pPr>
            <a:endParaRPr lang="en-US" sz="1100" b="0" i="0" kern="1200" baseline="0" dirty="0" smtClean="0">
              <a:solidFill>
                <a:schemeClr val="tx1"/>
              </a:solidFill>
              <a:effectLst/>
              <a:latin typeface="Arial"/>
              <a:ea typeface="+mn-ea"/>
              <a:cs typeface="+mn-cs"/>
            </a:endParaRPr>
          </a:p>
          <a:p>
            <a:pPr marL="0" indent="0">
              <a:buFont typeface="+mj-lt"/>
              <a:buNone/>
            </a:pPr>
            <a:r>
              <a:rPr lang="en-US" sz="1100" baseline="0" dirty="0" smtClean="0"/>
              <a:t>(In </a:t>
            </a:r>
            <a:r>
              <a:rPr lang="en-US" sz="1100" baseline="0" dirty="0"/>
              <a:t>a real-world scenario, you would then delete your historical data table in order to save money on storage)</a:t>
            </a:r>
            <a:endParaRPr lang="en-US" sz="1100" dirty="0"/>
          </a:p>
        </p:txBody>
      </p:sp>
    </p:spTree>
    <p:extLst>
      <p:ext uri="{BB962C8B-B14F-4D97-AF65-F5344CB8AC3E}">
        <p14:creationId xmlns:p14="http://schemas.microsoft.com/office/powerpoint/2010/main" xmlns="" val="8857347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xmlns="" val="16461891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dirty="0"/>
              <a:t>Approximate</a:t>
            </a:r>
            <a:r>
              <a:rPr lang="en-US" sz="1100" b="0" baseline="0" dirty="0"/>
              <a:t> timing: ~1.5 hours</a:t>
            </a:r>
            <a:endParaRPr lang="en-US" sz="1100" b="0" dirty="0"/>
          </a:p>
        </p:txBody>
      </p:sp>
    </p:spTree>
    <p:extLst>
      <p:ext uri="{BB962C8B-B14F-4D97-AF65-F5344CB8AC3E}">
        <p14:creationId xmlns:p14="http://schemas.microsoft.com/office/powerpoint/2010/main" xmlns="" val="1724632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xmlns="" val="5676602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xmlns="" val="12827530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xmlns="" val="7121201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Approximate timing: ~30 minutes</a:t>
            </a:r>
          </a:p>
        </p:txBody>
      </p:sp>
    </p:spTree>
    <p:extLst>
      <p:ext uri="{BB962C8B-B14F-4D97-AF65-F5344CB8AC3E}">
        <p14:creationId xmlns:p14="http://schemas.microsoft.com/office/powerpoint/2010/main" xmlns="" val="20930680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xmlns="" val="21028426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pPr/>
              <a:t>85</a:t>
            </a:fld>
            <a:endParaRPr lang="en-US" dirty="0"/>
          </a:p>
        </p:txBody>
      </p:sp>
    </p:spTree>
    <p:extLst>
      <p:ext uri="{BB962C8B-B14F-4D97-AF65-F5344CB8AC3E}">
        <p14:creationId xmlns:p14="http://schemas.microsoft.com/office/powerpoint/2010/main" xmlns="" val="10524475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xmlns="" val="7501384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xmlns="" val="18485935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xmlns="" val="16657056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xmlns="" val="917717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xmlns="" val="1542839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aws.amazon.com/training/self-paced-labs/" TargetMode="External"/><Relationship Id="rId7" Type="http://schemas.openxmlformats.org/officeDocument/2006/relationships/image" Target="../media/image16.jpeg"/><Relationship Id="rId2" Type="http://schemas.openxmlformats.org/officeDocument/2006/relationships/hyperlink" Target="http://aws.amazon.com/certification" TargetMode="External"/><Relationship Id="rId1" Type="http://schemas.openxmlformats.org/officeDocument/2006/relationships/slideMaster" Target="../slideMasters/slideMaster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hyperlink" Target="http://aws.amazon.com/training/"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hyperlink" Target="mailto:aws-course-feedback@amazon.com"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hyperlink" Target="https://aws.amazon.com/contact-us/aws-training/"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verall Title Slide - Internal">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7582" y="1947429"/>
            <a:ext cx="7772400" cy="1102519"/>
          </a:xfrm>
        </p:spPr>
        <p:txBody>
          <a:bodyPr anchor="ctr">
            <a:noAutofit/>
          </a:bodyPr>
          <a:lstStyle>
            <a:lvl1pPr algn="ctr">
              <a:defRPr sz="4000" baseline="0">
                <a:solidFill>
                  <a:schemeClr val="tx1"/>
                </a:solidFill>
                <a:latin typeface="Arial"/>
                <a:cs typeface="Arial"/>
              </a:defRPr>
            </a:lvl1pPr>
          </a:lstStyle>
          <a:p>
            <a:r>
              <a:rPr lang="en-US" dirty="0"/>
              <a:t>Internal Presentation Title Slide</a:t>
            </a:r>
          </a:p>
        </p:txBody>
      </p:sp>
      <p:sp>
        <p:nvSpPr>
          <p:cNvPr id="3" name="Subtitle 2"/>
          <p:cNvSpPr>
            <a:spLocks noGrp="1"/>
          </p:cNvSpPr>
          <p:nvPr>
            <p:ph type="subTitle" idx="1"/>
          </p:nvPr>
        </p:nvSpPr>
        <p:spPr>
          <a:xfrm>
            <a:off x="502407" y="2857529"/>
            <a:ext cx="7786115" cy="921643"/>
          </a:xfrm>
        </p:spPr>
        <p:txBody>
          <a:bodyPr>
            <a:noAutofit/>
          </a:bodyPr>
          <a:lstStyle>
            <a:lvl1pPr marL="0" indent="0" algn="ctr">
              <a:buNone/>
              <a:defRPr sz="20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cxnSp>
        <p:nvCxnSpPr>
          <p:cNvPr id="6" name="Straight Connector 5"/>
          <p:cNvCxnSpPr/>
          <p:nvPr userDrawn="1"/>
        </p:nvCxnSpPr>
        <p:spPr>
          <a:xfrm>
            <a:off x="0" y="4669708"/>
            <a:ext cx="9144000" cy="0"/>
          </a:xfrm>
          <a:prstGeom prst="line">
            <a:avLst/>
          </a:prstGeom>
          <a:ln w="3175" cmpd="sng">
            <a:solidFill>
              <a:srgbClr val="272727"/>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5872" y="4669708"/>
            <a:ext cx="8961120" cy="0"/>
          </a:xfrm>
          <a:prstGeom prst="line">
            <a:avLst/>
          </a:prstGeom>
          <a:ln w="3175" cmpd="sng">
            <a:solidFill>
              <a:srgbClr val="272727"/>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xmlns="" val="4670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Footer Placeholder 10"/>
          <p:cNvSpPr>
            <a:spLocks noGrp="1"/>
          </p:cNvSpPr>
          <p:nvPr>
            <p:ph type="ftr" sz="quarter" idx="3"/>
          </p:nvPr>
        </p:nvSpPr>
        <p:spPr>
          <a:xfrm>
            <a:off x="67671" y="4767263"/>
            <a:ext cx="6197600" cy="274637"/>
          </a:xfrm>
          <a:prstGeom prst="rect">
            <a:avLst/>
          </a:prstGeom>
        </p:spPr>
        <p:txBody>
          <a:bodyPr vert="horz" lIns="91440" tIns="45720" rIns="91440" bIns="45720" rtlCol="0" anchor="ctr"/>
          <a:lstStyle>
            <a:lvl1pPr algn="l">
              <a:defRPr sz="800">
                <a:solidFill>
                  <a:schemeClr val="tx1"/>
                </a:solidFill>
              </a:defRPr>
            </a:lvl1pPr>
          </a:lstStyle>
          <a:p>
            <a:r>
              <a:rPr lang="en-US" dirty="0"/>
              <a:t>© 2016 Amazon Web Services, Inc. and its affiliates. All rights reserved.</a:t>
            </a:r>
          </a:p>
        </p:txBody>
      </p:sp>
    </p:spTree>
    <p:extLst>
      <p:ext uri="{BB962C8B-B14F-4D97-AF65-F5344CB8AC3E}">
        <p14:creationId xmlns:p14="http://schemas.microsoft.com/office/powerpoint/2010/main" xmlns="" val="2756772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487899" y="3482770"/>
            <a:ext cx="3683000" cy="433387"/>
          </a:xfrm>
        </p:spPr>
        <p:txBody>
          <a:bodyPr>
            <a:normAutofit/>
          </a:bodyPr>
          <a:lstStyle>
            <a:lvl1pPr marL="0" indent="0" algn="l">
              <a:buNone/>
              <a:defRPr sz="1600" baseline="0"/>
            </a:lvl1pPr>
          </a:lstStyle>
          <a:p>
            <a:pPr lvl="0"/>
            <a:r>
              <a:rPr lang="en-US" dirty="0" smtClean="0"/>
              <a:t>Click to edit Presenter, Team</a:t>
            </a:r>
            <a:endParaRPr lang="en-US" dirty="0"/>
          </a:p>
        </p:txBody>
      </p:sp>
      <p:sp>
        <p:nvSpPr>
          <p:cNvPr id="7" name="Text Placeholder 11"/>
          <p:cNvSpPr>
            <a:spLocks noGrp="1"/>
          </p:cNvSpPr>
          <p:nvPr>
            <p:ph type="body" sz="quarter" idx="11" hasCustomPrompt="1"/>
          </p:nvPr>
        </p:nvSpPr>
        <p:spPr>
          <a:xfrm>
            <a:off x="487899" y="3863771"/>
            <a:ext cx="3683000" cy="369888"/>
          </a:xfrm>
        </p:spPr>
        <p:txBody>
          <a:bodyPr>
            <a:normAutofit/>
          </a:bodyPr>
          <a:lstStyle>
            <a:lvl1pPr marL="0" indent="0" algn="l">
              <a:buNone/>
              <a:defRPr sz="1600" baseline="0">
                <a:solidFill>
                  <a:schemeClr val="accent6"/>
                </a:solidFill>
              </a:defRPr>
            </a:lvl1pPr>
          </a:lstStyle>
          <a:p>
            <a:pPr lvl="0"/>
            <a:r>
              <a:rPr lang="en-US" dirty="0" smtClean="0"/>
              <a:t>Click to edit Date</a:t>
            </a:r>
            <a:endParaRPr lang="en-US" dirty="0"/>
          </a:p>
        </p:txBody>
      </p:sp>
      <p:sp>
        <p:nvSpPr>
          <p:cNvPr id="10" name="Text Placeholder 8"/>
          <p:cNvSpPr>
            <a:spLocks noGrp="1"/>
          </p:cNvSpPr>
          <p:nvPr>
            <p:ph type="body" sz="quarter" idx="12" hasCustomPrompt="1"/>
          </p:nvPr>
        </p:nvSpPr>
        <p:spPr>
          <a:xfrm>
            <a:off x="487899" y="1250571"/>
            <a:ext cx="7324988" cy="744537"/>
          </a:xfrm>
        </p:spPr>
        <p:txBody>
          <a:bodyPr>
            <a:noAutofit/>
          </a:bodyPr>
          <a:lstStyle>
            <a:lvl1pPr marL="0" indent="0" algn="l">
              <a:buNone/>
              <a:defRPr sz="4000" b="1" baseline="0"/>
            </a:lvl1pPr>
          </a:lstStyle>
          <a:p>
            <a:pPr lvl="0"/>
            <a:r>
              <a:rPr lang="en-US" dirty="0" smtClean="0"/>
              <a:t>Click to edit Master title style</a:t>
            </a:r>
            <a:endParaRPr lang="en-US" dirty="0"/>
          </a:p>
        </p:txBody>
      </p:sp>
      <p:sp>
        <p:nvSpPr>
          <p:cNvPr id="12" name="Text Placeholder 11"/>
          <p:cNvSpPr>
            <a:spLocks noGrp="1"/>
          </p:cNvSpPr>
          <p:nvPr>
            <p:ph type="body" sz="quarter" idx="13"/>
          </p:nvPr>
        </p:nvSpPr>
        <p:spPr>
          <a:xfrm>
            <a:off x="487899" y="2000918"/>
            <a:ext cx="6041582" cy="487849"/>
          </a:xfrm>
        </p:spPr>
        <p:txBody>
          <a:bodyPr/>
          <a:lstStyle>
            <a:lvl1pPr marL="0" indent="0" algn="l">
              <a:buNone/>
              <a:defRPr/>
            </a:lvl1pPr>
          </a:lstStyle>
          <a:p>
            <a:pPr lvl="0"/>
            <a:r>
              <a:rPr lang="en-US" smtClean="0"/>
              <a:t>Click to edit Master text styles</a:t>
            </a:r>
          </a:p>
        </p:txBody>
      </p:sp>
      <p:sp>
        <p:nvSpPr>
          <p:cNvPr id="13" name="TextBox 12"/>
          <p:cNvSpPr txBox="1"/>
          <p:nvPr userDrawn="1"/>
        </p:nvSpPr>
        <p:spPr>
          <a:xfrm>
            <a:off x="489150" y="4891341"/>
            <a:ext cx="3027774" cy="107722"/>
          </a:xfrm>
          <a:prstGeom prst="rect">
            <a:avLst/>
          </a:prstGeom>
          <a:noFill/>
        </p:spPr>
        <p:txBody>
          <a:bodyPr wrap="square" lIns="0" tIns="0" rIns="0" bIns="0" rtlCol="0">
            <a:spAutoFit/>
          </a:bodyPr>
          <a:lstStyle/>
          <a:p>
            <a:r>
              <a:rPr lang="en-US" sz="700" dirty="0" smtClean="0">
                <a:solidFill>
                  <a:schemeClr val="accent6">
                    <a:lumMod val="60000"/>
                    <a:lumOff val="40000"/>
                  </a:schemeClr>
                </a:solidFill>
              </a:rPr>
              <a:t>© 2015, Amazon Web Services, Inc. or its Affiliates. All rights reserved.</a:t>
            </a:r>
            <a:endParaRPr lang="en-US" sz="700" dirty="0">
              <a:solidFill>
                <a:schemeClr val="accent6">
                  <a:lumMod val="60000"/>
                  <a:lumOff val="40000"/>
                </a:schemeClr>
              </a:solidFill>
            </a:endParaRPr>
          </a:p>
        </p:txBody>
      </p:sp>
    </p:spTree>
    <p:extLst>
      <p:ext uri="{BB962C8B-B14F-4D97-AF65-F5344CB8AC3E}">
        <p14:creationId xmlns:p14="http://schemas.microsoft.com/office/powerpoint/2010/main" xmlns="" val="1794326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rgbClr val="4D4D4C"/>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xmlns="" val="211782750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_Plain_Content">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08148"/>
            <a:ext cx="7772400" cy="1102519"/>
          </a:xfrm>
        </p:spPr>
        <p:txBody>
          <a:bodyPr/>
          <a:lstStyle>
            <a:lvl1pPr>
              <a:defRPr>
                <a:solidFill>
                  <a:schemeClr val="tx1">
                    <a:lumMod val="7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xmlns="" val="1675550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smtClean="0"/>
              <a:t>Thank you!</a:t>
            </a:r>
            <a:endParaRPr lang="en-US" dirty="0"/>
          </a:p>
        </p:txBody>
      </p:sp>
      <p:sp>
        <p:nvSpPr>
          <p:cNvPr id="3" name="Text Placeholder 11"/>
          <p:cNvSpPr>
            <a:spLocks noGrp="1"/>
          </p:cNvSpPr>
          <p:nvPr>
            <p:ph type="body" sz="quarter" idx="10"/>
          </p:nvPr>
        </p:nvSpPr>
        <p:spPr>
          <a:xfrm>
            <a:off x="487899" y="3482770"/>
            <a:ext cx="3683000" cy="433387"/>
          </a:xfrm>
        </p:spPr>
        <p:txBody>
          <a:bodyPr>
            <a:normAutofit/>
          </a:bodyPr>
          <a:lstStyle>
            <a:lvl1pPr marL="0" indent="0" algn="l">
              <a:buNone/>
              <a:defRPr sz="1600" baseline="0"/>
            </a:lvl1pPr>
          </a:lstStyle>
          <a:p>
            <a:pPr lvl="0"/>
            <a:r>
              <a:rPr lang="en-US" smtClean="0"/>
              <a:t>Click to edit Master text styles</a:t>
            </a:r>
          </a:p>
        </p:txBody>
      </p:sp>
    </p:spTree>
    <p:extLst>
      <p:ext uri="{BB962C8B-B14F-4D97-AF65-F5344CB8AC3E}">
        <p14:creationId xmlns:p14="http://schemas.microsoft.com/office/powerpoint/2010/main" xmlns="" val="52031258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Overall Title Slide - Male Teaching">
    <p:spTree>
      <p:nvGrpSpPr>
        <p:cNvPr id="1" name=""/>
        <p:cNvGrpSpPr/>
        <p:nvPr/>
      </p:nvGrpSpPr>
      <p:grpSpPr>
        <a:xfrm>
          <a:off x="0" y="0"/>
          <a:ext cx="0" cy="0"/>
          <a:chOff x="0" y="0"/>
          <a:chExt cx="0" cy="0"/>
        </a:xfrm>
      </p:grpSpPr>
      <p:pic>
        <p:nvPicPr>
          <p:cNvPr id="20" name="Picture 2" descr="F:\Sreejesh_CM_Data\2013\Amazon\_Nov_2013\AWS Intro Series Branding\AWS-Intro-Series-Branding_10-17-2013\AWS-Intro-Series-Branding_10-17-2013_01.png"/>
          <p:cNvPicPr>
            <a:picLocks noChangeAspect="1" noChangeArrowheads="1"/>
          </p:cNvPicPr>
          <p:nvPr userDrawn="1"/>
        </p:nvPicPr>
        <p:blipFill>
          <a:blip r:embed="rId2"/>
          <a:srcRect/>
          <a:stretch>
            <a:fillRect/>
          </a:stretch>
        </p:blipFill>
        <p:spPr bwMode="auto">
          <a:xfrm>
            <a:off x="971196" y="419576"/>
            <a:ext cx="7468546" cy="2885895"/>
          </a:xfrm>
          <a:prstGeom prst="rect">
            <a:avLst/>
          </a:prstGeom>
          <a:noFill/>
        </p:spPr>
      </p:pic>
      <p:cxnSp>
        <p:nvCxnSpPr>
          <p:cNvPr id="6" name="Straight Connector 5"/>
          <p:cNvCxnSpPr/>
          <p:nvPr userDrawn="1"/>
        </p:nvCxnSpPr>
        <p:spPr>
          <a:xfrm>
            <a:off x="0" y="4669708"/>
            <a:ext cx="9144000" cy="0"/>
          </a:xfrm>
          <a:prstGeom prst="line">
            <a:avLst/>
          </a:prstGeom>
          <a:ln w="3175" cmpd="sng">
            <a:solidFill>
              <a:srgbClr val="272727"/>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5872" y="4669708"/>
            <a:ext cx="8961120" cy="0"/>
          </a:xfrm>
          <a:prstGeom prst="line">
            <a:avLst/>
          </a:prstGeom>
          <a:ln w="3175" cmpd="sng">
            <a:solidFill>
              <a:srgbClr val="272727"/>
            </a:solidFill>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userDrawn="1"/>
        </p:nvGrpSpPr>
        <p:grpSpPr>
          <a:xfrm>
            <a:off x="169004" y="2408109"/>
            <a:ext cx="2869529" cy="2030077"/>
            <a:chOff x="884623" y="2405722"/>
            <a:chExt cx="2484680" cy="1731150"/>
          </a:xfrm>
        </p:grpSpPr>
        <p:pic>
          <p:nvPicPr>
            <p:cNvPr id="12" name="Picture 6" descr="F:\Sreejesh_CM_Data\2013\Amazon\_Oct_2013\AWS Intro Series Branding\AWS-Intro-Series-Branding_10-17-2013_02c.png"/>
            <p:cNvPicPr>
              <a:picLocks noChangeAspect="1" noChangeArrowheads="1"/>
            </p:cNvPicPr>
            <p:nvPr userDrawn="1"/>
          </p:nvPicPr>
          <p:blipFill>
            <a:blip r:embed="rId3" cstate="print"/>
            <a:srcRect/>
            <a:stretch>
              <a:fillRect/>
            </a:stretch>
          </p:blipFill>
          <p:spPr bwMode="auto">
            <a:xfrm>
              <a:off x="2227818" y="2405722"/>
              <a:ext cx="1141485" cy="1166889"/>
            </a:xfrm>
            <a:prstGeom prst="rect">
              <a:avLst/>
            </a:prstGeom>
            <a:noFill/>
          </p:spPr>
        </p:pic>
        <p:pic>
          <p:nvPicPr>
            <p:cNvPr id="13" name="Picture 6" descr="F:\Sreejesh_CM_Data\2013\Amazon\_Oct_2013\AWS Intro Series Branding\AWS-Intro-Series-Branding_10-17-2013_02c.png"/>
            <p:cNvPicPr>
              <a:picLocks noChangeAspect="1" noChangeArrowheads="1"/>
            </p:cNvPicPr>
            <p:nvPr userDrawn="1"/>
          </p:nvPicPr>
          <p:blipFill>
            <a:blip r:embed="rId4" cstate="print"/>
            <a:srcRect/>
            <a:stretch>
              <a:fillRect/>
            </a:stretch>
          </p:blipFill>
          <p:spPr bwMode="auto">
            <a:xfrm>
              <a:off x="1616993" y="2491559"/>
              <a:ext cx="1333421" cy="1363095"/>
            </a:xfrm>
            <a:prstGeom prst="rect">
              <a:avLst/>
            </a:prstGeom>
            <a:noFill/>
          </p:spPr>
        </p:pic>
        <p:pic>
          <p:nvPicPr>
            <p:cNvPr id="14" name="Picture 6" descr="F:\Sreejesh_CM_Data\2013\Amazon\_Oct_2013\AWS Intro Series Branding\AWS-Intro-Series-Branding_10-17-2013_02c.png"/>
            <p:cNvPicPr>
              <a:picLocks noChangeAspect="1" noChangeArrowheads="1"/>
            </p:cNvPicPr>
            <p:nvPr userDrawn="1"/>
          </p:nvPicPr>
          <p:blipFill>
            <a:blip r:embed="rId5" cstate="print"/>
            <a:srcRect/>
            <a:stretch>
              <a:fillRect/>
            </a:stretch>
          </p:blipFill>
          <p:spPr bwMode="auto">
            <a:xfrm>
              <a:off x="884623" y="2491559"/>
              <a:ext cx="1609495" cy="1645313"/>
            </a:xfrm>
            <a:prstGeom prst="rect">
              <a:avLst/>
            </a:prstGeom>
            <a:noFill/>
          </p:spPr>
        </p:pic>
      </p:grpSp>
      <p:pic>
        <p:nvPicPr>
          <p:cNvPr id="15" name="Picture 3" descr="F:\Sreejesh_CM_Data\2013\Amazon\_Oct_2013\AWS Intro Series Branding\AWS-Intro-Series-Branding_10-17-2013_05d.png"/>
          <p:cNvPicPr>
            <a:picLocks noChangeAspect="1" noChangeArrowheads="1"/>
          </p:cNvPicPr>
          <p:nvPr userDrawn="1"/>
        </p:nvPicPr>
        <p:blipFill>
          <a:blip r:embed="rId6" cstate="print"/>
          <a:srcRect/>
          <a:stretch>
            <a:fillRect/>
          </a:stretch>
        </p:blipFill>
        <p:spPr bwMode="auto">
          <a:xfrm>
            <a:off x="7363314" y="2260442"/>
            <a:ext cx="1547331" cy="2293505"/>
          </a:xfrm>
          <a:prstGeom prst="rect">
            <a:avLst/>
          </a:prstGeom>
          <a:noFill/>
        </p:spPr>
      </p:pic>
      <p:sp>
        <p:nvSpPr>
          <p:cNvPr id="21" name="Title 1"/>
          <p:cNvSpPr>
            <a:spLocks noGrp="1"/>
          </p:cNvSpPr>
          <p:nvPr>
            <p:ph type="ctrTitle" hasCustomPrompt="1"/>
          </p:nvPr>
        </p:nvSpPr>
        <p:spPr>
          <a:xfrm>
            <a:off x="1169978" y="595708"/>
            <a:ext cx="7031224" cy="1664734"/>
          </a:xfrm>
        </p:spPr>
        <p:txBody>
          <a:bodyPr anchor="ctr">
            <a:normAutofit/>
          </a:bodyPr>
          <a:lstStyle>
            <a:lvl1pPr algn="ctr">
              <a:defRPr sz="4000">
                <a:solidFill>
                  <a:schemeClr val="tx1"/>
                </a:solidFill>
                <a:latin typeface="Arial"/>
                <a:cs typeface="Arial"/>
              </a:defRPr>
            </a:lvl1pPr>
          </a:lstStyle>
          <a:p>
            <a:r>
              <a:rPr lang="en-US" dirty="0"/>
              <a:t>Classroom Title Slide</a:t>
            </a:r>
          </a:p>
        </p:txBody>
      </p:sp>
      <p:sp>
        <p:nvSpPr>
          <p:cNvPr id="22" name="Subtitle 2"/>
          <p:cNvSpPr>
            <a:spLocks noGrp="1"/>
          </p:cNvSpPr>
          <p:nvPr>
            <p:ph type="subTitle" idx="1"/>
          </p:nvPr>
        </p:nvSpPr>
        <p:spPr>
          <a:xfrm>
            <a:off x="2359478" y="2307050"/>
            <a:ext cx="4819413" cy="726237"/>
          </a:xfrm>
        </p:spPr>
        <p:txBody>
          <a:bodyPr>
            <a:normAutofit/>
          </a:bodyPr>
          <a:lstStyle>
            <a:lvl1pPr marL="0" indent="0" algn="ctr">
              <a:buNone/>
              <a:defRPr sz="20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4" name="Text Placeholder 10"/>
          <p:cNvSpPr>
            <a:spLocks noGrp="1"/>
          </p:cNvSpPr>
          <p:nvPr>
            <p:ph type="body" sz="quarter" idx="10" hasCustomPrompt="1"/>
          </p:nvPr>
        </p:nvSpPr>
        <p:spPr>
          <a:xfrm>
            <a:off x="64008" y="4764024"/>
            <a:ext cx="6199632" cy="274320"/>
          </a:xfrm>
        </p:spPr>
        <p:txBody>
          <a:bodyPr anchor="ctr">
            <a:normAutofit/>
          </a:bodyPr>
          <a:lstStyle>
            <a:lvl1pPr marL="0" indent="0">
              <a:buNone/>
              <a:defRPr sz="800" baseline="0">
                <a:solidFill>
                  <a:schemeClr val="tx1"/>
                </a:solidFill>
              </a:defRPr>
            </a:lvl1pPr>
          </a:lstStyle>
          <a:p>
            <a:pPr lvl="0"/>
            <a:r>
              <a:rPr lang="en-US" dirty="0"/>
              <a:t>[Version Number]</a:t>
            </a:r>
          </a:p>
        </p:txBody>
      </p:sp>
    </p:spTree>
    <p:extLst>
      <p:ext uri="{BB962C8B-B14F-4D97-AF65-F5344CB8AC3E}">
        <p14:creationId xmlns:p14="http://schemas.microsoft.com/office/powerpoint/2010/main" xmlns="" val="1386542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Overall Title Slide - Male Teaching">
    <p:spTree>
      <p:nvGrpSpPr>
        <p:cNvPr id="1" name=""/>
        <p:cNvGrpSpPr/>
        <p:nvPr/>
      </p:nvGrpSpPr>
      <p:grpSpPr>
        <a:xfrm>
          <a:off x="0" y="0"/>
          <a:ext cx="0" cy="0"/>
          <a:chOff x="0" y="0"/>
          <a:chExt cx="0" cy="0"/>
        </a:xfrm>
      </p:grpSpPr>
      <p:pic>
        <p:nvPicPr>
          <p:cNvPr id="20" name="Picture 2" descr="F:\Sreejesh_CM_Data\2013\Amazon\_Nov_2013\AWS Intro Series Branding\AWS-Intro-Series-Branding_10-17-2013\AWS-Intro-Series-Branding_10-17-2013_01.png"/>
          <p:cNvPicPr>
            <a:picLocks noChangeAspect="1" noChangeArrowheads="1"/>
          </p:cNvPicPr>
          <p:nvPr userDrawn="1"/>
        </p:nvPicPr>
        <p:blipFill>
          <a:blip r:embed="rId2"/>
          <a:srcRect/>
          <a:stretch>
            <a:fillRect/>
          </a:stretch>
        </p:blipFill>
        <p:spPr bwMode="auto">
          <a:xfrm>
            <a:off x="971196" y="419576"/>
            <a:ext cx="7468546" cy="2885895"/>
          </a:xfrm>
          <a:prstGeom prst="rect">
            <a:avLst/>
          </a:prstGeom>
          <a:noFill/>
        </p:spPr>
      </p:pic>
      <p:cxnSp>
        <p:nvCxnSpPr>
          <p:cNvPr id="6" name="Straight Connector 5"/>
          <p:cNvCxnSpPr/>
          <p:nvPr userDrawn="1"/>
        </p:nvCxnSpPr>
        <p:spPr>
          <a:xfrm>
            <a:off x="0" y="4669708"/>
            <a:ext cx="9144000" cy="0"/>
          </a:xfrm>
          <a:prstGeom prst="line">
            <a:avLst/>
          </a:prstGeom>
          <a:ln w="3175" cmpd="sng">
            <a:solidFill>
              <a:srgbClr val="272727"/>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5872" y="4669708"/>
            <a:ext cx="8961120" cy="0"/>
          </a:xfrm>
          <a:prstGeom prst="line">
            <a:avLst/>
          </a:prstGeom>
          <a:ln w="3175" cmpd="sng">
            <a:solidFill>
              <a:srgbClr val="272727"/>
            </a:solidFill>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userDrawn="1"/>
        </p:nvGrpSpPr>
        <p:grpSpPr>
          <a:xfrm>
            <a:off x="169004" y="2408109"/>
            <a:ext cx="2869529" cy="2030077"/>
            <a:chOff x="884623" y="2405722"/>
            <a:chExt cx="2484680" cy="1731150"/>
          </a:xfrm>
        </p:grpSpPr>
        <p:pic>
          <p:nvPicPr>
            <p:cNvPr id="12" name="Picture 6" descr="F:\Sreejesh_CM_Data\2013\Amazon\_Oct_2013\AWS Intro Series Branding\AWS-Intro-Series-Branding_10-17-2013_02c.png"/>
            <p:cNvPicPr>
              <a:picLocks noChangeAspect="1" noChangeArrowheads="1"/>
            </p:cNvPicPr>
            <p:nvPr userDrawn="1"/>
          </p:nvPicPr>
          <p:blipFill>
            <a:blip r:embed="rId3" cstate="print"/>
            <a:srcRect/>
            <a:stretch>
              <a:fillRect/>
            </a:stretch>
          </p:blipFill>
          <p:spPr bwMode="auto">
            <a:xfrm>
              <a:off x="2227818" y="2405722"/>
              <a:ext cx="1141485" cy="1166889"/>
            </a:xfrm>
            <a:prstGeom prst="rect">
              <a:avLst/>
            </a:prstGeom>
            <a:noFill/>
          </p:spPr>
        </p:pic>
        <p:pic>
          <p:nvPicPr>
            <p:cNvPr id="13" name="Picture 6" descr="F:\Sreejesh_CM_Data\2013\Amazon\_Oct_2013\AWS Intro Series Branding\AWS-Intro-Series-Branding_10-17-2013_02c.png"/>
            <p:cNvPicPr>
              <a:picLocks noChangeAspect="1" noChangeArrowheads="1"/>
            </p:cNvPicPr>
            <p:nvPr userDrawn="1"/>
          </p:nvPicPr>
          <p:blipFill>
            <a:blip r:embed="rId4" cstate="print"/>
            <a:srcRect/>
            <a:stretch>
              <a:fillRect/>
            </a:stretch>
          </p:blipFill>
          <p:spPr bwMode="auto">
            <a:xfrm>
              <a:off x="1616993" y="2491559"/>
              <a:ext cx="1333421" cy="1363095"/>
            </a:xfrm>
            <a:prstGeom prst="rect">
              <a:avLst/>
            </a:prstGeom>
            <a:noFill/>
          </p:spPr>
        </p:pic>
        <p:pic>
          <p:nvPicPr>
            <p:cNvPr id="14" name="Picture 6" descr="F:\Sreejesh_CM_Data\2013\Amazon\_Oct_2013\AWS Intro Series Branding\AWS-Intro-Series-Branding_10-17-2013_02c.png"/>
            <p:cNvPicPr>
              <a:picLocks noChangeAspect="1" noChangeArrowheads="1"/>
            </p:cNvPicPr>
            <p:nvPr userDrawn="1"/>
          </p:nvPicPr>
          <p:blipFill>
            <a:blip r:embed="rId5" cstate="print"/>
            <a:srcRect/>
            <a:stretch>
              <a:fillRect/>
            </a:stretch>
          </p:blipFill>
          <p:spPr bwMode="auto">
            <a:xfrm>
              <a:off x="884623" y="2491559"/>
              <a:ext cx="1609495" cy="1645313"/>
            </a:xfrm>
            <a:prstGeom prst="rect">
              <a:avLst/>
            </a:prstGeom>
            <a:noFill/>
          </p:spPr>
        </p:pic>
      </p:grpSp>
      <p:pic>
        <p:nvPicPr>
          <p:cNvPr id="15" name="Picture 3" descr="F:\Sreejesh_CM_Data\2013\Amazon\_Oct_2013\AWS Intro Series Branding\AWS-Intro-Series-Branding_10-17-2013_05d.png"/>
          <p:cNvPicPr>
            <a:picLocks noChangeAspect="1" noChangeArrowheads="1"/>
          </p:cNvPicPr>
          <p:nvPr userDrawn="1"/>
        </p:nvPicPr>
        <p:blipFill>
          <a:blip r:embed="rId6" cstate="print"/>
          <a:srcRect/>
          <a:stretch>
            <a:fillRect/>
          </a:stretch>
        </p:blipFill>
        <p:spPr bwMode="auto">
          <a:xfrm>
            <a:off x="7363314" y="2260442"/>
            <a:ext cx="1547331" cy="2293505"/>
          </a:xfrm>
          <a:prstGeom prst="rect">
            <a:avLst/>
          </a:prstGeom>
          <a:noFill/>
        </p:spPr>
      </p:pic>
      <p:sp>
        <p:nvSpPr>
          <p:cNvPr id="21" name="Title 1"/>
          <p:cNvSpPr>
            <a:spLocks noGrp="1"/>
          </p:cNvSpPr>
          <p:nvPr>
            <p:ph type="ctrTitle" hasCustomPrompt="1"/>
          </p:nvPr>
        </p:nvSpPr>
        <p:spPr>
          <a:xfrm>
            <a:off x="1169978" y="595708"/>
            <a:ext cx="7031224" cy="1664734"/>
          </a:xfrm>
        </p:spPr>
        <p:txBody>
          <a:bodyPr anchor="ctr">
            <a:normAutofit/>
          </a:bodyPr>
          <a:lstStyle>
            <a:lvl1pPr algn="ctr">
              <a:defRPr sz="4000">
                <a:solidFill>
                  <a:schemeClr val="tx1"/>
                </a:solidFill>
                <a:latin typeface="Arial"/>
                <a:cs typeface="Arial"/>
              </a:defRPr>
            </a:lvl1pPr>
          </a:lstStyle>
          <a:p>
            <a:r>
              <a:rPr lang="en-US" dirty="0"/>
              <a:t>Classroom Title Slide</a:t>
            </a:r>
          </a:p>
        </p:txBody>
      </p:sp>
      <p:sp>
        <p:nvSpPr>
          <p:cNvPr id="22" name="Subtitle 2"/>
          <p:cNvSpPr>
            <a:spLocks noGrp="1"/>
          </p:cNvSpPr>
          <p:nvPr>
            <p:ph type="subTitle" idx="1"/>
          </p:nvPr>
        </p:nvSpPr>
        <p:spPr>
          <a:xfrm>
            <a:off x="2359478" y="2307050"/>
            <a:ext cx="4819413" cy="726237"/>
          </a:xfrm>
        </p:spPr>
        <p:txBody>
          <a:bodyPr>
            <a:normAutofit/>
          </a:bodyPr>
          <a:lstStyle>
            <a:lvl1pPr marL="0" indent="0" algn="ctr">
              <a:buNone/>
              <a:defRPr sz="20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4" name="Text Placeholder 10"/>
          <p:cNvSpPr>
            <a:spLocks noGrp="1"/>
          </p:cNvSpPr>
          <p:nvPr>
            <p:ph type="body" sz="quarter" idx="10" hasCustomPrompt="1"/>
          </p:nvPr>
        </p:nvSpPr>
        <p:spPr>
          <a:xfrm>
            <a:off x="64008" y="4764024"/>
            <a:ext cx="6199632" cy="274320"/>
          </a:xfrm>
        </p:spPr>
        <p:txBody>
          <a:bodyPr anchor="ctr">
            <a:normAutofit/>
          </a:bodyPr>
          <a:lstStyle>
            <a:lvl1pPr marL="0" indent="0">
              <a:buNone/>
              <a:defRPr sz="800" baseline="0">
                <a:solidFill>
                  <a:schemeClr val="tx1"/>
                </a:solidFill>
              </a:defRPr>
            </a:lvl1pPr>
          </a:lstStyle>
          <a:p>
            <a:pPr lvl="0"/>
            <a:r>
              <a:rPr lang="en-US" dirty="0"/>
              <a:t>[Version Number]</a:t>
            </a:r>
          </a:p>
        </p:txBody>
      </p:sp>
    </p:spTree>
    <p:extLst>
      <p:ext uri="{BB962C8B-B14F-4D97-AF65-F5344CB8AC3E}">
        <p14:creationId xmlns:p14="http://schemas.microsoft.com/office/powerpoint/2010/main" xmlns="" val="1718489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Overall Title Slide - Male Teaching">
    <p:spTree>
      <p:nvGrpSpPr>
        <p:cNvPr id="1" name=""/>
        <p:cNvGrpSpPr/>
        <p:nvPr/>
      </p:nvGrpSpPr>
      <p:grpSpPr>
        <a:xfrm>
          <a:off x="0" y="0"/>
          <a:ext cx="0" cy="0"/>
          <a:chOff x="0" y="0"/>
          <a:chExt cx="0" cy="0"/>
        </a:xfrm>
      </p:grpSpPr>
      <p:pic>
        <p:nvPicPr>
          <p:cNvPr id="20" name="Picture 2" descr="F:\Sreejesh_CM_Data\2013\Amazon\_Nov_2013\AWS Intro Series Branding\AWS-Intro-Series-Branding_10-17-2013\AWS-Intro-Series-Branding_10-17-2013_01.png"/>
          <p:cNvPicPr>
            <a:picLocks noChangeAspect="1" noChangeArrowheads="1"/>
          </p:cNvPicPr>
          <p:nvPr userDrawn="1"/>
        </p:nvPicPr>
        <p:blipFill>
          <a:blip r:embed="rId2"/>
          <a:srcRect/>
          <a:stretch>
            <a:fillRect/>
          </a:stretch>
        </p:blipFill>
        <p:spPr bwMode="auto">
          <a:xfrm>
            <a:off x="971196" y="419576"/>
            <a:ext cx="7468546" cy="2885895"/>
          </a:xfrm>
          <a:prstGeom prst="rect">
            <a:avLst/>
          </a:prstGeom>
          <a:noFill/>
        </p:spPr>
      </p:pic>
      <p:cxnSp>
        <p:nvCxnSpPr>
          <p:cNvPr id="6" name="Straight Connector 5"/>
          <p:cNvCxnSpPr/>
          <p:nvPr userDrawn="1"/>
        </p:nvCxnSpPr>
        <p:spPr>
          <a:xfrm>
            <a:off x="0" y="4669708"/>
            <a:ext cx="9144000" cy="0"/>
          </a:xfrm>
          <a:prstGeom prst="line">
            <a:avLst/>
          </a:prstGeom>
          <a:ln w="3175" cmpd="sng">
            <a:solidFill>
              <a:srgbClr val="272727"/>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5872" y="4669708"/>
            <a:ext cx="8961120" cy="0"/>
          </a:xfrm>
          <a:prstGeom prst="line">
            <a:avLst/>
          </a:prstGeom>
          <a:ln w="3175" cmpd="sng">
            <a:solidFill>
              <a:srgbClr val="272727"/>
            </a:solidFill>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userDrawn="1"/>
        </p:nvGrpSpPr>
        <p:grpSpPr>
          <a:xfrm>
            <a:off x="169004" y="2408109"/>
            <a:ext cx="2869529" cy="2030077"/>
            <a:chOff x="884623" y="2405722"/>
            <a:chExt cx="2484680" cy="1731150"/>
          </a:xfrm>
        </p:grpSpPr>
        <p:pic>
          <p:nvPicPr>
            <p:cNvPr id="12" name="Picture 6" descr="F:\Sreejesh_CM_Data\2013\Amazon\_Oct_2013\AWS Intro Series Branding\AWS-Intro-Series-Branding_10-17-2013_02c.png"/>
            <p:cNvPicPr>
              <a:picLocks noChangeAspect="1" noChangeArrowheads="1"/>
            </p:cNvPicPr>
            <p:nvPr userDrawn="1"/>
          </p:nvPicPr>
          <p:blipFill>
            <a:blip r:embed="rId3" cstate="print"/>
            <a:srcRect/>
            <a:stretch>
              <a:fillRect/>
            </a:stretch>
          </p:blipFill>
          <p:spPr bwMode="auto">
            <a:xfrm>
              <a:off x="2227818" y="2405722"/>
              <a:ext cx="1141485" cy="1166889"/>
            </a:xfrm>
            <a:prstGeom prst="rect">
              <a:avLst/>
            </a:prstGeom>
            <a:noFill/>
          </p:spPr>
        </p:pic>
        <p:pic>
          <p:nvPicPr>
            <p:cNvPr id="13" name="Picture 6" descr="F:\Sreejesh_CM_Data\2013\Amazon\_Oct_2013\AWS Intro Series Branding\AWS-Intro-Series-Branding_10-17-2013_02c.png"/>
            <p:cNvPicPr>
              <a:picLocks noChangeAspect="1" noChangeArrowheads="1"/>
            </p:cNvPicPr>
            <p:nvPr userDrawn="1"/>
          </p:nvPicPr>
          <p:blipFill>
            <a:blip r:embed="rId4" cstate="print"/>
            <a:srcRect/>
            <a:stretch>
              <a:fillRect/>
            </a:stretch>
          </p:blipFill>
          <p:spPr bwMode="auto">
            <a:xfrm>
              <a:off x="1616993" y="2491559"/>
              <a:ext cx="1333421" cy="1363095"/>
            </a:xfrm>
            <a:prstGeom prst="rect">
              <a:avLst/>
            </a:prstGeom>
            <a:noFill/>
          </p:spPr>
        </p:pic>
        <p:pic>
          <p:nvPicPr>
            <p:cNvPr id="14" name="Picture 6" descr="F:\Sreejesh_CM_Data\2013\Amazon\_Oct_2013\AWS Intro Series Branding\AWS-Intro-Series-Branding_10-17-2013_02c.png"/>
            <p:cNvPicPr>
              <a:picLocks noChangeAspect="1" noChangeArrowheads="1"/>
            </p:cNvPicPr>
            <p:nvPr userDrawn="1"/>
          </p:nvPicPr>
          <p:blipFill>
            <a:blip r:embed="rId5" cstate="print"/>
            <a:srcRect/>
            <a:stretch>
              <a:fillRect/>
            </a:stretch>
          </p:blipFill>
          <p:spPr bwMode="auto">
            <a:xfrm>
              <a:off x="884623" y="2491559"/>
              <a:ext cx="1609495" cy="1645313"/>
            </a:xfrm>
            <a:prstGeom prst="rect">
              <a:avLst/>
            </a:prstGeom>
            <a:noFill/>
          </p:spPr>
        </p:pic>
      </p:grpSp>
      <p:pic>
        <p:nvPicPr>
          <p:cNvPr id="15" name="Picture 3" descr="F:\Sreejesh_CM_Data\2013\Amazon\_Oct_2013\AWS Intro Series Branding\AWS-Intro-Series-Branding_10-17-2013_05d.png"/>
          <p:cNvPicPr>
            <a:picLocks noChangeAspect="1" noChangeArrowheads="1"/>
          </p:cNvPicPr>
          <p:nvPr userDrawn="1"/>
        </p:nvPicPr>
        <p:blipFill>
          <a:blip r:embed="rId6" cstate="print"/>
          <a:srcRect/>
          <a:stretch>
            <a:fillRect/>
          </a:stretch>
        </p:blipFill>
        <p:spPr bwMode="auto">
          <a:xfrm>
            <a:off x="7363314" y="2260442"/>
            <a:ext cx="1547331" cy="2293505"/>
          </a:xfrm>
          <a:prstGeom prst="rect">
            <a:avLst/>
          </a:prstGeom>
          <a:noFill/>
        </p:spPr>
      </p:pic>
      <p:sp>
        <p:nvSpPr>
          <p:cNvPr id="21" name="Title 1"/>
          <p:cNvSpPr>
            <a:spLocks noGrp="1"/>
          </p:cNvSpPr>
          <p:nvPr>
            <p:ph type="ctrTitle" hasCustomPrompt="1"/>
          </p:nvPr>
        </p:nvSpPr>
        <p:spPr>
          <a:xfrm>
            <a:off x="1169978" y="595708"/>
            <a:ext cx="7031224" cy="1664734"/>
          </a:xfrm>
        </p:spPr>
        <p:txBody>
          <a:bodyPr anchor="ctr">
            <a:normAutofit/>
          </a:bodyPr>
          <a:lstStyle>
            <a:lvl1pPr algn="ctr">
              <a:defRPr sz="4000">
                <a:solidFill>
                  <a:schemeClr val="tx1"/>
                </a:solidFill>
                <a:latin typeface="Arial"/>
                <a:cs typeface="Arial"/>
              </a:defRPr>
            </a:lvl1pPr>
          </a:lstStyle>
          <a:p>
            <a:r>
              <a:rPr lang="en-US" dirty="0"/>
              <a:t>Classroom Title Slide</a:t>
            </a:r>
          </a:p>
        </p:txBody>
      </p:sp>
      <p:sp>
        <p:nvSpPr>
          <p:cNvPr id="22" name="Subtitle 2"/>
          <p:cNvSpPr>
            <a:spLocks noGrp="1"/>
          </p:cNvSpPr>
          <p:nvPr>
            <p:ph type="subTitle" idx="1"/>
          </p:nvPr>
        </p:nvSpPr>
        <p:spPr>
          <a:xfrm>
            <a:off x="2359478" y="2307050"/>
            <a:ext cx="4819413" cy="726237"/>
          </a:xfrm>
        </p:spPr>
        <p:txBody>
          <a:bodyPr>
            <a:normAutofit/>
          </a:bodyPr>
          <a:lstStyle>
            <a:lvl1pPr marL="0" indent="0" algn="ctr">
              <a:buNone/>
              <a:defRPr sz="20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4" name="Text Placeholder 10"/>
          <p:cNvSpPr>
            <a:spLocks noGrp="1"/>
          </p:cNvSpPr>
          <p:nvPr>
            <p:ph type="body" sz="quarter" idx="10" hasCustomPrompt="1"/>
          </p:nvPr>
        </p:nvSpPr>
        <p:spPr>
          <a:xfrm>
            <a:off x="64008" y="4764024"/>
            <a:ext cx="6199632" cy="274320"/>
          </a:xfrm>
        </p:spPr>
        <p:txBody>
          <a:bodyPr anchor="ctr">
            <a:normAutofit/>
          </a:bodyPr>
          <a:lstStyle>
            <a:lvl1pPr marL="0" indent="0">
              <a:buNone/>
              <a:defRPr sz="800" baseline="0">
                <a:solidFill>
                  <a:schemeClr val="tx1"/>
                </a:solidFill>
              </a:defRPr>
            </a:lvl1pPr>
          </a:lstStyle>
          <a:p>
            <a:pPr lvl="0"/>
            <a:r>
              <a:rPr lang="en-US" dirty="0"/>
              <a:t>[Version Number]</a:t>
            </a:r>
          </a:p>
        </p:txBody>
      </p:sp>
    </p:spTree>
    <p:extLst>
      <p:ext uri="{BB962C8B-B14F-4D97-AF65-F5344CB8AC3E}">
        <p14:creationId xmlns:p14="http://schemas.microsoft.com/office/powerpoint/2010/main" xmlns="" val="2082079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all Title Slide - People Standing">
    <p:spTree>
      <p:nvGrpSpPr>
        <p:cNvPr id="1" name=""/>
        <p:cNvGrpSpPr/>
        <p:nvPr/>
      </p:nvGrpSpPr>
      <p:grpSpPr>
        <a:xfrm>
          <a:off x="0" y="0"/>
          <a:ext cx="0" cy="0"/>
          <a:chOff x="0" y="0"/>
          <a:chExt cx="0" cy="0"/>
        </a:xfrm>
      </p:grpSpPr>
      <p:pic>
        <p:nvPicPr>
          <p:cNvPr id="8" name="Picture 2" descr="F:\Sreejesh_CM_Data\2013\Amazon\_Nov_2013\AWS Intro Series Branding\AWS-Intro-Series-Branding_10-17-2013\AWS-Intro-Series-Branding_10-17-2013_01.png"/>
          <p:cNvPicPr>
            <a:picLocks noChangeAspect="1" noChangeArrowheads="1"/>
          </p:cNvPicPr>
          <p:nvPr userDrawn="1"/>
        </p:nvPicPr>
        <p:blipFill>
          <a:blip r:embed="rId2"/>
          <a:srcRect/>
          <a:stretch>
            <a:fillRect/>
          </a:stretch>
        </p:blipFill>
        <p:spPr bwMode="auto">
          <a:xfrm>
            <a:off x="971196" y="419576"/>
            <a:ext cx="7468546" cy="2885895"/>
          </a:xfrm>
          <a:prstGeom prst="rect">
            <a:avLst/>
          </a:prstGeom>
          <a:noFill/>
        </p:spPr>
      </p:pic>
      <p:sp>
        <p:nvSpPr>
          <p:cNvPr id="2" name="Title 1"/>
          <p:cNvSpPr>
            <a:spLocks noGrp="1"/>
          </p:cNvSpPr>
          <p:nvPr>
            <p:ph type="ctrTitle" hasCustomPrompt="1"/>
          </p:nvPr>
        </p:nvSpPr>
        <p:spPr>
          <a:xfrm>
            <a:off x="1169978" y="595708"/>
            <a:ext cx="7031224" cy="1664734"/>
          </a:xfrm>
        </p:spPr>
        <p:txBody>
          <a:bodyPr anchor="ctr">
            <a:noAutofit/>
          </a:bodyPr>
          <a:lstStyle>
            <a:lvl1pPr algn="ctr">
              <a:defRPr sz="4000">
                <a:solidFill>
                  <a:schemeClr val="tx1"/>
                </a:solidFill>
                <a:latin typeface="Arial"/>
                <a:cs typeface="Arial"/>
              </a:defRPr>
            </a:lvl1pPr>
          </a:lstStyle>
          <a:p>
            <a:r>
              <a:rPr lang="en-US" dirty="0"/>
              <a:t>Classroom Title Slide</a:t>
            </a:r>
          </a:p>
        </p:txBody>
      </p:sp>
      <p:cxnSp>
        <p:nvCxnSpPr>
          <p:cNvPr id="6" name="Straight Connector 5"/>
          <p:cNvCxnSpPr/>
          <p:nvPr userDrawn="1"/>
        </p:nvCxnSpPr>
        <p:spPr>
          <a:xfrm>
            <a:off x="0" y="4669708"/>
            <a:ext cx="9144000" cy="0"/>
          </a:xfrm>
          <a:prstGeom prst="line">
            <a:avLst/>
          </a:prstGeom>
          <a:ln w="3175" cmpd="sng">
            <a:solidFill>
              <a:srgbClr val="272727"/>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5872" y="4669708"/>
            <a:ext cx="8961120" cy="0"/>
          </a:xfrm>
          <a:prstGeom prst="line">
            <a:avLst/>
          </a:prstGeom>
          <a:ln w="3175" cmpd="sng">
            <a:solidFill>
              <a:srgbClr val="272727"/>
            </a:solidFill>
          </a:ln>
          <a:effectLst/>
        </p:spPr>
        <p:style>
          <a:lnRef idx="2">
            <a:schemeClr val="accent1"/>
          </a:lnRef>
          <a:fillRef idx="0">
            <a:schemeClr val="accent1"/>
          </a:fillRef>
          <a:effectRef idx="1">
            <a:schemeClr val="accent1"/>
          </a:effectRef>
          <a:fontRef idx="minor">
            <a:schemeClr val="tx1"/>
          </a:fontRef>
        </p:style>
      </p:cxnSp>
      <p:pic>
        <p:nvPicPr>
          <p:cNvPr id="9" name="Picture 6" descr="F:\Sreejesh_CM_Data\2013\Amazon\_Oct_2013\AWS Intro Series Branding\AWS-Intro-Series-Branding_10-17-2013_03e.png"/>
          <p:cNvPicPr>
            <a:picLocks noChangeAspect="1" noChangeArrowheads="1"/>
          </p:cNvPicPr>
          <p:nvPr userDrawn="1"/>
        </p:nvPicPr>
        <p:blipFill>
          <a:blip r:embed="rId3" cstate="print"/>
          <a:srcRect/>
          <a:stretch>
            <a:fillRect/>
          </a:stretch>
        </p:blipFill>
        <p:spPr bwMode="auto">
          <a:xfrm>
            <a:off x="765790" y="2213804"/>
            <a:ext cx="1031230" cy="2408108"/>
          </a:xfrm>
          <a:prstGeom prst="rect">
            <a:avLst/>
          </a:prstGeom>
          <a:noFill/>
        </p:spPr>
      </p:pic>
      <p:pic>
        <p:nvPicPr>
          <p:cNvPr id="12" name="Picture 6" descr="F:\Sreejesh_CM_Data\2013\Amazon\_Oct_2013\AWS Intro Series Branding\AWS-Intro-Series-Branding_10-17-2013_06b.png"/>
          <p:cNvPicPr>
            <a:picLocks noChangeAspect="1" noChangeArrowheads="1"/>
          </p:cNvPicPr>
          <p:nvPr userDrawn="1"/>
        </p:nvPicPr>
        <p:blipFill>
          <a:blip r:embed="rId4" cstate="print"/>
          <a:srcRect/>
          <a:stretch>
            <a:fillRect/>
          </a:stretch>
        </p:blipFill>
        <p:spPr bwMode="auto">
          <a:xfrm>
            <a:off x="-190341" y="2307050"/>
            <a:ext cx="1568327" cy="2438663"/>
          </a:xfrm>
          <a:prstGeom prst="rect">
            <a:avLst/>
          </a:prstGeom>
          <a:noFill/>
        </p:spPr>
      </p:pic>
      <p:pic>
        <p:nvPicPr>
          <p:cNvPr id="13" name="Picture 3" descr="F:\Sreejesh_CM_Data\2013\Amazon\_Nov_2013\AWS Intro Series Branding\AWS-Intro-Series-Branding_11-07-2013_01.png"/>
          <p:cNvPicPr>
            <a:picLocks noChangeAspect="1" noChangeArrowheads="1"/>
          </p:cNvPicPr>
          <p:nvPr userDrawn="1"/>
        </p:nvPicPr>
        <p:blipFill>
          <a:blip r:embed="rId5"/>
          <a:srcRect/>
          <a:stretch>
            <a:fillRect/>
          </a:stretch>
        </p:blipFill>
        <p:spPr bwMode="auto">
          <a:xfrm>
            <a:off x="1412760" y="2356035"/>
            <a:ext cx="1339415" cy="2323360"/>
          </a:xfrm>
          <a:prstGeom prst="rect">
            <a:avLst/>
          </a:prstGeom>
          <a:noFill/>
        </p:spPr>
      </p:pic>
      <p:pic>
        <p:nvPicPr>
          <p:cNvPr id="14" name="Picture 7" descr="F:\Sreejesh_CM_Data\2013\Amazon\_Oct_2013\AWS Intro Series Branding\AWS-Intro-Series-Branding_10-17-2013_03f.png"/>
          <p:cNvPicPr>
            <a:picLocks noChangeAspect="1" noChangeArrowheads="1"/>
          </p:cNvPicPr>
          <p:nvPr userDrawn="1"/>
        </p:nvPicPr>
        <p:blipFill>
          <a:blip r:embed="rId6" cstate="print"/>
          <a:srcRect/>
          <a:stretch>
            <a:fillRect/>
          </a:stretch>
        </p:blipFill>
        <p:spPr bwMode="auto">
          <a:xfrm>
            <a:off x="7979585" y="2356035"/>
            <a:ext cx="1108136" cy="2300883"/>
          </a:xfrm>
          <a:prstGeom prst="rect">
            <a:avLst/>
          </a:prstGeom>
          <a:noFill/>
        </p:spPr>
      </p:pic>
      <p:pic>
        <p:nvPicPr>
          <p:cNvPr id="15" name="Picture 5" descr="F:\Sreejesh_CM_Data\2013\Amazon\_Oct_2013\AWS Intro Series Branding\AWS-Intro-Series-Branding_10-17-2013_02b.png"/>
          <p:cNvPicPr>
            <a:picLocks noChangeAspect="1" noChangeArrowheads="1"/>
          </p:cNvPicPr>
          <p:nvPr userDrawn="1"/>
        </p:nvPicPr>
        <p:blipFill>
          <a:blip r:embed="rId7" cstate="print"/>
          <a:srcRect/>
          <a:stretch>
            <a:fillRect/>
          </a:stretch>
        </p:blipFill>
        <p:spPr bwMode="auto">
          <a:xfrm flipH="1">
            <a:off x="6586157" y="2356036"/>
            <a:ext cx="1502042" cy="2285590"/>
          </a:xfrm>
          <a:prstGeom prst="rect">
            <a:avLst/>
          </a:prstGeom>
          <a:noFill/>
        </p:spPr>
      </p:pic>
      <p:sp>
        <p:nvSpPr>
          <p:cNvPr id="16" name="Subtitle 2"/>
          <p:cNvSpPr>
            <a:spLocks noGrp="1"/>
          </p:cNvSpPr>
          <p:nvPr>
            <p:ph type="subTitle" idx="1"/>
          </p:nvPr>
        </p:nvSpPr>
        <p:spPr>
          <a:xfrm>
            <a:off x="2359478" y="2307050"/>
            <a:ext cx="4819413" cy="726237"/>
          </a:xfrm>
        </p:spPr>
        <p:txBody>
          <a:bodyPr>
            <a:noAutofit/>
          </a:bodyPr>
          <a:lstStyle>
            <a:lvl1pPr marL="0" indent="0" algn="ctr">
              <a:buNone/>
              <a:defRPr sz="20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xmlns="" val="545373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all Title Slide - Male Teaching">
    <p:spTree>
      <p:nvGrpSpPr>
        <p:cNvPr id="1" name=""/>
        <p:cNvGrpSpPr/>
        <p:nvPr/>
      </p:nvGrpSpPr>
      <p:grpSpPr>
        <a:xfrm>
          <a:off x="0" y="0"/>
          <a:ext cx="0" cy="0"/>
          <a:chOff x="0" y="0"/>
          <a:chExt cx="0" cy="0"/>
        </a:xfrm>
      </p:grpSpPr>
      <p:pic>
        <p:nvPicPr>
          <p:cNvPr id="20" name="Picture 2" descr="F:\Sreejesh_CM_Data\2013\Amazon\_Nov_2013\AWS Intro Series Branding\AWS-Intro-Series-Branding_10-17-2013\AWS-Intro-Series-Branding_10-17-2013_01.png"/>
          <p:cNvPicPr>
            <a:picLocks noChangeAspect="1" noChangeArrowheads="1"/>
          </p:cNvPicPr>
          <p:nvPr userDrawn="1"/>
        </p:nvPicPr>
        <p:blipFill>
          <a:blip r:embed="rId2"/>
          <a:srcRect/>
          <a:stretch>
            <a:fillRect/>
          </a:stretch>
        </p:blipFill>
        <p:spPr bwMode="auto">
          <a:xfrm>
            <a:off x="971196" y="419576"/>
            <a:ext cx="7468546" cy="2885895"/>
          </a:xfrm>
          <a:prstGeom prst="rect">
            <a:avLst/>
          </a:prstGeom>
          <a:noFill/>
        </p:spPr>
      </p:pic>
      <p:cxnSp>
        <p:nvCxnSpPr>
          <p:cNvPr id="6" name="Straight Connector 5"/>
          <p:cNvCxnSpPr/>
          <p:nvPr userDrawn="1"/>
        </p:nvCxnSpPr>
        <p:spPr>
          <a:xfrm>
            <a:off x="0" y="4669708"/>
            <a:ext cx="9144000" cy="0"/>
          </a:xfrm>
          <a:prstGeom prst="line">
            <a:avLst/>
          </a:prstGeom>
          <a:ln w="3175" cmpd="sng">
            <a:solidFill>
              <a:srgbClr val="272727"/>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5872" y="4669708"/>
            <a:ext cx="8961120" cy="0"/>
          </a:xfrm>
          <a:prstGeom prst="line">
            <a:avLst/>
          </a:prstGeom>
          <a:ln w="3175" cmpd="sng">
            <a:solidFill>
              <a:srgbClr val="272727"/>
            </a:solidFill>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userDrawn="1"/>
        </p:nvGrpSpPr>
        <p:grpSpPr>
          <a:xfrm>
            <a:off x="169004" y="2408109"/>
            <a:ext cx="2869529" cy="2030077"/>
            <a:chOff x="884623" y="2405722"/>
            <a:chExt cx="2484680" cy="1731150"/>
          </a:xfrm>
        </p:grpSpPr>
        <p:pic>
          <p:nvPicPr>
            <p:cNvPr id="12" name="Picture 6" descr="F:\Sreejesh_CM_Data\2013\Amazon\_Oct_2013\AWS Intro Series Branding\AWS-Intro-Series-Branding_10-17-2013_02c.png"/>
            <p:cNvPicPr>
              <a:picLocks noChangeAspect="1" noChangeArrowheads="1"/>
            </p:cNvPicPr>
            <p:nvPr userDrawn="1"/>
          </p:nvPicPr>
          <p:blipFill>
            <a:blip r:embed="rId3" cstate="print"/>
            <a:srcRect/>
            <a:stretch>
              <a:fillRect/>
            </a:stretch>
          </p:blipFill>
          <p:spPr bwMode="auto">
            <a:xfrm>
              <a:off x="2227818" y="2405722"/>
              <a:ext cx="1141485" cy="1166889"/>
            </a:xfrm>
            <a:prstGeom prst="rect">
              <a:avLst/>
            </a:prstGeom>
            <a:noFill/>
          </p:spPr>
        </p:pic>
        <p:pic>
          <p:nvPicPr>
            <p:cNvPr id="13" name="Picture 6" descr="F:\Sreejesh_CM_Data\2013\Amazon\_Oct_2013\AWS Intro Series Branding\AWS-Intro-Series-Branding_10-17-2013_02c.png"/>
            <p:cNvPicPr>
              <a:picLocks noChangeAspect="1" noChangeArrowheads="1"/>
            </p:cNvPicPr>
            <p:nvPr userDrawn="1"/>
          </p:nvPicPr>
          <p:blipFill>
            <a:blip r:embed="rId4" cstate="print"/>
            <a:srcRect/>
            <a:stretch>
              <a:fillRect/>
            </a:stretch>
          </p:blipFill>
          <p:spPr bwMode="auto">
            <a:xfrm>
              <a:off x="1616993" y="2491559"/>
              <a:ext cx="1333421" cy="1363095"/>
            </a:xfrm>
            <a:prstGeom prst="rect">
              <a:avLst/>
            </a:prstGeom>
            <a:noFill/>
          </p:spPr>
        </p:pic>
        <p:pic>
          <p:nvPicPr>
            <p:cNvPr id="14" name="Picture 6" descr="F:\Sreejesh_CM_Data\2013\Amazon\_Oct_2013\AWS Intro Series Branding\AWS-Intro-Series-Branding_10-17-2013_02c.png"/>
            <p:cNvPicPr>
              <a:picLocks noChangeAspect="1" noChangeArrowheads="1"/>
            </p:cNvPicPr>
            <p:nvPr userDrawn="1"/>
          </p:nvPicPr>
          <p:blipFill>
            <a:blip r:embed="rId5" cstate="print"/>
            <a:srcRect/>
            <a:stretch>
              <a:fillRect/>
            </a:stretch>
          </p:blipFill>
          <p:spPr bwMode="auto">
            <a:xfrm>
              <a:off x="884623" y="2491559"/>
              <a:ext cx="1609495" cy="1645313"/>
            </a:xfrm>
            <a:prstGeom prst="rect">
              <a:avLst/>
            </a:prstGeom>
            <a:noFill/>
          </p:spPr>
        </p:pic>
      </p:grpSp>
      <p:pic>
        <p:nvPicPr>
          <p:cNvPr id="15" name="Picture 3" descr="F:\Sreejesh_CM_Data\2013\Amazon\_Oct_2013\AWS Intro Series Branding\AWS-Intro-Series-Branding_10-17-2013_05d.png"/>
          <p:cNvPicPr>
            <a:picLocks noChangeAspect="1" noChangeArrowheads="1"/>
          </p:cNvPicPr>
          <p:nvPr userDrawn="1"/>
        </p:nvPicPr>
        <p:blipFill>
          <a:blip r:embed="rId6" cstate="print"/>
          <a:srcRect/>
          <a:stretch>
            <a:fillRect/>
          </a:stretch>
        </p:blipFill>
        <p:spPr bwMode="auto">
          <a:xfrm>
            <a:off x="7363314" y="2260442"/>
            <a:ext cx="1547331" cy="2293505"/>
          </a:xfrm>
          <a:prstGeom prst="rect">
            <a:avLst/>
          </a:prstGeom>
          <a:noFill/>
        </p:spPr>
      </p:pic>
      <p:sp>
        <p:nvSpPr>
          <p:cNvPr id="21" name="Title 1"/>
          <p:cNvSpPr>
            <a:spLocks noGrp="1"/>
          </p:cNvSpPr>
          <p:nvPr>
            <p:ph type="ctrTitle" hasCustomPrompt="1"/>
          </p:nvPr>
        </p:nvSpPr>
        <p:spPr>
          <a:xfrm>
            <a:off x="1169978" y="595708"/>
            <a:ext cx="7031224" cy="1664734"/>
          </a:xfrm>
        </p:spPr>
        <p:txBody>
          <a:bodyPr anchor="ctr">
            <a:noAutofit/>
          </a:bodyPr>
          <a:lstStyle>
            <a:lvl1pPr algn="ctr">
              <a:defRPr sz="4000">
                <a:solidFill>
                  <a:schemeClr val="tx1"/>
                </a:solidFill>
                <a:latin typeface="Arial"/>
                <a:cs typeface="Arial"/>
              </a:defRPr>
            </a:lvl1pPr>
          </a:lstStyle>
          <a:p>
            <a:r>
              <a:rPr lang="en-US" dirty="0"/>
              <a:t>Classroom Title Slide</a:t>
            </a:r>
          </a:p>
        </p:txBody>
      </p:sp>
      <p:sp>
        <p:nvSpPr>
          <p:cNvPr id="22" name="Subtitle 2"/>
          <p:cNvSpPr>
            <a:spLocks noGrp="1"/>
          </p:cNvSpPr>
          <p:nvPr>
            <p:ph type="subTitle" idx="1"/>
          </p:nvPr>
        </p:nvSpPr>
        <p:spPr>
          <a:xfrm>
            <a:off x="2359478" y="2307050"/>
            <a:ext cx="4819413" cy="726237"/>
          </a:xfrm>
        </p:spPr>
        <p:txBody>
          <a:bodyPr>
            <a:noAutofit/>
          </a:bodyPr>
          <a:lstStyle>
            <a:lvl1pPr marL="0" indent="0" algn="ctr">
              <a:buNone/>
              <a:defRPr sz="20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xmlns="" val="2128639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10136" y="1340363"/>
            <a:ext cx="5514798" cy="993913"/>
          </a:xfrm>
        </p:spPr>
        <p:txBody>
          <a:bodyPr anchor="ctr">
            <a:noAutofit/>
          </a:bodyPr>
          <a:lstStyle>
            <a:lvl1pPr algn="l">
              <a:defRPr sz="2800" b="1" cap="none" baseline="0">
                <a:solidFill>
                  <a:schemeClr val="tx1"/>
                </a:solidFill>
              </a:defRPr>
            </a:lvl1pPr>
          </a:lstStyle>
          <a:p>
            <a:r>
              <a:rPr lang="en-US" dirty="0"/>
              <a:t>Section Header</a:t>
            </a:r>
          </a:p>
        </p:txBody>
      </p:sp>
      <p:pic>
        <p:nvPicPr>
          <p:cNvPr id="4" name="Picture 3" descr="AWS-Intro-Series-Branding_01.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658441" y="1172965"/>
            <a:ext cx="2225304" cy="3346107"/>
          </a:xfrm>
          <a:prstGeom prst="rect">
            <a:avLst/>
          </a:prstGeom>
        </p:spPr>
      </p:pic>
      <p:sp>
        <p:nvSpPr>
          <p:cNvPr id="6" name="Subtitle 2"/>
          <p:cNvSpPr>
            <a:spLocks noGrp="1"/>
          </p:cNvSpPr>
          <p:nvPr>
            <p:ph type="subTitle" idx="1"/>
          </p:nvPr>
        </p:nvSpPr>
        <p:spPr>
          <a:xfrm>
            <a:off x="3009807" y="2052485"/>
            <a:ext cx="5532166" cy="131445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xmlns="" val="212483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WS T&amp;C Call to Action">
    <p:spTree>
      <p:nvGrpSpPr>
        <p:cNvPr id="1" name=""/>
        <p:cNvGrpSpPr/>
        <p:nvPr/>
      </p:nvGrpSpPr>
      <p:grpSpPr>
        <a:xfrm>
          <a:off x="0" y="0"/>
          <a:ext cx="0" cy="0"/>
          <a:chOff x="0" y="0"/>
          <a:chExt cx="0" cy="0"/>
        </a:xfrm>
      </p:grpSpPr>
      <p:sp>
        <p:nvSpPr>
          <p:cNvPr id="6" name="TextBox 5"/>
          <p:cNvSpPr txBox="1"/>
          <p:nvPr userDrawn="1"/>
        </p:nvSpPr>
        <p:spPr>
          <a:xfrm>
            <a:off x="5980209" y="893676"/>
            <a:ext cx="2209800" cy="369332"/>
          </a:xfrm>
          <a:prstGeom prst="rect">
            <a:avLst/>
          </a:prstGeom>
          <a:noFill/>
        </p:spPr>
        <p:txBody>
          <a:bodyPr wrap="square" rtlCol="0">
            <a:spAutoFit/>
          </a:bodyPr>
          <a:lstStyle/>
          <a:p>
            <a:pPr algn="ctr"/>
            <a:r>
              <a:rPr lang="en-US" b="1" dirty="0">
                <a:solidFill>
                  <a:schemeClr val="accent2"/>
                </a:solidFill>
              </a:rPr>
              <a:t>Certification</a:t>
            </a:r>
          </a:p>
        </p:txBody>
      </p:sp>
      <p:sp>
        <p:nvSpPr>
          <p:cNvPr id="7" name="TextBox 6"/>
          <p:cNvSpPr txBox="1"/>
          <p:nvPr userDrawn="1"/>
        </p:nvSpPr>
        <p:spPr>
          <a:xfrm>
            <a:off x="5865909" y="4132033"/>
            <a:ext cx="2511617" cy="307777"/>
          </a:xfrm>
          <a:prstGeom prst="rect">
            <a:avLst/>
          </a:prstGeom>
          <a:noFill/>
        </p:spPr>
        <p:txBody>
          <a:bodyPr wrap="square" rtlCol="0">
            <a:spAutoFit/>
          </a:bodyPr>
          <a:lstStyle/>
          <a:p>
            <a:pPr algn="ctr"/>
            <a:r>
              <a:rPr lang="en-US" sz="1400" dirty="0">
                <a:hlinkClick r:id="rId2"/>
              </a:rPr>
              <a:t>aws.amazon.com/certification</a:t>
            </a:r>
            <a:endParaRPr lang="en-US" sz="1400" dirty="0"/>
          </a:p>
        </p:txBody>
      </p:sp>
      <p:sp>
        <p:nvSpPr>
          <p:cNvPr id="8" name="TextBox 7"/>
          <p:cNvSpPr txBox="1"/>
          <p:nvPr userDrawn="1"/>
        </p:nvSpPr>
        <p:spPr>
          <a:xfrm>
            <a:off x="6016818" y="2957987"/>
            <a:ext cx="2209800" cy="738664"/>
          </a:xfrm>
          <a:prstGeom prst="rect">
            <a:avLst/>
          </a:prstGeom>
          <a:noFill/>
        </p:spPr>
        <p:txBody>
          <a:bodyPr wrap="square" rtlCol="0">
            <a:spAutoFit/>
          </a:bodyPr>
          <a:lstStyle/>
          <a:p>
            <a:pPr algn="ctr"/>
            <a:r>
              <a:rPr lang="en-US" sz="1400" dirty="0">
                <a:solidFill>
                  <a:schemeClr val="tx1"/>
                </a:solidFill>
              </a:rPr>
              <a:t>Demonstrate your skills, knowledge, and expertise with the </a:t>
            </a:r>
            <a:r>
              <a:rPr lang="en-US" sz="1400">
                <a:solidFill>
                  <a:schemeClr val="tx1"/>
                </a:solidFill>
              </a:rPr>
              <a:t>AWS platform.</a:t>
            </a:r>
            <a:endParaRPr lang="en-US" sz="1400" dirty="0">
              <a:solidFill>
                <a:schemeClr val="tx1"/>
              </a:solidFill>
            </a:endParaRPr>
          </a:p>
        </p:txBody>
      </p:sp>
      <p:sp>
        <p:nvSpPr>
          <p:cNvPr id="9" name="TextBox 8"/>
          <p:cNvSpPr txBox="1"/>
          <p:nvPr userDrawn="1"/>
        </p:nvSpPr>
        <p:spPr>
          <a:xfrm>
            <a:off x="646210" y="893676"/>
            <a:ext cx="2209800" cy="369332"/>
          </a:xfrm>
          <a:prstGeom prst="rect">
            <a:avLst/>
          </a:prstGeom>
          <a:noFill/>
        </p:spPr>
        <p:txBody>
          <a:bodyPr wrap="square" rtlCol="0">
            <a:spAutoFit/>
          </a:bodyPr>
          <a:lstStyle/>
          <a:p>
            <a:pPr algn="ctr"/>
            <a:r>
              <a:rPr lang="en-US" b="1" dirty="0">
                <a:solidFill>
                  <a:schemeClr val="accent2"/>
                </a:solidFill>
              </a:rPr>
              <a:t>Self-Paced Labs</a:t>
            </a:r>
          </a:p>
        </p:txBody>
      </p:sp>
      <p:sp>
        <p:nvSpPr>
          <p:cNvPr id="10" name="Rectangle 9"/>
          <p:cNvSpPr/>
          <p:nvPr userDrawn="1"/>
        </p:nvSpPr>
        <p:spPr>
          <a:xfrm>
            <a:off x="533400" y="4024311"/>
            <a:ext cx="2438400" cy="523220"/>
          </a:xfrm>
          <a:prstGeom prst="rect">
            <a:avLst/>
          </a:prstGeom>
        </p:spPr>
        <p:txBody>
          <a:bodyPr wrap="square">
            <a:spAutoFit/>
          </a:bodyPr>
          <a:lstStyle/>
          <a:p>
            <a:pPr algn="ctr"/>
            <a:r>
              <a:rPr lang="en-US" sz="1400" dirty="0">
                <a:hlinkClick r:id="rId3"/>
              </a:rPr>
              <a:t>aws.amazon.com/training/</a:t>
            </a:r>
            <a:br>
              <a:rPr lang="en-US" sz="1400" dirty="0">
                <a:hlinkClick r:id="rId3"/>
              </a:rPr>
            </a:br>
            <a:r>
              <a:rPr lang="en-US" sz="1400" dirty="0">
                <a:hlinkClick r:id="rId3"/>
              </a:rPr>
              <a:t>self-paced-labs</a:t>
            </a:r>
            <a:endParaRPr lang="en-US" sz="1400" dirty="0"/>
          </a:p>
        </p:txBody>
      </p:sp>
      <p:sp>
        <p:nvSpPr>
          <p:cNvPr id="11" name="TextBox 10"/>
          <p:cNvSpPr txBox="1"/>
          <p:nvPr userDrawn="1"/>
        </p:nvSpPr>
        <p:spPr>
          <a:xfrm>
            <a:off x="647700" y="2957989"/>
            <a:ext cx="2209800" cy="954107"/>
          </a:xfrm>
          <a:prstGeom prst="rect">
            <a:avLst/>
          </a:prstGeom>
          <a:noFill/>
        </p:spPr>
        <p:txBody>
          <a:bodyPr wrap="square" rtlCol="0">
            <a:spAutoFit/>
          </a:bodyPr>
          <a:lstStyle/>
          <a:p>
            <a:pPr algn="ctr"/>
            <a:r>
              <a:rPr lang="en-US" sz="1400" dirty="0">
                <a:solidFill>
                  <a:schemeClr val="tx1"/>
                </a:solidFill>
              </a:rPr>
              <a:t>Try products, gain new skills, and get hands-on practice working with AWS technologies.</a:t>
            </a:r>
          </a:p>
        </p:txBody>
      </p:sp>
      <p:sp>
        <p:nvSpPr>
          <p:cNvPr id="12" name="TextBox 11"/>
          <p:cNvSpPr txBox="1"/>
          <p:nvPr userDrawn="1"/>
        </p:nvSpPr>
        <p:spPr>
          <a:xfrm>
            <a:off x="2971800" y="4132033"/>
            <a:ext cx="2971800" cy="307777"/>
          </a:xfrm>
          <a:prstGeom prst="rect">
            <a:avLst/>
          </a:prstGeom>
          <a:noFill/>
        </p:spPr>
        <p:txBody>
          <a:bodyPr wrap="square" rtlCol="0">
            <a:spAutoFit/>
          </a:bodyPr>
          <a:lstStyle/>
          <a:p>
            <a:pPr algn="ctr"/>
            <a:r>
              <a:rPr lang="en-US" sz="1400" dirty="0">
                <a:hlinkClick r:id="rId4"/>
              </a:rPr>
              <a:t>aws.amazon.com/training</a:t>
            </a:r>
            <a:endParaRPr lang="en-US" sz="1400" dirty="0"/>
          </a:p>
        </p:txBody>
      </p:sp>
      <p:sp>
        <p:nvSpPr>
          <p:cNvPr id="13" name="TextBox 12"/>
          <p:cNvSpPr txBox="1"/>
          <p:nvPr userDrawn="1"/>
        </p:nvSpPr>
        <p:spPr>
          <a:xfrm>
            <a:off x="3313210" y="893676"/>
            <a:ext cx="2209800" cy="369332"/>
          </a:xfrm>
          <a:prstGeom prst="rect">
            <a:avLst/>
          </a:prstGeom>
          <a:noFill/>
        </p:spPr>
        <p:txBody>
          <a:bodyPr wrap="square" rtlCol="0">
            <a:spAutoFit/>
          </a:bodyPr>
          <a:lstStyle/>
          <a:p>
            <a:pPr algn="ctr"/>
            <a:r>
              <a:rPr lang="en-US" b="1" dirty="0">
                <a:solidFill>
                  <a:schemeClr val="accent2"/>
                </a:solidFill>
              </a:rPr>
              <a:t>Training</a:t>
            </a:r>
          </a:p>
        </p:txBody>
      </p:sp>
      <p:sp>
        <p:nvSpPr>
          <p:cNvPr id="14" name="TextBox 13"/>
          <p:cNvSpPr txBox="1"/>
          <p:nvPr userDrawn="1"/>
        </p:nvSpPr>
        <p:spPr>
          <a:xfrm>
            <a:off x="3314700" y="2962482"/>
            <a:ext cx="2209800" cy="1169551"/>
          </a:xfrm>
          <a:prstGeom prst="rect">
            <a:avLst/>
          </a:prstGeom>
          <a:noFill/>
        </p:spPr>
        <p:txBody>
          <a:bodyPr wrap="square" rtlCol="0">
            <a:spAutoFit/>
          </a:bodyPr>
          <a:lstStyle/>
          <a:p>
            <a:pPr algn="ctr"/>
            <a:r>
              <a:rPr lang="en-US" sz="1400" dirty="0">
                <a:solidFill>
                  <a:schemeClr val="tx1"/>
                </a:solidFill>
              </a:rPr>
              <a:t>Skill up and gain confidence to design, develop, deploy, and manage your applications </a:t>
            </a:r>
            <a:r>
              <a:rPr lang="en-US" sz="1400">
                <a:solidFill>
                  <a:schemeClr val="tx1"/>
                </a:solidFill>
              </a:rPr>
              <a:t>on AWS.</a:t>
            </a:r>
            <a:endParaRPr lang="en-US" sz="1400" dirty="0">
              <a:solidFill>
                <a:schemeClr val="tx1"/>
              </a:solidFill>
            </a:endParaRPr>
          </a:p>
        </p:txBody>
      </p:sp>
      <p:pic>
        <p:nvPicPr>
          <p:cNvPr id="15" name="Picture 14"/>
          <p:cNvPicPr>
            <a:picLocks noChangeAspect="1"/>
          </p:cNvPicPr>
          <p:nvPr userDrawn="1"/>
        </p:nvPicPr>
        <p:blipFill>
          <a:blip r:embed="rId5">
            <a:extLst>
              <a:ext uri="{28A0092B-C50C-407E-A947-70E740481C1C}">
                <a14:useLocalDpi xmlns:a14="http://schemas.microsoft.com/office/drawing/2010/main" xmlns="" val="0"/>
              </a:ext>
            </a:extLst>
          </a:blip>
          <a:stretch>
            <a:fillRect/>
          </a:stretch>
        </p:blipFill>
        <p:spPr>
          <a:xfrm>
            <a:off x="5902518" y="1263008"/>
            <a:ext cx="2438400" cy="1645920"/>
          </a:xfrm>
          <a:prstGeom prst="rect">
            <a:avLst/>
          </a:prstGeom>
        </p:spPr>
      </p:pic>
      <p:pic>
        <p:nvPicPr>
          <p:cNvPr id="16" name="Picture 15"/>
          <p:cNvPicPr>
            <a:picLocks noChangeAspect="1"/>
          </p:cNvPicPr>
          <p:nvPr userDrawn="1"/>
        </p:nvPicPr>
        <p:blipFill>
          <a:blip r:embed="rId6">
            <a:extLst>
              <a:ext uri="{28A0092B-C50C-407E-A947-70E740481C1C}">
                <a14:useLocalDpi xmlns:a14="http://schemas.microsoft.com/office/drawing/2010/main" xmlns="" val="0"/>
              </a:ext>
            </a:extLst>
          </a:blip>
          <a:stretch>
            <a:fillRect/>
          </a:stretch>
        </p:blipFill>
        <p:spPr>
          <a:xfrm>
            <a:off x="533400" y="1263008"/>
            <a:ext cx="2438400" cy="1645920"/>
          </a:xfrm>
          <a:prstGeom prst="rect">
            <a:avLst/>
          </a:prstGeom>
        </p:spPr>
      </p:pic>
      <p:pic>
        <p:nvPicPr>
          <p:cNvPr id="17" name="Picture 16"/>
          <p:cNvPicPr>
            <a:picLocks noChangeAspect="1"/>
          </p:cNvPicPr>
          <p:nvPr userDrawn="1"/>
        </p:nvPicPr>
        <p:blipFill>
          <a:blip r:embed="rId7">
            <a:extLst>
              <a:ext uri="{28A0092B-C50C-407E-A947-70E740481C1C}">
                <a14:useLocalDpi xmlns:a14="http://schemas.microsoft.com/office/drawing/2010/main" xmlns="" val="0"/>
              </a:ext>
            </a:extLst>
          </a:blip>
          <a:stretch>
            <a:fillRect/>
          </a:stretch>
        </p:blipFill>
        <p:spPr>
          <a:xfrm>
            <a:off x="3200400" y="1263008"/>
            <a:ext cx="2438400" cy="1645920"/>
          </a:xfrm>
          <a:prstGeom prst="rect">
            <a:avLst/>
          </a:prstGeom>
        </p:spPr>
      </p:pic>
      <p:sp>
        <p:nvSpPr>
          <p:cNvPr id="32" name="TextBox 31"/>
          <p:cNvSpPr txBox="1"/>
          <p:nvPr userDrawn="1"/>
        </p:nvSpPr>
        <p:spPr>
          <a:xfrm>
            <a:off x="338328" y="118872"/>
            <a:ext cx="7305261" cy="523220"/>
          </a:xfrm>
          <a:prstGeom prst="rect">
            <a:avLst/>
          </a:prstGeom>
          <a:noFill/>
        </p:spPr>
        <p:txBody>
          <a:bodyPr wrap="square" rtlCol="0">
            <a:spAutoFit/>
          </a:bodyPr>
          <a:lstStyle/>
          <a:p>
            <a:r>
              <a:rPr lang="en-US" sz="2800" b="1" dirty="0"/>
              <a:t>AWS Training and Certification</a:t>
            </a:r>
          </a:p>
        </p:txBody>
      </p:sp>
    </p:spTree>
    <p:extLst>
      <p:ext uri="{BB962C8B-B14F-4D97-AF65-F5344CB8AC3E}">
        <p14:creationId xmlns:p14="http://schemas.microsoft.com/office/powerpoint/2010/main" xmlns="" val="314650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pic>
        <p:nvPicPr>
          <p:cNvPr id="9" name="Picture 2" descr="F:\Sreejesh_CM_Data\2013\Amazon\_Nov_2013\AWS Intro Series Branding\AWS-Intro-Series-Branding_10-17-2013\AWS-Intro-Series-Branding_10-17-2013_01.png"/>
          <p:cNvPicPr>
            <a:picLocks noChangeAspect="1" noChangeArrowheads="1"/>
          </p:cNvPicPr>
          <p:nvPr userDrawn="1"/>
        </p:nvPicPr>
        <p:blipFill>
          <a:blip r:embed="rId2"/>
          <a:srcRect/>
          <a:stretch>
            <a:fillRect/>
          </a:stretch>
        </p:blipFill>
        <p:spPr bwMode="auto">
          <a:xfrm>
            <a:off x="274711" y="299120"/>
            <a:ext cx="8535259" cy="4067471"/>
          </a:xfrm>
          <a:prstGeom prst="rect">
            <a:avLst/>
          </a:prstGeom>
          <a:noFill/>
        </p:spPr>
      </p:pic>
      <p:cxnSp>
        <p:nvCxnSpPr>
          <p:cNvPr id="6" name="Straight Connector 5"/>
          <p:cNvCxnSpPr/>
          <p:nvPr userDrawn="1"/>
        </p:nvCxnSpPr>
        <p:spPr>
          <a:xfrm>
            <a:off x="0" y="4669708"/>
            <a:ext cx="9144000" cy="0"/>
          </a:xfrm>
          <a:prstGeom prst="line">
            <a:avLst/>
          </a:prstGeom>
          <a:ln w="3175" cmpd="sng">
            <a:solidFill>
              <a:srgbClr val="272727"/>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5872" y="4669708"/>
            <a:ext cx="8961120" cy="0"/>
          </a:xfrm>
          <a:prstGeom prst="line">
            <a:avLst/>
          </a:prstGeom>
          <a:ln w="3175" cmpd="sng">
            <a:solidFill>
              <a:srgbClr val="272727"/>
            </a:solidFill>
          </a:ln>
          <a:effectLst/>
        </p:spPr>
        <p:style>
          <a:lnRef idx="2">
            <a:schemeClr val="accent1"/>
          </a:lnRef>
          <a:fillRef idx="0">
            <a:schemeClr val="accent1"/>
          </a:fillRef>
          <a:effectRef idx="1">
            <a:schemeClr val="accent1"/>
          </a:effectRef>
          <a:fontRef idx="minor">
            <a:schemeClr val="tx1"/>
          </a:fontRef>
        </p:style>
      </p:cxnSp>
      <p:sp>
        <p:nvSpPr>
          <p:cNvPr id="4" name="Rectangle 3"/>
          <p:cNvSpPr/>
          <p:nvPr userDrawn="1"/>
        </p:nvSpPr>
        <p:spPr>
          <a:xfrm>
            <a:off x="516835" y="620153"/>
            <a:ext cx="8050695" cy="3139321"/>
          </a:xfrm>
          <a:prstGeom prst="rect">
            <a:avLst/>
          </a:prstGeom>
        </p:spPr>
        <p:txBody>
          <a:bodyPr wrap="square">
            <a:spAutoFit/>
          </a:bodyPr>
          <a:lstStyle/>
          <a:p>
            <a:pPr algn="ctr"/>
            <a:r>
              <a:rPr lang="en-US" sz="1800" dirty="0">
                <a:solidFill>
                  <a:schemeClr val="tx1"/>
                </a:solidFill>
              </a:rPr>
              <a:t>© 2016 Amazon Web Services, Inc. or its affiliates. All rights reserved.</a:t>
            </a:r>
          </a:p>
          <a:p>
            <a:pPr algn="ctr"/>
            <a:endParaRPr lang="en-US" sz="1800" dirty="0">
              <a:solidFill>
                <a:schemeClr val="tx1"/>
              </a:solidFill>
            </a:endParaRPr>
          </a:p>
          <a:p>
            <a:pPr algn="ctr"/>
            <a:r>
              <a:rPr lang="en-US" sz="1800" dirty="0">
                <a:solidFill>
                  <a:schemeClr val="tx1"/>
                </a:solidFill>
              </a:rPr>
              <a:t>This work may not be reproduced or redistributed, in whole or in part, without prior written permission from Amazon Web Services, Inc. Commercial copying, lending, or selling is prohibited.</a:t>
            </a:r>
          </a:p>
          <a:p>
            <a:pPr algn="ctr"/>
            <a:endParaRPr lang="en-US" sz="1800" dirty="0">
              <a:solidFill>
                <a:schemeClr val="tx1"/>
              </a:solidFill>
            </a:endParaRPr>
          </a:p>
          <a:p>
            <a:pPr algn="ctr"/>
            <a:r>
              <a:rPr lang="en-US" sz="1800" dirty="0">
                <a:solidFill>
                  <a:schemeClr val="tx1"/>
                </a:solidFill>
              </a:rPr>
              <a:t>Errors or corrections? Email us at </a:t>
            </a:r>
            <a:r>
              <a:rPr lang="en-US" sz="1800" u="sng" dirty="0">
                <a:solidFill>
                  <a:schemeClr val="tx1"/>
                </a:solidFill>
                <a:hlinkClick r:id="rId3"/>
              </a:rPr>
              <a:t>aws-course-feedback@amazon.com</a:t>
            </a:r>
            <a:r>
              <a:rPr lang="en-US" sz="1800" dirty="0">
                <a:solidFill>
                  <a:schemeClr val="tx1"/>
                </a:solidFill>
              </a:rPr>
              <a:t>. </a:t>
            </a:r>
            <a:br>
              <a:rPr lang="en-US" sz="1800" dirty="0">
                <a:solidFill>
                  <a:schemeClr val="tx1"/>
                </a:solidFill>
              </a:rPr>
            </a:br>
            <a:r>
              <a:rPr lang="en-US" sz="1800" b="0" kern="1200" dirty="0">
                <a:solidFill>
                  <a:schemeClr val="tx1"/>
                </a:solidFill>
                <a:effectLst/>
                <a:latin typeface="+mn-lt"/>
                <a:ea typeface="+mn-ea"/>
                <a:cs typeface="+mn-cs"/>
              </a:rPr>
              <a:t>Other questions? Contact us at </a:t>
            </a:r>
            <a:br>
              <a:rPr lang="en-US" sz="1800" b="0" kern="1200" dirty="0">
                <a:solidFill>
                  <a:schemeClr val="tx1"/>
                </a:solidFill>
                <a:effectLst/>
                <a:latin typeface="+mn-lt"/>
                <a:ea typeface="+mn-ea"/>
                <a:cs typeface="+mn-cs"/>
              </a:rPr>
            </a:br>
            <a:r>
              <a:rPr lang="en-US" sz="1800" kern="1200" dirty="0">
                <a:solidFill>
                  <a:schemeClr val="tx1"/>
                </a:solidFill>
                <a:effectLst/>
                <a:latin typeface="+mn-lt"/>
                <a:ea typeface="+mn-ea"/>
                <a:cs typeface="+mn-cs"/>
                <a:hlinkClick r:id="rId4"/>
              </a:rPr>
              <a:t>https://aws.amazon.com/contact-us/aws-training/</a:t>
            </a:r>
            <a:r>
              <a:rPr lang="en-US" sz="1800" kern="1200" dirty="0">
                <a:solidFill>
                  <a:schemeClr val="tx1"/>
                </a:solidFill>
                <a:effectLst/>
                <a:latin typeface="+mn-lt"/>
                <a:ea typeface="+mn-ea"/>
                <a:cs typeface="+mn-cs"/>
              </a:rPr>
              <a:t>.</a:t>
            </a:r>
            <a:endParaRPr lang="en-US" sz="1800" dirty="0">
              <a:solidFill>
                <a:schemeClr val="tx1"/>
              </a:solidFill>
            </a:endParaRPr>
          </a:p>
          <a:p>
            <a:pPr algn="ctr"/>
            <a:endParaRPr lang="en-US" sz="1800" dirty="0">
              <a:solidFill>
                <a:schemeClr val="tx1"/>
              </a:solidFill>
            </a:endParaRPr>
          </a:p>
          <a:p>
            <a:pPr algn="ctr"/>
            <a:r>
              <a:rPr lang="en-US" sz="1800" dirty="0">
                <a:solidFill>
                  <a:schemeClr val="tx1"/>
                </a:solidFill>
              </a:rPr>
              <a:t>All trademarks are the property of their owners. </a:t>
            </a:r>
          </a:p>
        </p:txBody>
      </p:sp>
      <p:sp>
        <p:nvSpPr>
          <p:cNvPr id="8" name="Rectangle 7"/>
          <p:cNvSpPr/>
          <p:nvPr userDrawn="1"/>
        </p:nvSpPr>
        <p:spPr>
          <a:xfrm>
            <a:off x="95872" y="4767086"/>
            <a:ext cx="3386468" cy="269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426229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cxnSp>
        <p:nvCxnSpPr>
          <p:cNvPr id="6" name="Straight Connector 5"/>
          <p:cNvCxnSpPr/>
          <p:nvPr userDrawn="1"/>
        </p:nvCxnSpPr>
        <p:spPr>
          <a:xfrm>
            <a:off x="0" y="4669708"/>
            <a:ext cx="9144000" cy="0"/>
          </a:xfrm>
          <a:prstGeom prst="line">
            <a:avLst/>
          </a:prstGeom>
          <a:ln w="3175" cmpd="sng">
            <a:solidFill>
              <a:srgbClr val="272727"/>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5872" y="4669708"/>
            <a:ext cx="8961120" cy="0"/>
          </a:xfrm>
          <a:prstGeom prst="line">
            <a:avLst/>
          </a:prstGeom>
          <a:ln w="3175" cmpd="sng">
            <a:solidFill>
              <a:srgbClr val="272727"/>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2"/>
          <p:cNvSpPr>
            <a:spLocks noGrp="1"/>
          </p:cNvSpPr>
          <p:nvPr>
            <p:ph idx="1"/>
          </p:nvPr>
        </p:nvSpPr>
        <p:spPr>
          <a:xfrm>
            <a:off x="340592" y="874211"/>
            <a:ext cx="8205304" cy="3689047"/>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xmlns="" val="3508459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336550" y="893851"/>
            <a:ext cx="8256588" cy="3590837"/>
          </a:xfrm>
        </p:spPr>
        <p:txBody>
          <a:bodyPr/>
          <a:lstStyle>
            <a:lvl1pPr marL="0" indent="0">
              <a:buFontTx/>
              <a:buNone/>
              <a:defRPr/>
            </a:lvl1pPr>
          </a:lstStyle>
          <a:p>
            <a:pPr lvl="0"/>
            <a:r>
              <a:rPr lang="en-US"/>
              <a:t>Edit Master text styles</a:t>
            </a:r>
          </a:p>
        </p:txBody>
      </p:sp>
    </p:spTree>
    <p:extLst>
      <p:ext uri="{BB962C8B-B14F-4D97-AF65-F5344CB8AC3E}">
        <p14:creationId xmlns:p14="http://schemas.microsoft.com/office/powerpoint/2010/main" xmlns="" val="1904373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524575" y="1012507"/>
            <a:ext cx="4038600" cy="3472073"/>
          </a:xfrm>
        </p:spPr>
        <p:txBody>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xmlns="" val="3833519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67700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40592" y="874211"/>
            <a:ext cx="8205304" cy="3689047"/>
          </a:xfrm>
          <a:prstGeom prst="rect">
            <a:avLst/>
          </a:prstGeom>
        </p:spPr>
        <p:txBody>
          <a:bodyPr vert="horz" lIns="91440" tIns="45720" rIns="91440" bIns="45720" rtlCol="0">
            <a:noAutofit/>
          </a:bodyPr>
          <a:lstStyle/>
          <a:p>
            <a:pPr lvl="0"/>
            <a:r>
              <a:rPr lang="en-US" dirty="0"/>
              <a:t>Click to edit Master text styles</a:t>
            </a:r>
          </a:p>
          <a:p>
            <a:pPr lvl="1"/>
            <a:r>
              <a:rPr lang="en-US" dirty="0"/>
              <a:t>Level 1</a:t>
            </a:r>
          </a:p>
          <a:p>
            <a:pPr lvl="2"/>
            <a:r>
              <a:rPr lang="en-US" dirty="0"/>
              <a:t>Level 2</a:t>
            </a:r>
          </a:p>
          <a:p>
            <a:pPr lvl="3"/>
            <a:r>
              <a:rPr lang="en-US" dirty="0"/>
              <a:t>Level 3</a:t>
            </a:r>
          </a:p>
        </p:txBody>
      </p:sp>
      <p:cxnSp>
        <p:nvCxnSpPr>
          <p:cNvPr id="8" name="Straight Connector 7"/>
          <p:cNvCxnSpPr/>
          <p:nvPr/>
        </p:nvCxnSpPr>
        <p:spPr>
          <a:xfrm>
            <a:off x="0" y="4669708"/>
            <a:ext cx="9144000" cy="0"/>
          </a:xfrm>
          <a:prstGeom prst="line">
            <a:avLst/>
          </a:prstGeom>
          <a:ln w="3175" cmpd="sng">
            <a:solidFill>
              <a:srgbClr val="272727"/>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20">
            <a:extLst>
              <a:ext uri="{28A0092B-C50C-407E-A947-70E740481C1C}">
                <a14:useLocalDpi xmlns:a14="http://schemas.microsoft.com/office/drawing/2010/main" xmlns="" val="0"/>
              </a:ext>
            </a:extLst>
          </a:blip>
          <a:stretch>
            <a:fillRect/>
          </a:stretch>
        </p:blipFill>
        <p:spPr>
          <a:xfrm>
            <a:off x="7336753" y="4751984"/>
            <a:ext cx="1254365" cy="320508"/>
          </a:xfrm>
          <a:prstGeom prst="rect">
            <a:avLst/>
          </a:prstGeom>
        </p:spPr>
      </p:pic>
      <p:cxnSp>
        <p:nvCxnSpPr>
          <p:cNvPr id="6" name="Straight Connector 5"/>
          <p:cNvCxnSpPr/>
          <p:nvPr/>
        </p:nvCxnSpPr>
        <p:spPr>
          <a:xfrm>
            <a:off x="95872" y="4669708"/>
            <a:ext cx="8961120" cy="0"/>
          </a:xfrm>
          <a:prstGeom prst="line">
            <a:avLst/>
          </a:prstGeom>
          <a:ln w="3175" cmpd="sng">
            <a:solidFill>
              <a:srgbClr val="272727"/>
            </a:solidFill>
          </a:ln>
          <a:effectLst/>
        </p:spPr>
        <p:style>
          <a:lnRef idx="2">
            <a:schemeClr val="accent1"/>
          </a:lnRef>
          <a:fillRef idx="0">
            <a:schemeClr val="accent1"/>
          </a:fillRef>
          <a:effectRef idx="1">
            <a:schemeClr val="accent1"/>
          </a:effectRef>
          <a:fontRef idx="minor">
            <a:schemeClr val="tx1"/>
          </a:fontRef>
        </p:style>
      </p:cxnSp>
      <p:sp>
        <p:nvSpPr>
          <p:cNvPr id="13" name="Footer Placeholder 10"/>
          <p:cNvSpPr txBox="1">
            <a:spLocks/>
          </p:cNvSpPr>
          <p:nvPr userDrawn="1"/>
        </p:nvSpPr>
        <p:spPr>
          <a:xfrm>
            <a:off x="8734566" y="4774919"/>
            <a:ext cx="322425" cy="274637"/>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78CCA2CA-1B45-4AF7-8183-FFFEE66DD4C1}" type="slidenum">
              <a:rPr lang="en-US" b="1" smtClean="0">
                <a:solidFill>
                  <a:schemeClr val="tx1"/>
                </a:solidFill>
              </a:rPr>
              <a:pPr algn="r"/>
              <a:t>‹nº›</a:t>
            </a:fld>
            <a:endParaRPr lang="en-US" b="1" dirty="0">
              <a:solidFill>
                <a:schemeClr val="tx1"/>
              </a:solidFill>
            </a:endParaRPr>
          </a:p>
        </p:txBody>
      </p:sp>
      <p:sp>
        <p:nvSpPr>
          <p:cNvPr id="4" name="TextBox 3"/>
          <p:cNvSpPr txBox="1"/>
          <p:nvPr userDrawn="1"/>
        </p:nvSpPr>
        <p:spPr>
          <a:xfrm>
            <a:off x="67671" y="4796859"/>
            <a:ext cx="5037729" cy="215444"/>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dirty="0"/>
              <a:t>© 2016 Amazon Web Services, Inc. and its affiliates. All rights reserved.</a:t>
            </a:r>
          </a:p>
        </p:txBody>
      </p:sp>
    </p:spTree>
    <p:extLst>
      <p:ext uri="{BB962C8B-B14F-4D97-AF65-F5344CB8AC3E}">
        <p14:creationId xmlns:p14="http://schemas.microsoft.com/office/powerpoint/2010/main" xmlns="" val="14311777"/>
      </p:ext>
    </p:extLst>
  </p:cSld>
  <p:clrMap bg1="lt1" tx1="dk1" bg2="lt2" tx2="dk2" accent1="accent1" accent2="accent2" accent3="accent3" accent4="accent4" accent5="accent5" accent6="accent6" hlink="hlink" folHlink="folHlink"/>
  <p:sldLayoutIdLst>
    <p:sldLayoutId id="2147483675" r:id="rId1"/>
    <p:sldLayoutId id="2147483689" r:id="rId2"/>
    <p:sldLayoutId id="2147483690" r:id="rId3"/>
    <p:sldLayoutId id="2147483677" r:id="rId4"/>
    <p:sldLayoutId id="2147483693" r:id="rId5"/>
    <p:sldLayoutId id="2147483691" r:id="rId6"/>
    <p:sldLayoutId id="2147483676" r:id="rId7"/>
    <p:sldLayoutId id="2147483694" r:id="rId8"/>
    <p:sldLayoutId id="2147483678" r:id="rId9"/>
    <p:sldLayoutId id="2147483680"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Lst>
  <p:hf sldNum="0" hdr="0" ftr="0" dt="0"/>
  <p:txStyles>
    <p:titleStyle>
      <a:lvl1pPr algn="l" defTabSz="457200" rtl="0" eaLnBrk="1" latinLnBrk="0" hangingPunct="1">
        <a:spcBef>
          <a:spcPct val="0"/>
        </a:spcBef>
        <a:buNone/>
        <a:defRPr sz="2400" b="1" i="0" kern="1200">
          <a:solidFill>
            <a:schemeClr val="tx1"/>
          </a:solidFill>
          <a:latin typeface="Arial"/>
          <a:ea typeface="+mj-ea"/>
          <a:cs typeface="Arial"/>
        </a:defRPr>
      </a:lvl1pPr>
    </p:titleStyle>
    <p:body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21"/>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5.emf"/><Relationship Id="rId7"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emf"/><Relationship Id="rId4" Type="http://schemas.openxmlformats.org/officeDocument/2006/relationships/image" Target="../media/image66.emf"/></Relationships>
</file>

<file path=ppt/slides/_rels/slide21.xml.rels><?xml version="1.0" encoding="UTF-8" standalone="yes"?>
<Relationships xmlns="http://schemas.openxmlformats.org/package/2006/relationships"><Relationship Id="rId3" Type="http://schemas.openxmlformats.org/officeDocument/2006/relationships/image" Target="../media/image65.emf"/><Relationship Id="rId7" Type="http://schemas.openxmlformats.org/officeDocument/2006/relationships/image" Target="../media/image66.emf"/><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emf"/></Relationships>
</file>

<file path=ppt/slides/_rels/slide22.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emf"/><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80.jpe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image" Target="../media/image83.png"/><Relationship Id="rId7"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51.png"/><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86.emf"/><Relationship Id="rId5" Type="http://schemas.openxmlformats.org/officeDocument/2006/relationships/image" Target="../media/image78.png"/><Relationship Id="rId4" Type="http://schemas.openxmlformats.org/officeDocument/2006/relationships/image" Target="../media/image85.emf"/></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86.emf"/><Relationship Id="rId4" Type="http://schemas.openxmlformats.org/officeDocument/2006/relationships/image" Target="../media/image85.emf"/></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image" Target="../media/image51.png"/><Relationship Id="rId7"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emf"/><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85.emf"/><Relationship Id="rId13" Type="http://schemas.openxmlformats.org/officeDocument/2006/relationships/image" Target="../media/image96.png"/><Relationship Id="rId3" Type="http://schemas.openxmlformats.org/officeDocument/2006/relationships/image" Target="../media/image90.emf"/><Relationship Id="rId7" Type="http://schemas.openxmlformats.org/officeDocument/2006/relationships/image" Target="../media/image93.png"/><Relationship Id="rId12" Type="http://schemas.openxmlformats.org/officeDocument/2006/relationships/image" Target="../media/image95.emf"/><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77.png"/><Relationship Id="rId11" Type="http://schemas.openxmlformats.org/officeDocument/2006/relationships/image" Target="../media/image94.png"/><Relationship Id="rId5" Type="http://schemas.openxmlformats.org/officeDocument/2006/relationships/image" Target="../media/image92.emf"/><Relationship Id="rId15" Type="http://schemas.openxmlformats.org/officeDocument/2006/relationships/image" Target="../media/image97.png"/><Relationship Id="rId10" Type="http://schemas.openxmlformats.org/officeDocument/2006/relationships/image" Target="../media/image86.emf"/><Relationship Id="rId4" Type="http://schemas.openxmlformats.org/officeDocument/2006/relationships/image" Target="../media/image91.emf"/><Relationship Id="rId9" Type="http://schemas.openxmlformats.org/officeDocument/2006/relationships/image" Target="../media/image83.png"/><Relationship Id="rId14" Type="http://schemas.openxmlformats.org/officeDocument/2006/relationships/image" Target="../media/image8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5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5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57.xml"/><Relationship Id="rId1" Type="http://schemas.openxmlformats.org/officeDocument/2006/relationships/slideLayout" Target="../slideLayouts/slideLayout10.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2.xml"/><Relationship Id="rId1" Type="http://schemas.openxmlformats.org/officeDocument/2006/relationships/slideLayout" Target="../slideLayouts/slideLayout10.xml"/><Relationship Id="rId5" Type="http://schemas.openxmlformats.org/officeDocument/2006/relationships/image" Target="../media/image114.png"/><Relationship Id="rId4" Type="http://schemas.openxmlformats.org/officeDocument/2006/relationships/image" Target="../media/image11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hyperlink" Target="http://aws.amazon.com/resources/analyst-reports/"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s://aws.qwiklabs.com/" TargetMode="External"/><Relationship Id="rId2" Type="http://schemas.openxmlformats.org/officeDocument/2006/relationships/notesSlide" Target="../notesSlides/notesSlide71.xml"/><Relationship Id="rId1" Type="http://schemas.openxmlformats.org/officeDocument/2006/relationships/slideLayout" Target="../slideLayouts/slideLayout13.xml"/><Relationship Id="rId4" Type="http://schemas.openxmlformats.org/officeDocument/2006/relationships/hyperlink" Target="http://bit.ly/infnet-bigdata-workshop"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115.png"/><Relationship Id="rId2" Type="http://schemas.openxmlformats.org/officeDocument/2006/relationships/notesSlide" Target="../notesSlides/notesSlide75.xml"/><Relationship Id="rId1" Type="http://schemas.openxmlformats.org/officeDocument/2006/relationships/slideLayout" Target="../slideLayouts/slideLayout10.xml"/><Relationship Id="rId6" Type="http://schemas.openxmlformats.org/officeDocument/2006/relationships/image" Target="../media/image117.png"/><Relationship Id="rId5" Type="http://schemas.openxmlformats.org/officeDocument/2006/relationships/image" Target="../media/image88.png"/><Relationship Id="rId4" Type="http://schemas.openxmlformats.org/officeDocument/2006/relationships/image" Target="../media/image116.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6.xml"/><Relationship Id="rId1" Type="http://schemas.openxmlformats.org/officeDocument/2006/relationships/slideLayout" Target="../slideLayouts/slideLayout10.xml"/><Relationship Id="rId4" Type="http://schemas.openxmlformats.org/officeDocument/2006/relationships/image" Target="../media/image119.png"/></Relationships>
</file>

<file path=ppt/slides/_rels/slide78.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121.png"/><Relationship Id="rId2" Type="http://schemas.openxmlformats.org/officeDocument/2006/relationships/notesSlide" Target="../notesSlides/notesSlide77.xml"/><Relationship Id="rId1" Type="http://schemas.openxmlformats.org/officeDocument/2006/relationships/slideLayout" Target="../slideLayouts/slideLayout10.xml"/><Relationship Id="rId6" Type="http://schemas.openxmlformats.org/officeDocument/2006/relationships/image" Target="../media/image71.png"/><Relationship Id="rId5" Type="http://schemas.openxmlformats.org/officeDocument/2006/relationships/image" Target="../media/image88.png"/><Relationship Id="rId4" Type="http://schemas.openxmlformats.org/officeDocument/2006/relationships/image" Target="../media/image120.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128.png"/><Relationship Id="rId3" Type="http://schemas.openxmlformats.org/officeDocument/2006/relationships/image" Target="../media/image96.png"/><Relationship Id="rId7" Type="http://schemas.openxmlformats.org/officeDocument/2006/relationships/image" Target="../media/image125.png"/><Relationship Id="rId12" Type="http://schemas.openxmlformats.org/officeDocument/2006/relationships/image" Target="../media/image101.png"/><Relationship Id="rId17" Type="http://schemas.openxmlformats.org/officeDocument/2006/relationships/image" Target="../media/image130.png"/><Relationship Id="rId2" Type="http://schemas.openxmlformats.org/officeDocument/2006/relationships/notesSlide" Target="../notesSlides/notesSlide80.xml"/><Relationship Id="rId16" Type="http://schemas.openxmlformats.org/officeDocument/2006/relationships/image" Target="../media/image78.png"/><Relationship Id="rId1" Type="http://schemas.openxmlformats.org/officeDocument/2006/relationships/slideLayout" Target="../slideLayouts/slideLayout9.xml"/><Relationship Id="rId6" Type="http://schemas.openxmlformats.org/officeDocument/2006/relationships/image" Target="../media/image124.emf"/><Relationship Id="rId11" Type="http://schemas.openxmlformats.org/officeDocument/2006/relationships/image" Target="../media/image127.png"/><Relationship Id="rId5" Type="http://schemas.openxmlformats.org/officeDocument/2006/relationships/image" Target="../media/image123.png"/><Relationship Id="rId15" Type="http://schemas.openxmlformats.org/officeDocument/2006/relationships/image" Target="../media/image76.png"/><Relationship Id="rId10" Type="http://schemas.openxmlformats.org/officeDocument/2006/relationships/image" Target="../media/image126.png"/><Relationship Id="rId4" Type="http://schemas.openxmlformats.org/officeDocument/2006/relationships/image" Target="../media/image122.png"/><Relationship Id="rId9" Type="http://schemas.openxmlformats.org/officeDocument/2006/relationships/image" Target="../media/image74.png"/><Relationship Id="rId14" Type="http://schemas.openxmlformats.org/officeDocument/2006/relationships/image" Target="../media/image129.png"/></Relationships>
</file>

<file path=ppt/slides/_rels/slide82.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32.gif"/></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hyperlink" Target="https://aws.qwiklabs.com/" TargetMode="External"/><Relationship Id="rId2" Type="http://schemas.openxmlformats.org/officeDocument/2006/relationships/notesSlide" Target="../notesSlides/notesSlide84.xml"/><Relationship Id="rId1" Type="http://schemas.openxmlformats.org/officeDocument/2006/relationships/slideLayout" Target="../slideLayouts/slideLayout13.xml"/><Relationship Id="rId4" Type="http://schemas.openxmlformats.org/officeDocument/2006/relationships/hyperlink" Target="http://bit.ly/infnet-bigdata-workshop"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hyperlink" Target="http://aws.amazon.com/ec2" TargetMode="External"/><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hyperlink" Target="http://aws.amazon.com/architecture/" TargetMode="External"/><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hyperlink" Target="http://aws.amazon.com/training/" TargetMode="External"/><Relationship Id="rId4" Type="http://schemas.openxmlformats.org/officeDocument/2006/relationships/hyperlink" Target="https://aws.amazon.com/marketplace"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21" Type="http://schemas.openxmlformats.org/officeDocument/2006/relationships/image" Target="../media/image46.jpe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9.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jpeg"/><Relationship Id="rId24" Type="http://schemas.openxmlformats.org/officeDocument/2006/relationships/hyperlink" Target="https://aws.amazon.com/compliance/" TargetMode="External"/><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87899" y="3609771"/>
            <a:ext cx="3683000" cy="369888"/>
          </a:xfrm>
        </p:spPr>
        <p:txBody>
          <a:bodyPr>
            <a:normAutofit/>
          </a:bodyPr>
          <a:lstStyle/>
          <a:p>
            <a:r>
              <a:rPr lang="en-US" sz="1200" dirty="0" smtClean="0"/>
              <a:t>2017</a:t>
            </a:r>
            <a:endParaRPr lang="en-US" sz="1200" dirty="0"/>
          </a:p>
        </p:txBody>
      </p:sp>
      <p:sp>
        <p:nvSpPr>
          <p:cNvPr id="4" name="Text Placeholder 3"/>
          <p:cNvSpPr>
            <a:spLocks noGrp="1"/>
          </p:cNvSpPr>
          <p:nvPr>
            <p:ph type="body" sz="quarter" idx="12"/>
          </p:nvPr>
        </p:nvSpPr>
        <p:spPr>
          <a:xfrm>
            <a:off x="487899" y="2520590"/>
            <a:ext cx="7324988" cy="744537"/>
          </a:xfrm>
        </p:spPr>
        <p:txBody>
          <a:bodyPr/>
          <a:lstStyle/>
          <a:p>
            <a:r>
              <a:rPr lang="en-US" sz="3200" dirty="0" smtClean="0"/>
              <a:t>Amazon Web Services</a:t>
            </a:r>
            <a:endParaRPr lang="en-US" sz="3200" dirty="0"/>
          </a:p>
        </p:txBody>
      </p:sp>
      <p:sp>
        <p:nvSpPr>
          <p:cNvPr id="5" name="Text Placeholder 4"/>
          <p:cNvSpPr>
            <a:spLocks noGrp="1"/>
          </p:cNvSpPr>
          <p:nvPr>
            <p:ph type="body" sz="quarter" idx="13"/>
          </p:nvPr>
        </p:nvSpPr>
        <p:spPr>
          <a:xfrm>
            <a:off x="487898" y="3056470"/>
            <a:ext cx="7304461" cy="584876"/>
          </a:xfrm>
        </p:spPr>
        <p:txBody>
          <a:bodyPr/>
          <a:lstStyle/>
          <a:p>
            <a:r>
              <a:rPr lang="en-US" sz="1600" dirty="0" smtClean="0">
                <a:solidFill>
                  <a:srgbClr val="595A5D"/>
                </a:solidFill>
              </a:rPr>
              <a:t>For Government, Education, and Nonprofit Organizations</a:t>
            </a:r>
            <a:endParaRPr lang="en-US" sz="1600" dirty="0">
              <a:solidFill>
                <a:srgbClr val="595A5D"/>
              </a:solidFill>
            </a:endParaRPr>
          </a:p>
        </p:txBody>
      </p:sp>
      <p:pic>
        <p:nvPicPr>
          <p:cNvPr id="6" name="Picture 5" descr="AWS_Cover_Image.png"/>
          <p:cNvPicPr>
            <a:picLocks noChangeAspect="1"/>
          </p:cNvPicPr>
          <p:nvPr/>
        </p:nvPicPr>
        <p:blipFill>
          <a:blip r:embed="rId3" cstate="screen">
            <a:extLst>
              <a:ext uri="{28A0092B-C50C-407E-A947-70E740481C1C}">
                <a14:useLocalDpi xmlns:a14="http://schemas.microsoft.com/office/drawing/2010/main" xmlns=""/>
              </a:ext>
            </a:extLst>
          </a:blip>
          <a:stretch>
            <a:fillRect/>
          </a:stretch>
        </p:blipFill>
        <p:spPr>
          <a:xfrm>
            <a:off x="1956550" y="-6940"/>
            <a:ext cx="7315444" cy="3880233"/>
          </a:xfrm>
          <a:prstGeom prst="rect">
            <a:avLst/>
          </a:prstGeom>
        </p:spPr>
      </p:pic>
    </p:spTree>
    <p:extLst>
      <p:ext uri="{BB962C8B-B14F-4D97-AF65-F5344CB8AC3E}">
        <p14:creationId xmlns:p14="http://schemas.microsoft.com/office/powerpoint/2010/main" xmlns="" val="1258070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9710" y="1152"/>
            <a:ext cx="9072142" cy="5143499"/>
          </a:xfrm>
          <a:prstGeom prst="rect">
            <a:avLst/>
          </a:prstGeom>
        </p:spPr>
      </p:pic>
      <p:pic>
        <p:nvPicPr>
          <p:cNvPr id="42" name="Picture 4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3699" y="3141"/>
            <a:ext cx="9072142" cy="5143499"/>
          </a:xfrm>
          <a:prstGeom prst="rect">
            <a:avLst/>
          </a:prstGeom>
        </p:spPr>
      </p:pic>
      <p:grpSp>
        <p:nvGrpSpPr>
          <p:cNvPr id="43" name="Group 42"/>
          <p:cNvGrpSpPr/>
          <p:nvPr/>
        </p:nvGrpSpPr>
        <p:grpSpPr>
          <a:xfrm>
            <a:off x="1614963" y="1259311"/>
            <a:ext cx="6350227" cy="3027853"/>
            <a:chOff x="1610034" y="1275633"/>
            <a:chExt cx="6350227" cy="3027853"/>
          </a:xfrm>
        </p:grpSpPr>
        <p:sp>
          <p:nvSpPr>
            <p:cNvPr id="2" name="Oval 1"/>
            <p:cNvSpPr>
              <a:spLocks noChangeAspect="1"/>
            </p:cNvSpPr>
            <p:nvPr/>
          </p:nvSpPr>
          <p:spPr>
            <a:xfrm>
              <a:off x="1610034" y="1706649"/>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5" name="Oval 4"/>
            <p:cNvSpPr>
              <a:spLocks noChangeAspect="1"/>
            </p:cNvSpPr>
            <p:nvPr/>
          </p:nvSpPr>
          <p:spPr>
            <a:xfrm>
              <a:off x="1684221" y="2054581"/>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6" name="Oval 5"/>
            <p:cNvSpPr>
              <a:spLocks noChangeAspect="1"/>
            </p:cNvSpPr>
            <p:nvPr/>
          </p:nvSpPr>
          <p:spPr>
            <a:xfrm>
              <a:off x="1746039" y="1988790"/>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7" name="Oval 6"/>
            <p:cNvSpPr>
              <a:spLocks noChangeAspect="1"/>
            </p:cNvSpPr>
            <p:nvPr/>
          </p:nvSpPr>
          <p:spPr>
            <a:xfrm>
              <a:off x="1790379" y="2062977"/>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8" name="Oval 7"/>
            <p:cNvSpPr>
              <a:spLocks noChangeAspect="1"/>
            </p:cNvSpPr>
            <p:nvPr/>
          </p:nvSpPr>
          <p:spPr>
            <a:xfrm>
              <a:off x="1756161" y="2171843"/>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9" name="Oval 8"/>
            <p:cNvSpPr>
              <a:spLocks noChangeAspect="1"/>
            </p:cNvSpPr>
            <p:nvPr/>
          </p:nvSpPr>
          <p:spPr>
            <a:xfrm>
              <a:off x="2237745" y="1798089"/>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10" name="Oval 9"/>
            <p:cNvSpPr>
              <a:spLocks noChangeAspect="1"/>
            </p:cNvSpPr>
            <p:nvPr/>
          </p:nvSpPr>
          <p:spPr>
            <a:xfrm>
              <a:off x="2171959" y="2146021"/>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11" name="Oval 10"/>
            <p:cNvSpPr>
              <a:spLocks noChangeAspect="1"/>
            </p:cNvSpPr>
            <p:nvPr/>
          </p:nvSpPr>
          <p:spPr>
            <a:xfrm>
              <a:off x="2339647" y="1849618"/>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12" name="Oval 11"/>
            <p:cNvSpPr>
              <a:spLocks noChangeAspect="1"/>
            </p:cNvSpPr>
            <p:nvPr/>
          </p:nvSpPr>
          <p:spPr>
            <a:xfrm>
              <a:off x="2248207" y="1937838"/>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13" name="Oval 12"/>
            <p:cNvSpPr>
              <a:spLocks noChangeAspect="1"/>
            </p:cNvSpPr>
            <p:nvPr/>
          </p:nvSpPr>
          <p:spPr>
            <a:xfrm>
              <a:off x="2704655" y="1937838"/>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14" name="Oval 13"/>
            <p:cNvSpPr>
              <a:spLocks noChangeAspect="1"/>
            </p:cNvSpPr>
            <p:nvPr/>
          </p:nvSpPr>
          <p:spPr>
            <a:xfrm>
              <a:off x="2819324" y="1743599"/>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15" name="Oval 14"/>
            <p:cNvSpPr>
              <a:spLocks noChangeAspect="1"/>
            </p:cNvSpPr>
            <p:nvPr/>
          </p:nvSpPr>
          <p:spPr>
            <a:xfrm>
              <a:off x="2431087" y="2126123"/>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16" name="Oval 15"/>
            <p:cNvSpPr>
              <a:spLocks noChangeAspect="1"/>
            </p:cNvSpPr>
            <p:nvPr/>
          </p:nvSpPr>
          <p:spPr>
            <a:xfrm>
              <a:off x="2750375" y="1835039"/>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17" name="Oval 16"/>
            <p:cNvSpPr>
              <a:spLocks noChangeAspect="1"/>
            </p:cNvSpPr>
            <p:nvPr/>
          </p:nvSpPr>
          <p:spPr>
            <a:xfrm>
              <a:off x="2511025" y="2197492"/>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18" name="Oval 17"/>
            <p:cNvSpPr>
              <a:spLocks noChangeAspect="1"/>
            </p:cNvSpPr>
            <p:nvPr/>
          </p:nvSpPr>
          <p:spPr>
            <a:xfrm>
              <a:off x="2534029" y="2314293"/>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19" name="Oval 18"/>
            <p:cNvSpPr>
              <a:spLocks noChangeAspect="1"/>
            </p:cNvSpPr>
            <p:nvPr/>
          </p:nvSpPr>
          <p:spPr>
            <a:xfrm>
              <a:off x="3321798" y="3756286"/>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20" name="Oval 19"/>
            <p:cNvSpPr>
              <a:spLocks noChangeAspect="1"/>
            </p:cNvSpPr>
            <p:nvPr/>
          </p:nvSpPr>
          <p:spPr>
            <a:xfrm>
              <a:off x="3411676" y="3595259"/>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21" name="Oval 20"/>
            <p:cNvSpPr>
              <a:spLocks noChangeAspect="1"/>
            </p:cNvSpPr>
            <p:nvPr/>
          </p:nvSpPr>
          <p:spPr>
            <a:xfrm>
              <a:off x="4172706" y="1408473"/>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22" name="Oval 21"/>
            <p:cNvSpPr>
              <a:spLocks noChangeAspect="1"/>
            </p:cNvSpPr>
            <p:nvPr/>
          </p:nvSpPr>
          <p:spPr>
            <a:xfrm>
              <a:off x="4459144" y="1591353"/>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23" name="Oval 22"/>
            <p:cNvSpPr>
              <a:spLocks noChangeAspect="1"/>
            </p:cNvSpPr>
            <p:nvPr/>
          </p:nvSpPr>
          <p:spPr>
            <a:xfrm>
              <a:off x="4528284" y="1499913"/>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24" name="Oval 23"/>
            <p:cNvSpPr>
              <a:spLocks noChangeAspect="1"/>
            </p:cNvSpPr>
            <p:nvPr/>
          </p:nvSpPr>
          <p:spPr>
            <a:xfrm>
              <a:off x="4550584" y="1583464"/>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25" name="Oval 24"/>
            <p:cNvSpPr>
              <a:spLocks noChangeAspect="1"/>
            </p:cNvSpPr>
            <p:nvPr/>
          </p:nvSpPr>
          <p:spPr>
            <a:xfrm>
              <a:off x="4493714" y="1667014"/>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26" name="Oval 25"/>
            <p:cNvSpPr>
              <a:spLocks noChangeAspect="1"/>
            </p:cNvSpPr>
            <p:nvPr/>
          </p:nvSpPr>
          <p:spPr>
            <a:xfrm>
              <a:off x="4846951" y="1275633"/>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27" name="Oval 26"/>
            <p:cNvSpPr>
              <a:spLocks noChangeAspect="1"/>
            </p:cNvSpPr>
            <p:nvPr/>
          </p:nvSpPr>
          <p:spPr>
            <a:xfrm>
              <a:off x="4367704" y="1937838"/>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28" name="Oval 27"/>
            <p:cNvSpPr>
              <a:spLocks noChangeAspect="1"/>
            </p:cNvSpPr>
            <p:nvPr/>
          </p:nvSpPr>
          <p:spPr>
            <a:xfrm>
              <a:off x="4863422" y="1497733"/>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29" name="Oval 28"/>
            <p:cNvSpPr>
              <a:spLocks noChangeAspect="1"/>
            </p:cNvSpPr>
            <p:nvPr/>
          </p:nvSpPr>
          <p:spPr>
            <a:xfrm>
              <a:off x="4595971" y="1806790"/>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30" name="Oval 29"/>
            <p:cNvSpPr>
              <a:spLocks noChangeAspect="1"/>
            </p:cNvSpPr>
            <p:nvPr/>
          </p:nvSpPr>
          <p:spPr>
            <a:xfrm>
              <a:off x="4774951" y="1841153"/>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31" name="Oval 30"/>
            <p:cNvSpPr>
              <a:spLocks noChangeAspect="1"/>
            </p:cNvSpPr>
            <p:nvPr/>
          </p:nvSpPr>
          <p:spPr>
            <a:xfrm>
              <a:off x="6983571" y="2464686"/>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32" name="Oval 31"/>
            <p:cNvSpPr>
              <a:spLocks noChangeAspect="1"/>
            </p:cNvSpPr>
            <p:nvPr/>
          </p:nvSpPr>
          <p:spPr>
            <a:xfrm>
              <a:off x="6846194" y="2659704"/>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33" name="Oval 32"/>
            <p:cNvSpPr>
              <a:spLocks noChangeAspect="1"/>
            </p:cNvSpPr>
            <p:nvPr/>
          </p:nvSpPr>
          <p:spPr>
            <a:xfrm>
              <a:off x="7868821" y="4040852"/>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34" name="Oval 33"/>
            <p:cNvSpPr>
              <a:spLocks noChangeAspect="1"/>
            </p:cNvSpPr>
            <p:nvPr/>
          </p:nvSpPr>
          <p:spPr>
            <a:xfrm>
              <a:off x="7797901" y="4212046"/>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35" name="Oval 34"/>
            <p:cNvSpPr>
              <a:spLocks noChangeAspect="1"/>
            </p:cNvSpPr>
            <p:nvPr/>
          </p:nvSpPr>
          <p:spPr>
            <a:xfrm>
              <a:off x="6937634" y="3061110"/>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36" name="Oval 35"/>
            <p:cNvSpPr>
              <a:spLocks noChangeAspect="1"/>
            </p:cNvSpPr>
            <p:nvPr/>
          </p:nvSpPr>
          <p:spPr>
            <a:xfrm>
              <a:off x="7270034" y="2720310"/>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37" name="Oval 36"/>
            <p:cNvSpPr>
              <a:spLocks noChangeAspect="1"/>
            </p:cNvSpPr>
            <p:nvPr/>
          </p:nvSpPr>
          <p:spPr>
            <a:xfrm>
              <a:off x="6399697" y="2510406"/>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38" name="Oval 37"/>
            <p:cNvSpPr>
              <a:spLocks noChangeAspect="1"/>
            </p:cNvSpPr>
            <p:nvPr/>
          </p:nvSpPr>
          <p:spPr>
            <a:xfrm>
              <a:off x="6231901" y="2585433"/>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39" name="Oval 38"/>
            <p:cNvSpPr>
              <a:spLocks noChangeAspect="1"/>
            </p:cNvSpPr>
            <p:nvPr/>
          </p:nvSpPr>
          <p:spPr>
            <a:xfrm>
              <a:off x="7264274" y="1810390"/>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40" name="Oval 39"/>
            <p:cNvSpPr>
              <a:spLocks noChangeAspect="1"/>
            </p:cNvSpPr>
            <p:nvPr/>
          </p:nvSpPr>
          <p:spPr>
            <a:xfrm>
              <a:off x="7193678" y="1881817"/>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41" name="Oval 40"/>
            <p:cNvSpPr>
              <a:spLocks noChangeAspect="1"/>
            </p:cNvSpPr>
            <p:nvPr/>
          </p:nvSpPr>
          <p:spPr>
            <a:xfrm>
              <a:off x="7309994" y="1916238"/>
              <a:ext cx="91440" cy="91440"/>
            </a:xfrm>
            <a:prstGeom prst="ellipse">
              <a:avLst/>
            </a:prstGeom>
            <a:solidFill>
              <a:schemeClr val="accent3">
                <a:lumMod val="60000"/>
                <a:lumOff val="40000"/>
              </a:schemeClr>
            </a:solidFill>
            <a:ln w="12700">
              <a:solidFill>
                <a:schemeClr val="bg1"/>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grpSp>
      <p:grpSp>
        <p:nvGrpSpPr>
          <p:cNvPr id="49" name="Group 48"/>
          <p:cNvGrpSpPr/>
          <p:nvPr/>
        </p:nvGrpSpPr>
        <p:grpSpPr>
          <a:xfrm>
            <a:off x="247100" y="3958867"/>
            <a:ext cx="1356408" cy="1030328"/>
            <a:chOff x="247100" y="2970038"/>
            <a:chExt cx="1356408" cy="1030328"/>
          </a:xfrm>
        </p:grpSpPr>
        <p:sp>
          <p:nvSpPr>
            <p:cNvPr id="3" name="TextBox 2"/>
            <p:cNvSpPr txBox="1"/>
            <p:nvPr/>
          </p:nvSpPr>
          <p:spPr>
            <a:xfrm>
              <a:off x="497720" y="2984087"/>
              <a:ext cx="1052623" cy="246221"/>
            </a:xfrm>
            <a:prstGeom prst="rect">
              <a:avLst/>
            </a:prstGeom>
            <a:noFill/>
          </p:spPr>
          <p:txBody>
            <a:bodyPr wrap="square" rtlCol="0">
              <a:spAutoFit/>
            </a:bodyPr>
            <a:lstStyle/>
            <a:p>
              <a:r>
                <a:rPr lang="en-US" sz="1000" dirty="0" smtClean="0">
                  <a:solidFill>
                    <a:srgbClr val="474746"/>
                  </a:solidFill>
                </a:rPr>
                <a:t>Region</a:t>
              </a:r>
              <a:endParaRPr lang="en-US" sz="1000" dirty="0">
                <a:solidFill>
                  <a:srgbClr val="474746"/>
                </a:solidFill>
              </a:endParaRPr>
            </a:p>
          </p:txBody>
        </p:sp>
        <p:sp>
          <p:nvSpPr>
            <p:cNvPr id="44" name="Oval 43"/>
            <p:cNvSpPr/>
            <p:nvPr/>
          </p:nvSpPr>
          <p:spPr>
            <a:xfrm>
              <a:off x="247100" y="2970038"/>
              <a:ext cx="274320" cy="274320"/>
            </a:xfrm>
            <a:prstGeom prst="ellipse">
              <a:avLst/>
            </a:prstGeom>
            <a:solidFill>
              <a:schemeClr val="accent2">
                <a:lumMod val="20000"/>
                <a:lumOff val="80000"/>
              </a:schemeClr>
            </a:solidFill>
            <a:ln w="28575">
              <a:solidFill>
                <a:schemeClr val="accent2"/>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45" name="Oval 44"/>
            <p:cNvSpPr/>
            <p:nvPr/>
          </p:nvSpPr>
          <p:spPr>
            <a:xfrm>
              <a:off x="247100" y="3378255"/>
              <a:ext cx="274320" cy="274320"/>
            </a:xfrm>
            <a:prstGeom prst="ellipse">
              <a:avLst/>
            </a:prstGeom>
            <a:solidFill>
              <a:srgbClr val="F8FFFB"/>
            </a:solidFill>
            <a:ln w="28575">
              <a:solidFill>
                <a:srgbClr val="33D4AA"/>
              </a:solid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46" name="Oval 45"/>
            <p:cNvSpPr>
              <a:spLocks noChangeAspect="1"/>
            </p:cNvSpPr>
            <p:nvPr/>
          </p:nvSpPr>
          <p:spPr>
            <a:xfrm>
              <a:off x="292820" y="3786473"/>
              <a:ext cx="182880" cy="182880"/>
            </a:xfrm>
            <a:prstGeom prst="ellipse">
              <a:avLst/>
            </a:prstGeom>
            <a:solidFill>
              <a:srgbClr val="49A8F2"/>
            </a:solidFill>
            <a:ln w="3175">
              <a:no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47" name="TextBox 46"/>
            <p:cNvSpPr txBox="1"/>
            <p:nvPr/>
          </p:nvSpPr>
          <p:spPr>
            <a:xfrm>
              <a:off x="550885" y="3318774"/>
              <a:ext cx="1052623" cy="400110"/>
            </a:xfrm>
            <a:prstGeom prst="rect">
              <a:avLst/>
            </a:prstGeom>
            <a:noFill/>
          </p:spPr>
          <p:txBody>
            <a:bodyPr wrap="square" rtlCol="0">
              <a:spAutoFit/>
            </a:bodyPr>
            <a:lstStyle/>
            <a:p>
              <a:r>
                <a:rPr lang="en-US" sz="1000" dirty="0" smtClean="0">
                  <a:solidFill>
                    <a:srgbClr val="474746"/>
                  </a:solidFill>
                </a:rPr>
                <a:t>New Region</a:t>
              </a:r>
            </a:p>
            <a:p>
              <a:r>
                <a:rPr lang="en-US" sz="1000" dirty="0" smtClean="0">
                  <a:solidFill>
                    <a:srgbClr val="474746"/>
                  </a:solidFill>
                </a:rPr>
                <a:t>Coming Soon</a:t>
              </a:r>
              <a:endParaRPr lang="en-US" sz="1000" dirty="0">
                <a:solidFill>
                  <a:srgbClr val="474746"/>
                </a:solidFill>
              </a:endParaRPr>
            </a:p>
          </p:txBody>
        </p:sp>
        <p:sp>
          <p:nvSpPr>
            <p:cNvPr id="48" name="TextBox 47"/>
            <p:cNvSpPr txBox="1"/>
            <p:nvPr/>
          </p:nvSpPr>
          <p:spPr>
            <a:xfrm>
              <a:off x="550885" y="3754145"/>
              <a:ext cx="1052623" cy="246221"/>
            </a:xfrm>
            <a:prstGeom prst="rect">
              <a:avLst/>
            </a:prstGeom>
            <a:noFill/>
          </p:spPr>
          <p:txBody>
            <a:bodyPr wrap="square" rtlCol="0">
              <a:spAutoFit/>
            </a:bodyPr>
            <a:lstStyle/>
            <a:p>
              <a:r>
                <a:rPr lang="en-US" sz="1000" dirty="0" smtClean="0">
                  <a:solidFill>
                    <a:srgbClr val="474746"/>
                  </a:solidFill>
                </a:rPr>
                <a:t>Edge Location</a:t>
              </a:r>
              <a:endParaRPr lang="en-US" sz="1000" dirty="0">
                <a:solidFill>
                  <a:srgbClr val="474746"/>
                </a:solidFill>
              </a:endParaRPr>
            </a:p>
          </p:txBody>
        </p:sp>
      </p:grpSp>
      <p:grpSp>
        <p:nvGrpSpPr>
          <p:cNvPr id="59" name="Group 58"/>
          <p:cNvGrpSpPr/>
          <p:nvPr/>
        </p:nvGrpSpPr>
        <p:grpSpPr>
          <a:xfrm>
            <a:off x="255388" y="3896237"/>
            <a:ext cx="2185551" cy="400110"/>
            <a:chOff x="255388" y="3896237"/>
            <a:chExt cx="2185551" cy="400110"/>
          </a:xfrm>
        </p:grpSpPr>
        <p:sp>
          <p:nvSpPr>
            <p:cNvPr id="57" name="TextBox 56"/>
            <p:cNvSpPr txBox="1"/>
            <p:nvPr/>
          </p:nvSpPr>
          <p:spPr>
            <a:xfrm>
              <a:off x="554191" y="3896237"/>
              <a:ext cx="1886748" cy="400110"/>
            </a:xfrm>
            <a:prstGeom prst="rect">
              <a:avLst/>
            </a:prstGeom>
            <a:solidFill>
              <a:schemeClr val="bg1"/>
            </a:solidFill>
          </p:spPr>
          <p:txBody>
            <a:bodyPr wrap="square" rtlCol="0">
              <a:spAutoFit/>
            </a:bodyPr>
            <a:lstStyle/>
            <a:p>
              <a:r>
                <a:rPr lang="en-US" sz="1000" dirty="0" smtClean="0">
                  <a:solidFill>
                    <a:srgbClr val="474746"/>
                  </a:solidFill>
                </a:rPr>
                <a:t>Region &amp;</a:t>
              </a:r>
            </a:p>
            <a:p>
              <a:r>
                <a:rPr lang="en-US" sz="1000" dirty="0" smtClean="0">
                  <a:solidFill>
                    <a:srgbClr val="474746"/>
                  </a:solidFill>
                </a:rPr>
                <a:t>Number of Availability Zones</a:t>
              </a:r>
              <a:endParaRPr lang="en-US" sz="1000" dirty="0">
                <a:solidFill>
                  <a:srgbClr val="474746"/>
                </a:solidFill>
              </a:endParaRPr>
            </a:p>
          </p:txBody>
        </p:sp>
        <p:sp>
          <p:nvSpPr>
            <p:cNvPr id="58" name="TextBox 57"/>
            <p:cNvSpPr txBox="1"/>
            <p:nvPr/>
          </p:nvSpPr>
          <p:spPr>
            <a:xfrm>
              <a:off x="255388" y="3942404"/>
              <a:ext cx="257743" cy="307777"/>
            </a:xfrm>
            <a:prstGeom prst="rect">
              <a:avLst/>
            </a:prstGeom>
            <a:noFill/>
          </p:spPr>
          <p:txBody>
            <a:bodyPr wrap="square" rtlCol="0">
              <a:spAutoFit/>
            </a:bodyPr>
            <a:lstStyle/>
            <a:p>
              <a:r>
                <a:rPr lang="en-US" sz="1400" smtClean="0">
                  <a:solidFill>
                    <a:srgbClr val="F8A028"/>
                  </a:solidFill>
                </a:rPr>
                <a:t>#</a:t>
              </a:r>
              <a:endParaRPr lang="en-US" sz="1400" dirty="0">
                <a:solidFill>
                  <a:srgbClr val="F8A028"/>
                </a:solidFill>
              </a:endParaRPr>
            </a:p>
          </p:txBody>
        </p:sp>
      </p:grpSp>
      <p:sp>
        <p:nvSpPr>
          <p:cNvPr id="53" name="Title 1"/>
          <p:cNvSpPr txBox="1">
            <a:spLocks/>
          </p:cNvSpPr>
          <p:nvPr/>
        </p:nvSpPr>
        <p:spPr>
          <a:xfrm>
            <a:off x="336789" y="114936"/>
            <a:ext cx="8205304" cy="545192"/>
          </a:xfrm>
          <a:prstGeom prst="rect">
            <a:avLst/>
          </a:prstGeom>
        </p:spPr>
        <p:txBody>
          <a:bodyPr/>
          <a:lst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a:lstStyle>
          <a:p>
            <a:r>
              <a:rPr lang="en-US" dirty="0" smtClean="0"/>
              <a:t>The Global Infrastructure</a:t>
            </a:r>
            <a:endParaRPr lang="en-US" dirty="0"/>
          </a:p>
        </p:txBody>
      </p:sp>
    </p:spTree>
    <p:extLst>
      <p:ext uri="{BB962C8B-B14F-4D97-AF65-F5344CB8AC3E}">
        <p14:creationId xmlns:p14="http://schemas.microsoft.com/office/powerpoint/2010/main" xmlns="" val="777929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xit" presetSubtype="0" fill="hold" nodeType="withEffect">
                                  <p:stCondLst>
                                    <p:cond delay="0"/>
                                  </p:stCondLst>
                                  <p:childTnLst>
                                    <p:animEffect transition="out" filter="fade">
                                      <p:cBhvr>
                                        <p:cTn id="14" dur="500"/>
                                        <p:tgtEl>
                                          <p:spTgt spid="42"/>
                                        </p:tgtEl>
                                      </p:cBhvr>
                                    </p:animEffect>
                                    <p:set>
                                      <p:cBhvr>
                                        <p:cTn id="15" dur="1" fill="hold">
                                          <p:stCondLst>
                                            <p:cond delay="499"/>
                                          </p:stCondLst>
                                        </p:cTn>
                                        <p:tgtEl>
                                          <p:spTgt spid="42"/>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43"/>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mph" presetSubtype="0" accel="50000" fill="hold" nodeType="clickEffect">
                                  <p:stCondLst>
                                    <p:cond delay="0"/>
                                  </p:stCondLst>
                                  <p:childTnLst>
                                    <p:animScale>
                                      <p:cBhvr>
                                        <p:cTn id="24" dur="2500" fill="hold"/>
                                        <p:tgtEl>
                                          <p:spTgt spid="4"/>
                                        </p:tgtEl>
                                      </p:cBhvr>
                                      <p:by x="600000" y="600000"/>
                                    </p:animScale>
                                  </p:childTnLst>
                                </p:cTn>
                              </p:par>
                              <p:par>
                                <p:cTn id="25" presetID="42" presetClass="path" presetSubtype="0" accel="50000" fill="hold" nodeType="withEffect">
                                  <p:stCondLst>
                                    <p:cond delay="0"/>
                                  </p:stCondLst>
                                  <p:childTnLst>
                                    <p:animMotion origin="layout" path="M -2.77778E-7 1.35802E-6 L 1.87726 0.85123 " pathEditMode="relative" rAng="0" ptsTypes="AA">
                                      <p:cBhvr>
                                        <p:cTn id="26" dur="2500" fill="hold"/>
                                        <p:tgtEl>
                                          <p:spTgt spid="4"/>
                                        </p:tgtEl>
                                        <p:attrNameLst>
                                          <p:attrName>ppt_x</p:attrName>
                                          <p:attrName>ppt_y</p:attrName>
                                        </p:attrNameLst>
                                      </p:cBhvr>
                                      <p:rCtr x="93854" y="42562"/>
                                    </p:animMotion>
                                  </p:childTnLst>
                                </p:cTn>
                              </p:par>
                              <p:par>
                                <p:cTn id="27" presetID="10" presetClass="exit" presetSubtype="0" fill="hold" nodeType="withEffect">
                                  <p:stCondLst>
                                    <p:cond delay="0"/>
                                  </p:stCondLst>
                                  <p:childTnLst>
                                    <p:animEffect transition="out" filter="fade">
                                      <p:cBhvr>
                                        <p:cTn id="28" dur="500"/>
                                        <p:tgtEl>
                                          <p:spTgt spid="49"/>
                                        </p:tgtEl>
                                      </p:cBhvr>
                                    </p:animEffect>
                                    <p:set>
                                      <p:cBhvr>
                                        <p:cTn id="29" dur="1" fill="hold">
                                          <p:stCondLst>
                                            <p:cond delay="499"/>
                                          </p:stCondLst>
                                        </p:cTn>
                                        <p:tgtEl>
                                          <p:spTgt spid="49"/>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59"/>
                                        </p:tgtEl>
                                      </p:cBhvr>
                                    </p:animEffect>
                                    <p:set>
                                      <p:cBhvr>
                                        <p:cTn id="32" dur="1" fill="hold">
                                          <p:stCondLst>
                                            <p:cond delay="499"/>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Box 133"/>
          <p:cNvSpPr txBox="1"/>
          <p:nvPr/>
        </p:nvSpPr>
        <p:spPr>
          <a:xfrm>
            <a:off x="1600347" y="870202"/>
            <a:ext cx="1095172" cy="369332"/>
          </a:xfrm>
          <a:prstGeom prst="rect">
            <a:avLst/>
          </a:prstGeom>
          <a:noFill/>
        </p:spPr>
        <p:txBody>
          <a:bodyPr wrap="none" rtlCol="0">
            <a:spAutoFit/>
          </a:bodyPr>
          <a:lstStyle/>
          <a:p>
            <a:pPr algn="r"/>
            <a:r>
              <a:rPr lang="en-US" dirty="0" smtClean="0">
                <a:solidFill>
                  <a:srgbClr val="F8F8F8">
                    <a:lumMod val="25000"/>
                  </a:srgbClr>
                </a:solidFill>
              </a:rPr>
              <a:t>REGION</a:t>
            </a:r>
            <a:endParaRPr lang="en-US" dirty="0">
              <a:solidFill>
                <a:srgbClr val="F8F8F8">
                  <a:lumMod val="25000"/>
                </a:srgbClr>
              </a:solidFill>
            </a:endParaRPr>
          </a:p>
        </p:txBody>
      </p:sp>
      <p:grpSp>
        <p:nvGrpSpPr>
          <p:cNvPr id="137" name="Group 136"/>
          <p:cNvGrpSpPr/>
          <p:nvPr/>
        </p:nvGrpSpPr>
        <p:grpSpPr>
          <a:xfrm>
            <a:off x="2370970" y="86610"/>
            <a:ext cx="4175118" cy="256289"/>
            <a:chOff x="2337492" y="4779706"/>
            <a:chExt cx="4175118" cy="256289"/>
          </a:xfrm>
        </p:grpSpPr>
        <p:sp>
          <p:nvSpPr>
            <p:cNvPr id="138" name="TextBox 137"/>
            <p:cNvSpPr txBox="1"/>
            <p:nvPr/>
          </p:nvSpPr>
          <p:spPr>
            <a:xfrm>
              <a:off x="3742730" y="4779706"/>
              <a:ext cx="1367280" cy="256289"/>
            </a:xfrm>
            <a:prstGeom prst="rect">
              <a:avLst/>
            </a:prstGeom>
            <a:noFill/>
          </p:spPr>
          <p:txBody>
            <a:bodyPr wrap="square" rtlCol="0">
              <a:spAutoFit/>
            </a:bodyPr>
            <a:lstStyle/>
            <a:p>
              <a:pPr algn="ctr">
                <a:lnSpc>
                  <a:spcPct val="110000"/>
                </a:lnSpc>
              </a:pPr>
              <a:r>
                <a:rPr lang="en-US" sz="1050" dirty="0" smtClean="0">
                  <a:solidFill>
                    <a:srgbClr val="474746"/>
                  </a:solidFill>
                </a:rPr>
                <a:t>~ 2ms latency</a:t>
              </a:r>
              <a:endParaRPr lang="en-US" sz="1050" dirty="0">
                <a:solidFill>
                  <a:srgbClr val="474746"/>
                </a:solidFill>
              </a:endParaRPr>
            </a:p>
          </p:txBody>
        </p:sp>
        <p:grpSp>
          <p:nvGrpSpPr>
            <p:cNvPr id="140" name="Group 139"/>
            <p:cNvGrpSpPr/>
            <p:nvPr/>
          </p:nvGrpSpPr>
          <p:grpSpPr>
            <a:xfrm>
              <a:off x="5110010" y="4798571"/>
              <a:ext cx="1402600" cy="229651"/>
              <a:chOff x="5110010" y="4782138"/>
              <a:chExt cx="1402600" cy="229651"/>
            </a:xfrm>
          </p:grpSpPr>
          <p:cxnSp>
            <p:nvCxnSpPr>
              <p:cNvPr id="145" name="Straight Connector 144"/>
              <p:cNvCxnSpPr>
                <a:stCxn id="138" idx="3"/>
              </p:cNvCxnSpPr>
              <p:nvPr/>
            </p:nvCxnSpPr>
            <p:spPr>
              <a:xfrm>
                <a:off x="5110010" y="4891418"/>
                <a:ext cx="1398837" cy="1282"/>
              </a:xfrm>
              <a:prstGeom prst="line">
                <a:avLst/>
              </a:prstGeom>
              <a:ln w="22225">
                <a:solidFill>
                  <a:srgbClr val="7BC23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6512610" y="4782138"/>
                <a:ext cx="0" cy="229651"/>
              </a:xfrm>
              <a:prstGeom prst="line">
                <a:avLst/>
              </a:prstGeom>
              <a:ln w="22225">
                <a:solidFill>
                  <a:srgbClr val="7BC233"/>
                </a:solidFill>
              </a:ln>
              <a:effectLst/>
            </p:spPr>
            <p:style>
              <a:lnRef idx="2">
                <a:schemeClr val="accent1"/>
              </a:lnRef>
              <a:fillRef idx="0">
                <a:schemeClr val="accent1"/>
              </a:fillRef>
              <a:effectRef idx="1">
                <a:schemeClr val="accent1"/>
              </a:effectRef>
              <a:fontRef idx="minor">
                <a:schemeClr val="tx1"/>
              </a:fontRef>
            </p:style>
          </p:cxnSp>
        </p:grpSp>
        <p:grpSp>
          <p:nvGrpSpPr>
            <p:cNvPr id="141" name="Group 140"/>
            <p:cNvGrpSpPr/>
            <p:nvPr/>
          </p:nvGrpSpPr>
          <p:grpSpPr>
            <a:xfrm>
              <a:off x="2337492" y="4798571"/>
              <a:ext cx="1405238" cy="229651"/>
              <a:chOff x="2337492" y="4785941"/>
              <a:chExt cx="1405238" cy="229651"/>
            </a:xfrm>
          </p:grpSpPr>
          <p:cxnSp>
            <p:nvCxnSpPr>
              <p:cNvPr id="142" name="Straight Connector 141"/>
              <p:cNvCxnSpPr>
                <a:stCxn id="138" idx="1"/>
              </p:cNvCxnSpPr>
              <p:nvPr/>
            </p:nvCxnSpPr>
            <p:spPr>
              <a:xfrm flipH="1" flipV="1">
                <a:off x="2337492" y="4895215"/>
                <a:ext cx="1405238" cy="6"/>
              </a:xfrm>
              <a:prstGeom prst="line">
                <a:avLst/>
              </a:prstGeom>
              <a:ln w="2222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2341287" y="4785941"/>
                <a:ext cx="0" cy="229651"/>
              </a:xfrm>
              <a:prstGeom prst="line">
                <a:avLst/>
              </a:prstGeom>
              <a:ln w="22225">
                <a:solidFill>
                  <a:srgbClr val="7BC233"/>
                </a:solidFill>
              </a:ln>
              <a:effectLst/>
            </p:spPr>
            <p:style>
              <a:lnRef idx="2">
                <a:schemeClr val="accent1"/>
              </a:lnRef>
              <a:fillRef idx="0">
                <a:schemeClr val="accent1"/>
              </a:fillRef>
              <a:effectRef idx="1">
                <a:schemeClr val="accent1"/>
              </a:effectRef>
              <a:fontRef idx="minor">
                <a:schemeClr val="tx1"/>
              </a:fontRef>
            </p:style>
          </p:cxnSp>
        </p:grpSp>
      </p:grpSp>
      <p:grpSp>
        <p:nvGrpSpPr>
          <p:cNvPr id="95" name="Group 94"/>
          <p:cNvGrpSpPr/>
          <p:nvPr/>
        </p:nvGrpSpPr>
        <p:grpSpPr>
          <a:xfrm>
            <a:off x="2323335" y="228870"/>
            <a:ext cx="4195999" cy="4508927"/>
            <a:chOff x="2323335" y="459302"/>
            <a:chExt cx="4195999" cy="4508927"/>
          </a:xfrm>
        </p:grpSpPr>
        <p:sp>
          <p:nvSpPr>
            <p:cNvPr id="8" name="Oval 7"/>
            <p:cNvSpPr/>
            <p:nvPr/>
          </p:nvSpPr>
          <p:spPr>
            <a:xfrm>
              <a:off x="2323335" y="688793"/>
              <a:ext cx="4195999" cy="4049944"/>
            </a:xfrm>
            <a:prstGeom prst="ellipse">
              <a:avLst/>
            </a:prstGeom>
            <a:solidFill>
              <a:schemeClr val="accent2">
                <a:lumMod val="20000"/>
                <a:lumOff val="80000"/>
              </a:schemeClr>
            </a:solidFill>
            <a:ln w="127000" cmpd="sng">
              <a:solidFill>
                <a:schemeClr val="accent2"/>
              </a:solidFill>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188" name="TextBox 187"/>
            <p:cNvSpPr txBox="1"/>
            <p:nvPr/>
          </p:nvSpPr>
          <p:spPr>
            <a:xfrm>
              <a:off x="3305543" y="459302"/>
              <a:ext cx="2231701" cy="4508927"/>
            </a:xfrm>
            <a:prstGeom prst="rect">
              <a:avLst/>
            </a:prstGeom>
            <a:noFill/>
          </p:spPr>
          <p:txBody>
            <a:bodyPr wrap="none" rtlCol="0">
              <a:spAutoFit/>
            </a:bodyPr>
            <a:lstStyle/>
            <a:p>
              <a:r>
                <a:rPr lang="en-US" sz="28700" b="1" dirty="0" smtClean="0">
                  <a:solidFill>
                    <a:srgbClr val="F7A028"/>
                  </a:solidFill>
                  <a:ea typeface="Arial Rounded MT Bold" charset="0"/>
                  <a:cs typeface="Arial Rounded MT Bold" charset="0"/>
                </a:rPr>
                <a:t>3</a:t>
              </a:r>
              <a:endParaRPr lang="en-US" sz="28700" b="1" dirty="0">
                <a:solidFill>
                  <a:srgbClr val="F7A028"/>
                </a:solidFill>
                <a:ea typeface="Arial Rounded MT Bold" charset="0"/>
                <a:cs typeface="Arial Rounded MT Bold" charset="0"/>
              </a:endParaRPr>
            </a:p>
          </p:txBody>
        </p:sp>
      </p:grpSp>
      <p:grpSp>
        <p:nvGrpSpPr>
          <p:cNvPr id="115" name="Group 114"/>
          <p:cNvGrpSpPr/>
          <p:nvPr/>
        </p:nvGrpSpPr>
        <p:grpSpPr>
          <a:xfrm>
            <a:off x="2280844" y="447845"/>
            <a:ext cx="4274069" cy="4071058"/>
            <a:chOff x="-2168166" y="1541014"/>
            <a:chExt cx="4274069" cy="4071058"/>
          </a:xfrm>
        </p:grpSpPr>
        <p:sp>
          <p:nvSpPr>
            <p:cNvPr id="150" name="Oval 149"/>
            <p:cNvSpPr/>
            <p:nvPr/>
          </p:nvSpPr>
          <p:spPr>
            <a:xfrm>
              <a:off x="-2119021" y="1562128"/>
              <a:ext cx="4195999" cy="4049944"/>
            </a:xfrm>
            <a:prstGeom prst="ellipse">
              <a:avLst/>
            </a:prstGeom>
            <a:solidFill>
              <a:schemeClr val="bg1"/>
            </a:solidFill>
            <a:ln w="127000" cmpd="sng">
              <a:noFill/>
              <a:miter lim="400000"/>
            </a:ln>
            <a:effectLst/>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151" name="Oval 150"/>
            <p:cNvSpPr/>
            <p:nvPr/>
          </p:nvSpPr>
          <p:spPr>
            <a:xfrm>
              <a:off x="-2122789" y="1544818"/>
              <a:ext cx="4195999" cy="4049944"/>
            </a:xfrm>
            <a:prstGeom prst="ellipse">
              <a:avLst/>
            </a:prstGeom>
            <a:solidFill>
              <a:schemeClr val="accent1">
                <a:lumMod val="20000"/>
                <a:lumOff val="80000"/>
                <a:alpha val="50000"/>
              </a:schemeClr>
            </a:solidFill>
            <a:ln w="127000" cmpd="sng">
              <a:noFill/>
              <a:miter lim="400000"/>
            </a:ln>
            <a:effectLst/>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grpSp>
          <p:nvGrpSpPr>
            <p:cNvPr id="152" name="Group 151"/>
            <p:cNvGrpSpPr/>
            <p:nvPr/>
          </p:nvGrpSpPr>
          <p:grpSpPr>
            <a:xfrm>
              <a:off x="-2168166" y="1558573"/>
              <a:ext cx="4274069" cy="3880837"/>
              <a:chOff x="-339531" y="1093009"/>
              <a:chExt cx="4274069" cy="3880837"/>
            </a:xfrm>
          </p:grpSpPr>
          <p:sp>
            <p:nvSpPr>
              <p:cNvPr id="205" name="Pie 204"/>
              <p:cNvSpPr/>
              <p:nvPr/>
            </p:nvSpPr>
            <p:spPr>
              <a:xfrm>
                <a:off x="-121206" y="1278008"/>
                <a:ext cx="4055744" cy="3695838"/>
              </a:xfrm>
              <a:prstGeom prst="pie">
                <a:avLst>
                  <a:gd name="adj1" fmla="val 21319"/>
                  <a:gd name="adj2" fmla="val 3013167"/>
                </a:avLst>
              </a:prstGeom>
              <a:gradFill flip="none" rotWithShape="1">
                <a:gsLst>
                  <a:gs pos="0">
                    <a:schemeClr val="accent1">
                      <a:lumMod val="20000"/>
                      <a:lumOff val="80000"/>
                    </a:schemeClr>
                  </a:gs>
                  <a:gs pos="100000">
                    <a:schemeClr val="accent1">
                      <a:lumMod val="40000"/>
                      <a:lumOff val="60000"/>
                    </a:schemeClr>
                  </a:gs>
                </a:gsLst>
                <a:path path="circle">
                  <a:fillToRect l="100000" b="100000"/>
                </a:path>
                <a:tileRect t="-100000" r="-100000"/>
              </a:gradFill>
              <a:ln w="38100" cmpd="sng">
                <a:solidFill>
                  <a:schemeClr val="accent1">
                    <a:lumMod val="60000"/>
                    <a:lumOff val="40000"/>
                  </a:schemeClr>
                </a:solidFill>
                <a:miter lim="400000"/>
              </a:ln>
              <a:effectLst>
                <a:outerShdw blurRad="50800" dist="38100" dir="2700000" algn="tl" rotWithShape="0">
                  <a:srgbClr val="000000">
                    <a:alpha val="43000"/>
                  </a:srgbClr>
                </a:outerShdw>
              </a:effectLst>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204" name="Pie 203"/>
              <p:cNvSpPr/>
              <p:nvPr/>
            </p:nvSpPr>
            <p:spPr>
              <a:xfrm>
                <a:off x="-339531" y="1132665"/>
                <a:ext cx="3810710" cy="3810710"/>
              </a:xfrm>
              <a:prstGeom prst="pie">
                <a:avLst>
                  <a:gd name="adj1" fmla="val 7476523"/>
                  <a:gd name="adj2" fmla="val 16261017"/>
                </a:avLst>
              </a:prstGeom>
              <a:gradFill flip="none" rotWithShape="1">
                <a:gsLst>
                  <a:gs pos="0">
                    <a:schemeClr val="accent1">
                      <a:lumMod val="20000"/>
                      <a:lumOff val="80000"/>
                    </a:schemeClr>
                  </a:gs>
                  <a:gs pos="100000">
                    <a:schemeClr val="accent1">
                      <a:lumMod val="40000"/>
                      <a:lumOff val="60000"/>
                    </a:schemeClr>
                  </a:gs>
                </a:gsLst>
                <a:path path="circle">
                  <a:fillToRect l="100000" t="100000"/>
                </a:path>
                <a:tileRect r="-100000" b="-100000"/>
              </a:gradFill>
              <a:ln w="38100" cmpd="sng">
                <a:solidFill>
                  <a:schemeClr val="accent1">
                    <a:lumMod val="60000"/>
                    <a:lumOff val="40000"/>
                  </a:schemeClr>
                </a:solidFill>
                <a:miter lim="400000"/>
              </a:ln>
              <a:effectLst>
                <a:outerShdw blurRad="50800" dist="38100" dir="2700000" algn="tl" rotWithShape="0">
                  <a:srgbClr val="000000">
                    <a:alpha val="43000"/>
                  </a:srgbClr>
                </a:outerShdw>
              </a:effectLst>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207" name="Pie 206"/>
              <p:cNvSpPr/>
              <p:nvPr/>
            </p:nvSpPr>
            <p:spPr>
              <a:xfrm>
                <a:off x="27017" y="1093009"/>
                <a:ext cx="3810284" cy="3729656"/>
              </a:xfrm>
              <a:prstGeom prst="pie">
                <a:avLst>
                  <a:gd name="adj1" fmla="val 16231622"/>
                  <a:gd name="adj2" fmla="val 21592614"/>
                </a:avLst>
              </a:prstGeom>
              <a:gradFill flip="none" rotWithShape="1">
                <a:gsLst>
                  <a:gs pos="0">
                    <a:schemeClr val="accent1">
                      <a:lumMod val="20000"/>
                      <a:lumOff val="80000"/>
                    </a:schemeClr>
                  </a:gs>
                  <a:gs pos="100000">
                    <a:schemeClr val="accent1">
                      <a:lumMod val="40000"/>
                      <a:lumOff val="60000"/>
                    </a:schemeClr>
                  </a:gs>
                </a:gsLst>
                <a:lin ang="18600000" scaled="0"/>
                <a:tileRect/>
              </a:gradFill>
              <a:ln w="38100" cmpd="sng">
                <a:solidFill>
                  <a:schemeClr val="accent1">
                    <a:lumMod val="60000"/>
                    <a:lumOff val="40000"/>
                  </a:schemeClr>
                </a:solidFill>
                <a:miter lim="400000"/>
              </a:ln>
              <a:effectLst>
                <a:outerShdw blurRad="50800" dist="38100" dir="2700000" algn="tl" rotWithShape="0">
                  <a:srgbClr val="000000">
                    <a:alpha val="43000"/>
                  </a:srgbClr>
                </a:outerShdw>
              </a:effectLst>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grpSp>
        <p:sp>
          <p:nvSpPr>
            <p:cNvPr id="153" name="TextBox 152"/>
            <p:cNvSpPr txBox="1"/>
            <p:nvPr/>
          </p:nvSpPr>
          <p:spPr>
            <a:xfrm>
              <a:off x="-1676045" y="2281070"/>
              <a:ext cx="570655" cy="253916"/>
            </a:xfrm>
            <a:prstGeom prst="rect">
              <a:avLst/>
            </a:prstGeom>
            <a:noFill/>
          </p:spPr>
          <p:txBody>
            <a:bodyPr wrap="square" rtlCol="0">
              <a:spAutoFit/>
            </a:bodyPr>
            <a:lstStyle/>
            <a:p>
              <a:pPr algn="ctr"/>
              <a:r>
                <a:rPr lang="en-US" sz="1050" b="1" dirty="0" err="1" smtClean="0">
                  <a:solidFill>
                    <a:srgbClr val="FCB64C">
                      <a:lumMod val="75000"/>
                    </a:srgbClr>
                  </a:solidFill>
                </a:rPr>
                <a:t>AZa</a:t>
              </a:r>
              <a:endParaRPr lang="en-US" sz="1050" b="1" dirty="0">
                <a:solidFill>
                  <a:srgbClr val="FCB64C">
                    <a:lumMod val="75000"/>
                  </a:srgbClr>
                </a:solidFill>
              </a:endParaRPr>
            </a:p>
          </p:txBody>
        </p:sp>
        <p:sp>
          <p:nvSpPr>
            <p:cNvPr id="159" name="TextBox 158"/>
            <p:cNvSpPr txBox="1"/>
            <p:nvPr/>
          </p:nvSpPr>
          <p:spPr>
            <a:xfrm>
              <a:off x="1458581" y="3617170"/>
              <a:ext cx="570655" cy="253916"/>
            </a:xfrm>
            <a:prstGeom prst="rect">
              <a:avLst/>
            </a:prstGeom>
            <a:noFill/>
          </p:spPr>
          <p:txBody>
            <a:bodyPr wrap="square" rtlCol="0">
              <a:spAutoFit/>
            </a:bodyPr>
            <a:lstStyle/>
            <a:p>
              <a:pPr algn="ctr"/>
              <a:r>
                <a:rPr lang="en-US" sz="1050" b="1" dirty="0" err="1" smtClean="0">
                  <a:solidFill>
                    <a:srgbClr val="FCB64C">
                      <a:lumMod val="75000"/>
                    </a:srgbClr>
                  </a:solidFill>
                </a:rPr>
                <a:t>AZc</a:t>
              </a:r>
              <a:endParaRPr lang="en-US" sz="1050" b="1" dirty="0">
                <a:solidFill>
                  <a:srgbClr val="FCB64C">
                    <a:lumMod val="75000"/>
                  </a:srgbClr>
                </a:solidFill>
              </a:endParaRPr>
            </a:p>
          </p:txBody>
        </p:sp>
        <p:sp>
          <p:nvSpPr>
            <p:cNvPr id="163" name="TextBox 162"/>
            <p:cNvSpPr txBox="1"/>
            <p:nvPr/>
          </p:nvSpPr>
          <p:spPr>
            <a:xfrm>
              <a:off x="919092" y="2105330"/>
              <a:ext cx="570655" cy="253916"/>
            </a:xfrm>
            <a:prstGeom prst="rect">
              <a:avLst/>
            </a:prstGeom>
            <a:noFill/>
          </p:spPr>
          <p:txBody>
            <a:bodyPr wrap="square" rtlCol="0">
              <a:spAutoFit/>
            </a:bodyPr>
            <a:lstStyle/>
            <a:p>
              <a:pPr algn="ctr"/>
              <a:r>
                <a:rPr lang="en-US" sz="1050" b="1" dirty="0" err="1" smtClean="0">
                  <a:solidFill>
                    <a:srgbClr val="FCB64C">
                      <a:lumMod val="75000"/>
                    </a:srgbClr>
                  </a:solidFill>
                </a:rPr>
                <a:t>AZb</a:t>
              </a:r>
              <a:endParaRPr lang="en-US" sz="1050" b="1" dirty="0">
                <a:solidFill>
                  <a:srgbClr val="FCB64C">
                    <a:lumMod val="75000"/>
                  </a:srgbClr>
                </a:solidFill>
              </a:endParaRPr>
            </a:p>
          </p:txBody>
        </p:sp>
        <p:sp>
          <p:nvSpPr>
            <p:cNvPr id="173" name="Oval 172"/>
            <p:cNvSpPr/>
            <p:nvPr/>
          </p:nvSpPr>
          <p:spPr>
            <a:xfrm>
              <a:off x="-2126559" y="1541014"/>
              <a:ext cx="4195999" cy="4049944"/>
            </a:xfrm>
            <a:prstGeom prst="ellipse">
              <a:avLst/>
            </a:prstGeom>
            <a:noFill/>
            <a:ln w="127000" cmpd="sng">
              <a:solidFill>
                <a:schemeClr val="accent2"/>
              </a:solidFill>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grpSp>
      <p:grpSp>
        <p:nvGrpSpPr>
          <p:cNvPr id="421" name="Group 420"/>
          <p:cNvGrpSpPr/>
          <p:nvPr/>
        </p:nvGrpSpPr>
        <p:grpSpPr>
          <a:xfrm>
            <a:off x="-13494" y="3871109"/>
            <a:ext cx="9187598" cy="1160700"/>
            <a:chOff x="167267" y="3871109"/>
            <a:chExt cx="9187598" cy="1160700"/>
          </a:xfrm>
        </p:grpSpPr>
        <p:sp>
          <p:nvSpPr>
            <p:cNvPr id="135" name="TextBox 134"/>
            <p:cNvSpPr txBox="1"/>
            <p:nvPr/>
          </p:nvSpPr>
          <p:spPr>
            <a:xfrm>
              <a:off x="7116253" y="4181824"/>
              <a:ext cx="2112329" cy="430887"/>
            </a:xfrm>
            <a:prstGeom prst="rect">
              <a:avLst/>
            </a:prstGeom>
            <a:noFill/>
          </p:spPr>
          <p:txBody>
            <a:bodyPr wrap="square" rtlCol="0">
              <a:spAutoFit/>
            </a:bodyPr>
            <a:lstStyle/>
            <a:p>
              <a:pPr algn="ctr"/>
              <a:r>
                <a:rPr lang="en-US" sz="1100" dirty="0" smtClean="0">
                  <a:solidFill>
                    <a:srgbClr val="F8F8F8">
                      <a:lumMod val="50000"/>
                    </a:srgbClr>
                  </a:solidFill>
                </a:rPr>
                <a:t>Redundant Tier-1 Internet &amp; Inter-Region Connectivity</a:t>
              </a:r>
              <a:endParaRPr lang="en-US" sz="1100" dirty="0">
                <a:solidFill>
                  <a:srgbClr val="F8F8F8">
                    <a:lumMod val="50000"/>
                  </a:srgbClr>
                </a:solidFill>
              </a:endParaRPr>
            </a:p>
          </p:txBody>
        </p:sp>
        <p:cxnSp>
          <p:nvCxnSpPr>
            <p:cNvPr id="25" name="Straight Connector 24"/>
            <p:cNvCxnSpPr/>
            <p:nvPr/>
          </p:nvCxnSpPr>
          <p:spPr>
            <a:xfrm>
              <a:off x="3880791" y="3915104"/>
              <a:ext cx="9943" cy="726989"/>
            </a:xfrm>
            <a:prstGeom prst="line">
              <a:avLst/>
            </a:prstGeom>
            <a:ln w="5715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4877321" y="3915104"/>
              <a:ext cx="0" cy="716222"/>
            </a:xfrm>
            <a:prstGeom prst="line">
              <a:avLst/>
            </a:prstGeom>
            <a:ln w="57150">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4031035" y="3922891"/>
              <a:ext cx="5236" cy="838228"/>
            </a:xfrm>
            <a:prstGeom prst="line">
              <a:avLst/>
            </a:prstGeom>
            <a:ln w="57150">
              <a:solidFill>
                <a:schemeClr val="accent3">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flipH="1">
              <a:off x="5020783" y="3915104"/>
              <a:ext cx="2084" cy="860227"/>
            </a:xfrm>
            <a:prstGeom prst="line">
              <a:avLst/>
            </a:prstGeom>
            <a:ln w="57150">
              <a:solidFill>
                <a:schemeClr val="accent3">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182329" y="3887650"/>
              <a:ext cx="2692" cy="983374"/>
            </a:xfrm>
            <a:prstGeom prst="line">
              <a:avLst/>
            </a:prstGeom>
            <a:ln w="57150">
              <a:solidFill>
                <a:schemeClr val="accent3">
                  <a:lumMod val="60000"/>
                  <a:lumOff val="40000"/>
                  <a:alpha val="60000"/>
                </a:schemeClr>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171609" y="3871109"/>
              <a:ext cx="5092" cy="1008866"/>
            </a:xfrm>
            <a:prstGeom prst="line">
              <a:avLst/>
            </a:prstGeom>
            <a:ln w="57150">
              <a:solidFill>
                <a:schemeClr val="accent3">
                  <a:lumMod val="60000"/>
                  <a:lumOff val="40000"/>
                  <a:alpha val="60000"/>
                </a:schemeClr>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4322770" y="3915796"/>
              <a:ext cx="21128" cy="1078265"/>
            </a:xfrm>
            <a:prstGeom prst="line">
              <a:avLst/>
            </a:prstGeom>
            <a:ln w="57150">
              <a:solidFill>
                <a:schemeClr val="accent3">
                  <a:lumMod val="40000"/>
                  <a:lumOff val="60000"/>
                  <a:alpha val="60000"/>
                </a:schemeClr>
              </a:solidFill>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H="1">
              <a:off x="5312688" y="3908009"/>
              <a:ext cx="4466" cy="1086266"/>
            </a:xfrm>
            <a:prstGeom prst="line">
              <a:avLst/>
            </a:prstGeom>
            <a:ln w="57150">
              <a:solidFill>
                <a:schemeClr val="accent3">
                  <a:lumMod val="40000"/>
                  <a:lumOff val="60000"/>
                  <a:alpha val="60000"/>
                </a:schemeClr>
              </a:solidFill>
            </a:ln>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167267" y="4775331"/>
              <a:ext cx="9187598" cy="1"/>
            </a:xfrm>
            <a:prstGeom prst="line">
              <a:avLst/>
            </a:prstGeom>
            <a:ln w="69850">
              <a:solidFill>
                <a:schemeClr val="accent3">
                  <a:lumMod val="40000"/>
                  <a:lumOff val="60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V="1">
              <a:off x="167267" y="4642094"/>
              <a:ext cx="9187598" cy="10215"/>
            </a:xfrm>
            <a:prstGeom prst="line">
              <a:avLst/>
            </a:prstGeom>
            <a:ln w="69850">
              <a:solidFill>
                <a:schemeClr val="accent3">
                  <a:lumMod val="60000"/>
                  <a:lumOff val="40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167267" y="5031809"/>
              <a:ext cx="9187598" cy="0"/>
            </a:xfrm>
            <a:prstGeom prst="line">
              <a:avLst/>
            </a:prstGeom>
            <a:ln w="69850">
              <a:solidFill>
                <a:schemeClr val="accent3">
                  <a:lumMod val="40000"/>
                  <a:lumOff val="60000"/>
                  <a:alpha val="60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167267" y="4905402"/>
              <a:ext cx="9187598" cy="0"/>
            </a:xfrm>
            <a:prstGeom prst="line">
              <a:avLst/>
            </a:prstGeom>
            <a:ln w="69850">
              <a:solidFill>
                <a:schemeClr val="accent3">
                  <a:lumMod val="60000"/>
                  <a:lumOff val="40000"/>
                  <a:alpha val="60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grpSp>
        <p:nvGrpSpPr>
          <p:cNvPr id="93" name="Group 92"/>
          <p:cNvGrpSpPr/>
          <p:nvPr/>
        </p:nvGrpSpPr>
        <p:grpSpPr>
          <a:xfrm>
            <a:off x="3220246" y="1209650"/>
            <a:ext cx="2792749" cy="2943764"/>
            <a:chOff x="3220246" y="1188384"/>
            <a:chExt cx="2792749" cy="2943764"/>
          </a:xfrm>
        </p:grpSpPr>
        <p:cxnSp>
          <p:nvCxnSpPr>
            <p:cNvPr id="189" name="Straight Connector 188"/>
            <p:cNvCxnSpPr>
              <a:stCxn id="310" idx="3"/>
              <a:endCxn id="272" idx="0"/>
            </p:cNvCxnSpPr>
            <p:nvPr/>
          </p:nvCxnSpPr>
          <p:spPr>
            <a:xfrm>
              <a:off x="3220246" y="3054127"/>
              <a:ext cx="1699394" cy="733536"/>
            </a:xfrm>
            <a:prstGeom prst="line">
              <a:avLst/>
            </a:prstGeom>
            <a:ln w="12700">
              <a:solidFill>
                <a:srgbClr val="407AAA"/>
              </a:solidFill>
            </a:ln>
            <a:effectLst/>
          </p:spPr>
          <p:style>
            <a:lnRef idx="2">
              <a:schemeClr val="accent1"/>
            </a:lnRef>
            <a:fillRef idx="0">
              <a:schemeClr val="accent1"/>
            </a:fillRef>
            <a:effectRef idx="1">
              <a:schemeClr val="accent1"/>
            </a:effectRef>
            <a:fontRef idx="minor">
              <a:schemeClr val="tx1"/>
            </a:fontRef>
          </p:style>
        </p:cxnSp>
        <p:grpSp>
          <p:nvGrpSpPr>
            <p:cNvPr id="208" name="Group 207"/>
            <p:cNvGrpSpPr/>
            <p:nvPr/>
          </p:nvGrpSpPr>
          <p:grpSpPr>
            <a:xfrm>
              <a:off x="3220246" y="1188384"/>
              <a:ext cx="2792749" cy="2943764"/>
              <a:chOff x="1941972" y="1357996"/>
              <a:chExt cx="2792749" cy="2943764"/>
            </a:xfrm>
          </p:grpSpPr>
          <p:cxnSp>
            <p:nvCxnSpPr>
              <p:cNvPr id="209" name="Straight Connector 208"/>
              <p:cNvCxnSpPr>
                <a:stCxn id="303" idx="2"/>
                <a:endCxn id="259" idx="0"/>
              </p:cNvCxnSpPr>
              <p:nvPr/>
            </p:nvCxnSpPr>
            <p:spPr>
              <a:xfrm flipH="1">
                <a:off x="2666631" y="3175945"/>
                <a:ext cx="1752122" cy="772273"/>
              </a:xfrm>
              <a:prstGeom prst="line">
                <a:avLst/>
              </a:prstGeom>
              <a:ln w="12700">
                <a:solidFill>
                  <a:srgbClr val="407AAA"/>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a:stCxn id="311" idx="2"/>
                <a:endCxn id="259" idx="0"/>
              </p:cNvCxnSpPr>
              <p:nvPr/>
            </p:nvCxnSpPr>
            <p:spPr>
              <a:xfrm>
                <a:off x="2387284" y="2070424"/>
                <a:ext cx="279347" cy="1877794"/>
              </a:xfrm>
              <a:prstGeom prst="line">
                <a:avLst/>
              </a:prstGeom>
              <a:ln w="12700" cmpd="sng">
                <a:solidFill>
                  <a:srgbClr val="407AAA"/>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a:stCxn id="259" idx="0"/>
                <a:endCxn id="295" idx="2"/>
              </p:cNvCxnSpPr>
              <p:nvPr/>
            </p:nvCxnSpPr>
            <p:spPr>
              <a:xfrm flipV="1">
                <a:off x="2666631" y="2298410"/>
                <a:ext cx="2068090" cy="1649808"/>
              </a:xfrm>
              <a:prstGeom prst="line">
                <a:avLst/>
              </a:prstGeom>
              <a:ln w="12700">
                <a:solidFill>
                  <a:srgbClr val="407AAA"/>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a:stCxn id="259" idx="0"/>
                <a:endCxn id="304" idx="1"/>
              </p:cNvCxnSpPr>
              <p:nvPr/>
            </p:nvCxnSpPr>
            <p:spPr>
              <a:xfrm flipV="1">
                <a:off x="2666631" y="3539882"/>
                <a:ext cx="1723880" cy="408336"/>
              </a:xfrm>
              <a:prstGeom prst="line">
                <a:avLst/>
              </a:prstGeom>
              <a:ln w="12700">
                <a:solidFill>
                  <a:srgbClr val="407AAA"/>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a:stCxn id="259" idx="0"/>
                <a:endCxn id="310" idx="3"/>
              </p:cNvCxnSpPr>
              <p:nvPr/>
            </p:nvCxnSpPr>
            <p:spPr>
              <a:xfrm flipH="1" flipV="1">
                <a:off x="1941972" y="3223739"/>
                <a:ext cx="724659" cy="724479"/>
              </a:xfrm>
              <a:prstGeom prst="line">
                <a:avLst/>
              </a:prstGeom>
              <a:ln w="12700">
                <a:solidFill>
                  <a:srgbClr val="407AAA"/>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a:stCxn id="259" idx="0"/>
                <a:endCxn id="309" idx="3"/>
              </p:cNvCxnSpPr>
              <p:nvPr/>
            </p:nvCxnSpPr>
            <p:spPr>
              <a:xfrm flipH="1" flipV="1">
                <a:off x="2011966" y="2510843"/>
                <a:ext cx="654665" cy="1437375"/>
              </a:xfrm>
              <a:prstGeom prst="line">
                <a:avLst/>
              </a:prstGeom>
              <a:ln w="12700">
                <a:solidFill>
                  <a:srgbClr val="407AAA"/>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a:stCxn id="259" idx="0"/>
                <a:endCxn id="308" idx="2"/>
              </p:cNvCxnSpPr>
              <p:nvPr/>
            </p:nvCxnSpPr>
            <p:spPr>
              <a:xfrm flipH="1" flipV="1">
                <a:off x="2445222" y="1403809"/>
                <a:ext cx="221409" cy="2544409"/>
              </a:xfrm>
              <a:prstGeom prst="line">
                <a:avLst/>
              </a:prstGeom>
              <a:ln w="12700">
                <a:solidFill>
                  <a:srgbClr val="407AAA"/>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a:stCxn id="297" idx="2"/>
                <a:endCxn id="272" idx="0"/>
              </p:cNvCxnSpPr>
              <p:nvPr/>
            </p:nvCxnSpPr>
            <p:spPr>
              <a:xfrm flipH="1">
                <a:off x="3641366" y="1357996"/>
                <a:ext cx="27612" cy="2599279"/>
              </a:xfrm>
              <a:prstGeom prst="line">
                <a:avLst/>
              </a:prstGeom>
              <a:ln w="12700">
                <a:solidFill>
                  <a:srgbClr val="407AAA"/>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a:stCxn id="308" idx="2"/>
                <a:endCxn id="272" idx="0"/>
              </p:cNvCxnSpPr>
              <p:nvPr/>
            </p:nvCxnSpPr>
            <p:spPr>
              <a:xfrm>
                <a:off x="2445222" y="1403809"/>
                <a:ext cx="1196144" cy="2553466"/>
              </a:xfrm>
              <a:prstGeom prst="line">
                <a:avLst/>
              </a:prstGeom>
              <a:ln w="12700">
                <a:solidFill>
                  <a:srgbClr val="407AAA"/>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a:stCxn id="311" idx="2"/>
                <a:endCxn id="272" idx="0"/>
              </p:cNvCxnSpPr>
              <p:nvPr/>
            </p:nvCxnSpPr>
            <p:spPr>
              <a:xfrm>
                <a:off x="2387284" y="2070424"/>
                <a:ext cx="1254082" cy="1886851"/>
              </a:xfrm>
              <a:prstGeom prst="line">
                <a:avLst/>
              </a:prstGeom>
              <a:ln w="12700">
                <a:solidFill>
                  <a:srgbClr val="407AAA"/>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a:stCxn id="296" idx="2"/>
                <a:endCxn id="272" idx="0"/>
              </p:cNvCxnSpPr>
              <p:nvPr/>
            </p:nvCxnSpPr>
            <p:spPr>
              <a:xfrm flipH="1">
                <a:off x="3641366" y="2105543"/>
                <a:ext cx="179858" cy="1851732"/>
              </a:xfrm>
              <a:prstGeom prst="line">
                <a:avLst/>
              </a:prstGeom>
              <a:ln w="12700">
                <a:solidFill>
                  <a:srgbClr val="407AAA"/>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a:stCxn id="296" idx="2"/>
                <a:endCxn id="259" idx="0"/>
              </p:cNvCxnSpPr>
              <p:nvPr/>
            </p:nvCxnSpPr>
            <p:spPr>
              <a:xfrm flipH="1">
                <a:off x="2666631" y="2105543"/>
                <a:ext cx="1154593" cy="1842675"/>
              </a:xfrm>
              <a:prstGeom prst="line">
                <a:avLst/>
              </a:prstGeom>
              <a:ln w="12700">
                <a:solidFill>
                  <a:srgbClr val="407AAA"/>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a:stCxn id="297" idx="2"/>
                <a:endCxn id="259" idx="0"/>
              </p:cNvCxnSpPr>
              <p:nvPr/>
            </p:nvCxnSpPr>
            <p:spPr>
              <a:xfrm flipH="1">
                <a:off x="2666631" y="1357996"/>
                <a:ext cx="1002347" cy="2590222"/>
              </a:xfrm>
              <a:prstGeom prst="line">
                <a:avLst/>
              </a:prstGeom>
              <a:ln w="12700">
                <a:solidFill>
                  <a:srgbClr val="407AAA"/>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a:stCxn id="304" idx="1"/>
                <a:endCxn id="272" idx="0"/>
              </p:cNvCxnSpPr>
              <p:nvPr/>
            </p:nvCxnSpPr>
            <p:spPr>
              <a:xfrm flipH="1">
                <a:off x="3641366" y="3539882"/>
                <a:ext cx="749145" cy="417393"/>
              </a:xfrm>
              <a:prstGeom prst="line">
                <a:avLst/>
              </a:prstGeom>
              <a:ln w="12700">
                <a:solidFill>
                  <a:srgbClr val="407AAA"/>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a:stCxn id="309" idx="3"/>
                <a:endCxn id="272" idx="0"/>
              </p:cNvCxnSpPr>
              <p:nvPr/>
            </p:nvCxnSpPr>
            <p:spPr>
              <a:xfrm>
                <a:off x="2011966" y="2510843"/>
                <a:ext cx="1629400" cy="1446432"/>
              </a:xfrm>
              <a:prstGeom prst="line">
                <a:avLst/>
              </a:prstGeom>
              <a:ln w="12700">
                <a:solidFill>
                  <a:srgbClr val="407AAA"/>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a:stCxn id="303" idx="2"/>
                <a:endCxn id="272" idx="0"/>
              </p:cNvCxnSpPr>
              <p:nvPr/>
            </p:nvCxnSpPr>
            <p:spPr>
              <a:xfrm flipH="1">
                <a:off x="3641366" y="3175945"/>
                <a:ext cx="777387" cy="781330"/>
              </a:xfrm>
              <a:prstGeom prst="line">
                <a:avLst/>
              </a:prstGeom>
              <a:ln w="12700" cmpd="sng">
                <a:solidFill>
                  <a:srgbClr val="407AAA"/>
                </a:solidFill>
              </a:ln>
              <a:effectLst/>
            </p:spPr>
            <p:style>
              <a:lnRef idx="2">
                <a:schemeClr val="accent1"/>
              </a:lnRef>
              <a:fillRef idx="0">
                <a:schemeClr val="accent1"/>
              </a:fillRef>
              <a:effectRef idx="1">
                <a:schemeClr val="accent1"/>
              </a:effectRef>
              <a:fontRef idx="minor">
                <a:schemeClr val="tx1"/>
              </a:fontRef>
            </p:style>
          </p:cxnSp>
          <p:sp>
            <p:nvSpPr>
              <p:cNvPr id="272" name="Rounded Rectangle 271"/>
              <p:cNvSpPr>
                <a:spLocks/>
              </p:cNvSpPr>
              <p:nvPr/>
            </p:nvSpPr>
            <p:spPr>
              <a:xfrm>
                <a:off x="3321326" y="3957275"/>
                <a:ext cx="640080" cy="333661"/>
              </a:xfrm>
              <a:prstGeom prst="roundRect">
                <a:avLst/>
              </a:prstGeom>
              <a:solidFill>
                <a:schemeClr val="accent3">
                  <a:lumMod val="60000"/>
                  <a:lumOff val="40000"/>
                </a:schemeClr>
              </a:solidFill>
              <a:ln w="19050">
                <a:solidFill>
                  <a:srgbClr val="407AAA"/>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900" b="1" dirty="0" smtClean="0">
                    <a:solidFill>
                      <a:prstClr val="white"/>
                    </a:solidFill>
                    <a:cs typeface="Arial" pitchFamily="34" charset="0"/>
                  </a:rPr>
                  <a:t>TC</a:t>
                </a:r>
                <a:endParaRPr lang="en-US" sz="900" b="1" dirty="0">
                  <a:solidFill>
                    <a:prstClr val="white"/>
                  </a:solidFill>
                  <a:cs typeface="Arial" pitchFamily="34" charset="0"/>
                </a:endParaRPr>
              </a:p>
            </p:txBody>
          </p:sp>
          <p:sp>
            <p:nvSpPr>
              <p:cNvPr id="259" name="Rounded Rectangle 258"/>
              <p:cNvSpPr>
                <a:spLocks noChangeAspect="1"/>
              </p:cNvSpPr>
              <p:nvPr/>
            </p:nvSpPr>
            <p:spPr>
              <a:xfrm>
                <a:off x="2340059" y="3948218"/>
                <a:ext cx="653143" cy="353542"/>
              </a:xfrm>
              <a:prstGeom prst="roundRect">
                <a:avLst/>
              </a:prstGeom>
              <a:solidFill>
                <a:schemeClr val="accent3">
                  <a:lumMod val="60000"/>
                  <a:lumOff val="40000"/>
                </a:schemeClr>
              </a:solidFill>
              <a:ln w="19050">
                <a:solidFill>
                  <a:srgbClr val="407AAA"/>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900" b="1" dirty="0" smtClean="0">
                    <a:solidFill>
                      <a:prstClr val="white"/>
                    </a:solidFill>
                    <a:cs typeface="Arial" pitchFamily="34" charset="0"/>
                  </a:rPr>
                  <a:t>TC</a:t>
                </a:r>
                <a:endParaRPr lang="en-US" sz="900" b="1" dirty="0">
                  <a:solidFill>
                    <a:prstClr val="white"/>
                  </a:solidFill>
                  <a:cs typeface="Arial" pitchFamily="34" charset="0"/>
                </a:endParaRPr>
              </a:p>
            </p:txBody>
          </p:sp>
        </p:grpSp>
      </p:grpSp>
      <p:grpSp>
        <p:nvGrpSpPr>
          <p:cNvPr id="352" name="Group 351"/>
          <p:cNvGrpSpPr/>
          <p:nvPr/>
        </p:nvGrpSpPr>
        <p:grpSpPr>
          <a:xfrm>
            <a:off x="3204748" y="1209650"/>
            <a:ext cx="2594788" cy="2181886"/>
            <a:chOff x="3204748" y="1188384"/>
            <a:chExt cx="2594788" cy="2181886"/>
          </a:xfrm>
        </p:grpSpPr>
        <p:cxnSp>
          <p:nvCxnSpPr>
            <p:cNvPr id="353" name="Straight Connector 352"/>
            <p:cNvCxnSpPr>
              <a:stCxn id="310" idx="3"/>
              <a:endCxn id="303" idx="1"/>
            </p:cNvCxnSpPr>
            <p:nvPr/>
          </p:nvCxnSpPr>
          <p:spPr>
            <a:xfrm flipV="1">
              <a:off x="3220246" y="2844829"/>
              <a:ext cx="2263321" cy="209298"/>
            </a:xfrm>
            <a:prstGeom prst="line">
              <a:avLst/>
            </a:prstGeom>
            <a:ln w="9525">
              <a:solidFill>
                <a:schemeClr val="accent4">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a:off x="3204748" y="3054127"/>
              <a:ext cx="2464037" cy="316143"/>
            </a:xfrm>
            <a:prstGeom prst="line">
              <a:avLst/>
            </a:prstGeom>
            <a:ln w="9525">
              <a:solidFill>
                <a:schemeClr val="accent4">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a:stCxn id="311" idx="3"/>
              <a:endCxn id="303" idx="1"/>
            </p:cNvCxnSpPr>
            <p:nvPr/>
          </p:nvCxnSpPr>
          <p:spPr>
            <a:xfrm>
              <a:off x="3879018" y="1739308"/>
              <a:ext cx="1604549" cy="1105521"/>
            </a:xfrm>
            <a:prstGeom prst="line">
              <a:avLst/>
            </a:prstGeom>
            <a:ln w="9525">
              <a:solidFill>
                <a:schemeClr val="accent4">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a:stCxn id="309" idx="3"/>
              <a:endCxn id="303" idx="1"/>
            </p:cNvCxnSpPr>
            <p:nvPr/>
          </p:nvCxnSpPr>
          <p:spPr>
            <a:xfrm>
              <a:off x="3290240" y="2341231"/>
              <a:ext cx="2193327" cy="503598"/>
            </a:xfrm>
            <a:prstGeom prst="line">
              <a:avLst/>
            </a:prstGeom>
            <a:ln w="9525">
              <a:solidFill>
                <a:schemeClr val="accent4">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a:stCxn id="309" idx="3"/>
            </p:cNvCxnSpPr>
            <p:nvPr/>
          </p:nvCxnSpPr>
          <p:spPr>
            <a:xfrm>
              <a:off x="3290240" y="2341231"/>
              <a:ext cx="2378545" cy="1029039"/>
            </a:xfrm>
            <a:prstGeom prst="line">
              <a:avLst/>
            </a:prstGeom>
            <a:ln w="9525">
              <a:solidFill>
                <a:schemeClr val="accent4">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a:stCxn id="309" idx="3"/>
            </p:cNvCxnSpPr>
            <p:nvPr/>
          </p:nvCxnSpPr>
          <p:spPr>
            <a:xfrm flipV="1">
              <a:off x="3290240" y="1967295"/>
              <a:ext cx="2509295" cy="373936"/>
            </a:xfrm>
            <a:prstGeom prst="line">
              <a:avLst/>
            </a:prstGeom>
            <a:ln w="9525">
              <a:solidFill>
                <a:schemeClr val="accent4">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a:stCxn id="309" idx="3"/>
              <a:endCxn id="296" idx="1"/>
            </p:cNvCxnSpPr>
            <p:nvPr/>
          </p:nvCxnSpPr>
          <p:spPr>
            <a:xfrm flipV="1">
              <a:off x="3290240" y="1774427"/>
              <a:ext cx="1595798" cy="566804"/>
            </a:xfrm>
            <a:prstGeom prst="line">
              <a:avLst/>
            </a:prstGeom>
            <a:ln w="9525">
              <a:solidFill>
                <a:schemeClr val="accent4">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a:stCxn id="310" idx="3"/>
              <a:endCxn id="296" idx="1"/>
            </p:cNvCxnSpPr>
            <p:nvPr/>
          </p:nvCxnSpPr>
          <p:spPr>
            <a:xfrm flipV="1">
              <a:off x="3220246" y="1774427"/>
              <a:ext cx="1665792" cy="1279700"/>
            </a:xfrm>
            <a:prstGeom prst="line">
              <a:avLst/>
            </a:prstGeom>
            <a:ln w="9525">
              <a:solidFill>
                <a:schemeClr val="accent4">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a:stCxn id="304" idx="1"/>
              <a:endCxn id="296" idx="2"/>
            </p:cNvCxnSpPr>
            <p:nvPr/>
          </p:nvCxnSpPr>
          <p:spPr>
            <a:xfrm flipH="1" flipV="1">
              <a:off x="5099498" y="1935931"/>
              <a:ext cx="569287" cy="1434339"/>
            </a:xfrm>
            <a:prstGeom prst="line">
              <a:avLst/>
            </a:prstGeom>
            <a:ln w="9525">
              <a:solidFill>
                <a:schemeClr val="accent4">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a:stCxn id="303" idx="0"/>
            </p:cNvCxnSpPr>
            <p:nvPr/>
          </p:nvCxnSpPr>
          <p:spPr>
            <a:xfrm flipV="1">
              <a:off x="5697027" y="1967295"/>
              <a:ext cx="102509" cy="716029"/>
            </a:xfrm>
            <a:prstGeom prst="line">
              <a:avLst/>
            </a:prstGeom>
            <a:ln w="9525">
              <a:solidFill>
                <a:schemeClr val="accent4">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a:endCxn id="303" idx="0"/>
            </p:cNvCxnSpPr>
            <p:nvPr/>
          </p:nvCxnSpPr>
          <p:spPr>
            <a:xfrm>
              <a:off x="3707998" y="1234197"/>
              <a:ext cx="1989029" cy="1449127"/>
            </a:xfrm>
            <a:prstGeom prst="line">
              <a:avLst/>
            </a:prstGeom>
            <a:ln w="9525">
              <a:solidFill>
                <a:schemeClr val="accent4">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p:nvCxnSpPr>
          <p:spPr>
            <a:xfrm flipV="1">
              <a:off x="3204748" y="1967294"/>
              <a:ext cx="2594787" cy="1086833"/>
            </a:xfrm>
            <a:prstGeom prst="line">
              <a:avLst/>
            </a:prstGeom>
            <a:ln w="9525">
              <a:solidFill>
                <a:schemeClr val="accent4">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a:stCxn id="311" idx="3"/>
            </p:cNvCxnSpPr>
            <p:nvPr/>
          </p:nvCxnSpPr>
          <p:spPr>
            <a:xfrm>
              <a:off x="3879018" y="1739308"/>
              <a:ext cx="1920517" cy="227986"/>
            </a:xfrm>
            <a:prstGeom prst="line">
              <a:avLst/>
            </a:prstGeom>
            <a:ln w="9525">
              <a:solidFill>
                <a:schemeClr val="accent4">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p:nvCxnSpPr>
          <p:spPr>
            <a:xfrm>
              <a:off x="3697394" y="1246136"/>
              <a:ext cx="2102141" cy="721158"/>
            </a:xfrm>
            <a:prstGeom prst="line">
              <a:avLst/>
            </a:prstGeom>
            <a:ln w="9525">
              <a:solidFill>
                <a:schemeClr val="accent4">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a:endCxn id="296" idx="1"/>
            </p:cNvCxnSpPr>
            <p:nvPr/>
          </p:nvCxnSpPr>
          <p:spPr>
            <a:xfrm>
              <a:off x="3697394" y="1246136"/>
              <a:ext cx="1188644" cy="528291"/>
            </a:xfrm>
            <a:prstGeom prst="line">
              <a:avLst/>
            </a:prstGeom>
            <a:ln w="9525">
              <a:solidFill>
                <a:schemeClr val="accent4">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a:stCxn id="311" idx="3"/>
              <a:endCxn id="297" idx="2"/>
            </p:cNvCxnSpPr>
            <p:nvPr/>
          </p:nvCxnSpPr>
          <p:spPr>
            <a:xfrm flipV="1">
              <a:off x="3879018" y="1188384"/>
              <a:ext cx="1068234" cy="550924"/>
            </a:xfrm>
            <a:prstGeom prst="line">
              <a:avLst/>
            </a:prstGeom>
            <a:ln w="9525">
              <a:solidFill>
                <a:schemeClr val="accent4">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a:endCxn id="297" idx="2"/>
            </p:cNvCxnSpPr>
            <p:nvPr/>
          </p:nvCxnSpPr>
          <p:spPr>
            <a:xfrm flipV="1">
              <a:off x="3697394" y="1188384"/>
              <a:ext cx="1249858" cy="57752"/>
            </a:xfrm>
            <a:prstGeom prst="line">
              <a:avLst/>
            </a:prstGeom>
            <a:ln w="9525">
              <a:solidFill>
                <a:schemeClr val="accent4">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84" name="Straight Connector 383"/>
            <p:cNvCxnSpPr>
              <a:endCxn id="311" idx="3"/>
            </p:cNvCxnSpPr>
            <p:nvPr/>
          </p:nvCxnSpPr>
          <p:spPr>
            <a:xfrm flipH="1" flipV="1">
              <a:off x="3879018" y="1739308"/>
              <a:ext cx="1789768" cy="1630962"/>
            </a:xfrm>
            <a:prstGeom prst="line">
              <a:avLst/>
            </a:prstGeom>
            <a:ln w="9525">
              <a:solidFill>
                <a:schemeClr val="accent4">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p:nvCxnSpPr>
          <p:spPr>
            <a:xfrm flipH="1" flipV="1">
              <a:off x="3697394" y="1246137"/>
              <a:ext cx="1971391" cy="2124133"/>
            </a:xfrm>
            <a:prstGeom prst="line">
              <a:avLst/>
            </a:prstGeom>
            <a:ln w="9525">
              <a:solidFill>
                <a:schemeClr val="accent4">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a:stCxn id="303" idx="0"/>
              <a:endCxn id="297" idx="2"/>
            </p:cNvCxnSpPr>
            <p:nvPr/>
          </p:nvCxnSpPr>
          <p:spPr>
            <a:xfrm flipH="1" flipV="1">
              <a:off x="4947252" y="1188384"/>
              <a:ext cx="749775" cy="1494940"/>
            </a:xfrm>
            <a:prstGeom prst="line">
              <a:avLst/>
            </a:prstGeom>
            <a:ln w="9525">
              <a:solidFill>
                <a:schemeClr val="accent4">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a:stCxn id="303" idx="0"/>
              <a:endCxn id="296" idx="2"/>
            </p:cNvCxnSpPr>
            <p:nvPr/>
          </p:nvCxnSpPr>
          <p:spPr>
            <a:xfrm flipH="1" flipV="1">
              <a:off x="5099498" y="1935931"/>
              <a:ext cx="597529" cy="747393"/>
            </a:xfrm>
            <a:prstGeom prst="line">
              <a:avLst/>
            </a:prstGeom>
            <a:ln w="9525">
              <a:solidFill>
                <a:schemeClr val="accent4">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a:endCxn id="297" idx="2"/>
            </p:cNvCxnSpPr>
            <p:nvPr/>
          </p:nvCxnSpPr>
          <p:spPr>
            <a:xfrm flipV="1">
              <a:off x="3204748" y="1188384"/>
              <a:ext cx="1742504" cy="1865744"/>
            </a:xfrm>
            <a:prstGeom prst="line">
              <a:avLst/>
            </a:prstGeom>
            <a:ln w="9525">
              <a:solidFill>
                <a:schemeClr val="accent4">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a:stCxn id="309" idx="3"/>
              <a:endCxn id="297" idx="2"/>
            </p:cNvCxnSpPr>
            <p:nvPr/>
          </p:nvCxnSpPr>
          <p:spPr>
            <a:xfrm flipV="1">
              <a:off x="3290240" y="1188384"/>
              <a:ext cx="1657012" cy="1152847"/>
            </a:xfrm>
            <a:prstGeom prst="line">
              <a:avLst/>
            </a:prstGeom>
            <a:ln w="9525">
              <a:solidFill>
                <a:schemeClr val="accent4">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07" name="Group 306"/>
          <p:cNvGrpSpPr/>
          <p:nvPr/>
        </p:nvGrpSpPr>
        <p:grpSpPr>
          <a:xfrm>
            <a:off x="5483567" y="2704590"/>
            <a:ext cx="612138" cy="848450"/>
            <a:chOff x="9373679" y="416739"/>
            <a:chExt cx="612138" cy="848450"/>
          </a:xfrm>
        </p:grpSpPr>
        <p:cxnSp>
          <p:nvCxnSpPr>
            <p:cNvPr id="301" name="Straight Connector 300"/>
            <p:cNvCxnSpPr>
              <a:stCxn id="303" idx="2"/>
              <a:endCxn id="304" idx="0"/>
            </p:cNvCxnSpPr>
            <p:nvPr/>
          </p:nvCxnSpPr>
          <p:spPr>
            <a:xfrm>
              <a:off x="9587139" y="739748"/>
              <a:ext cx="185218" cy="202432"/>
            </a:xfrm>
            <a:prstGeom prst="line">
              <a:avLst/>
            </a:prstGeom>
            <a:ln w="12700">
              <a:solidFill>
                <a:srgbClr val="86C5F7"/>
              </a:solidFill>
            </a:ln>
            <a:effectLst/>
          </p:spPr>
          <p:style>
            <a:lnRef idx="2">
              <a:schemeClr val="accent1"/>
            </a:lnRef>
            <a:fillRef idx="0">
              <a:schemeClr val="accent1"/>
            </a:fillRef>
            <a:effectRef idx="1">
              <a:schemeClr val="accent1"/>
            </a:effectRef>
            <a:fontRef idx="minor">
              <a:schemeClr val="tx1"/>
            </a:fontRef>
          </p:style>
        </p:cxnSp>
        <p:sp>
          <p:nvSpPr>
            <p:cNvPr id="303" name="Rounded Rectangle 302"/>
            <p:cNvSpPr/>
            <p:nvPr/>
          </p:nvSpPr>
          <p:spPr>
            <a:xfrm>
              <a:off x="9373679" y="416739"/>
              <a:ext cx="426920" cy="323009"/>
            </a:xfrm>
            <a:prstGeom prst="roundRect">
              <a:avLst/>
            </a:prstGeom>
            <a:solidFill>
              <a:srgbClr val="FFFFFF"/>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900" b="1" dirty="0" smtClean="0">
                  <a:solidFill>
                    <a:srgbClr val="474746">
                      <a:lumMod val="75000"/>
                      <a:lumOff val="25000"/>
                    </a:srgbClr>
                  </a:solidFill>
                  <a:cs typeface="Arial" pitchFamily="34" charset="0"/>
                </a:rPr>
                <a:t>DC</a:t>
              </a:r>
              <a:endParaRPr lang="en-US" sz="900" b="1" dirty="0">
                <a:solidFill>
                  <a:srgbClr val="474746">
                    <a:lumMod val="75000"/>
                    <a:lumOff val="25000"/>
                  </a:srgbClr>
                </a:solidFill>
                <a:cs typeface="Arial" pitchFamily="34" charset="0"/>
              </a:endParaRPr>
            </a:p>
          </p:txBody>
        </p:sp>
        <p:sp>
          <p:nvSpPr>
            <p:cNvPr id="304" name="Rounded Rectangle 303"/>
            <p:cNvSpPr/>
            <p:nvPr/>
          </p:nvSpPr>
          <p:spPr>
            <a:xfrm>
              <a:off x="9558897" y="942180"/>
              <a:ext cx="426920" cy="323009"/>
            </a:xfrm>
            <a:prstGeom prst="roundRect">
              <a:avLst/>
            </a:prstGeom>
            <a:solidFill>
              <a:srgbClr val="FFFFFF"/>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900" b="1" dirty="0" smtClean="0">
                  <a:solidFill>
                    <a:srgbClr val="474746">
                      <a:lumMod val="75000"/>
                      <a:lumOff val="25000"/>
                    </a:srgbClr>
                  </a:solidFill>
                  <a:cs typeface="Arial" pitchFamily="34" charset="0"/>
                </a:rPr>
                <a:t>DC</a:t>
              </a:r>
              <a:endParaRPr lang="en-US" sz="900" b="1" dirty="0">
                <a:solidFill>
                  <a:srgbClr val="474746">
                    <a:lumMod val="75000"/>
                    <a:lumOff val="25000"/>
                  </a:srgbClr>
                </a:solidFill>
                <a:cs typeface="Arial" pitchFamily="34" charset="0"/>
              </a:endParaRPr>
            </a:p>
          </p:txBody>
        </p:sp>
      </p:grpSp>
      <p:grpSp>
        <p:nvGrpSpPr>
          <p:cNvPr id="299" name="Group 298"/>
          <p:cNvGrpSpPr/>
          <p:nvPr/>
        </p:nvGrpSpPr>
        <p:grpSpPr>
          <a:xfrm>
            <a:off x="4733792" y="886641"/>
            <a:ext cx="1492663" cy="1263423"/>
            <a:chOff x="6951362" y="360989"/>
            <a:chExt cx="1492663" cy="1263423"/>
          </a:xfrm>
        </p:grpSpPr>
        <p:cxnSp>
          <p:nvCxnSpPr>
            <p:cNvPr id="291" name="Straight Connector 290"/>
            <p:cNvCxnSpPr>
              <a:stCxn id="295" idx="1"/>
              <a:endCxn id="297" idx="2"/>
            </p:cNvCxnSpPr>
            <p:nvPr/>
          </p:nvCxnSpPr>
          <p:spPr>
            <a:xfrm flipH="1" flipV="1">
              <a:off x="7164822" y="683998"/>
              <a:ext cx="852283" cy="778910"/>
            </a:xfrm>
            <a:prstGeom prst="line">
              <a:avLst/>
            </a:prstGeom>
            <a:ln w="12700">
              <a:solidFill>
                <a:schemeClr val="accent3">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a:stCxn id="296" idx="0"/>
              <a:endCxn id="297" idx="2"/>
            </p:cNvCxnSpPr>
            <p:nvPr/>
          </p:nvCxnSpPr>
          <p:spPr>
            <a:xfrm flipH="1" flipV="1">
              <a:off x="7164822" y="683998"/>
              <a:ext cx="152246" cy="424538"/>
            </a:xfrm>
            <a:prstGeom prst="line">
              <a:avLst/>
            </a:prstGeom>
            <a:ln w="12700">
              <a:solidFill>
                <a:schemeClr val="accent3">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a:stCxn id="295" idx="1"/>
              <a:endCxn id="296" idx="3"/>
            </p:cNvCxnSpPr>
            <p:nvPr/>
          </p:nvCxnSpPr>
          <p:spPr>
            <a:xfrm flipH="1" flipV="1">
              <a:off x="7530528" y="1270041"/>
              <a:ext cx="486577" cy="192867"/>
            </a:xfrm>
            <a:prstGeom prst="line">
              <a:avLst/>
            </a:prstGeom>
            <a:ln w="12700">
              <a:solidFill>
                <a:schemeClr val="accent3">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295" name="Rounded Rectangle 294"/>
            <p:cNvSpPr/>
            <p:nvPr/>
          </p:nvSpPr>
          <p:spPr>
            <a:xfrm>
              <a:off x="8017105" y="1301403"/>
              <a:ext cx="426920" cy="323009"/>
            </a:xfrm>
            <a:prstGeom prst="roundRect">
              <a:avLst/>
            </a:prstGeom>
            <a:solidFill>
              <a:srgbClr val="FFFFFF"/>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900" b="1" dirty="0" smtClean="0">
                  <a:solidFill>
                    <a:srgbClr val="474746">
                      <a:lumMod val="75000"/>
                      <a:lumOff val="25000"/>
                    </a:srgbClr>
                  </a:solidFill>
                  <a:cs typeface="Arial" pitchFamily="34" charset="0"/>
                </a:rPr>
                <a:t>DC</a:t>
              </a:r>
              <a:endParaRPr lang="en-US" sz="900" b="1" dirty="0">
                <a:solidFill>
                  <a:srgbClr val="474746">
                    <a:lumMod val="75000"/>
                    <a:lumOff val="25000"/>
                  </a:srgbClr>
                </a:solidFill>
                <a:cs typeface="Arial" pitchFamily="34" charset="0"/>
              </a:endParaRPr>
            </a:p>
          </p:txBody>
        </p:sp>
        <p:sp>
          <p:nvSpPr>
            <p:cNvPr id="296" name="Rounded Rectangle 295"/>
            <p:cNvSpPr/>
            <p:nvPr/>
          </p:nvSpPr>
          <p:spPr>
            <a:xfrm>
              <a:off x="7103608" y="1108536"/>
              <a:ext cx="426920" cy="323009"/>
            </a:xfrm>
            <a:prstGeom prst="roundRect">
              <a:avLst/>
            </a:prstGeom>
            <a:solidFill>
              <a:srgbClr val="FFFFFF"/>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900" b="1" dirty="0" smtClean="0">
                  <a:solidFill>
                    <a:srgbClr val="474746">
                      <a:lumMod val="75000"/>
                      <a:lumOff val="25000"/>
                    </a:srgbClr>
                  </a:solidFill>
                  <a:cs typeface="Arial" pitchFamily="34" charset="0"/>
                </a:rPr>
                <a:t>DC</a:t>
              </a:r>
              <a:endParaRPr lang="en-US" sz="900" b="1" dirty="0">
                <a:solidFill>
                  <a:srgbClr val="474746">
                    <a:lumMod val="75000"/>
                    <a:lumOff val="25000"/>
                  </a:srgbClr>
                </a:solidFill>
                <a:cs typeface="Arial" pitchFamily="34" charset="0"/>
              </a:endParaRPr>
            </a:p>
          </p:txBody>
        </p:sp>
        <p:sp>
          <p:nvSpPr>
            <p:cNvPr id="297" name="Rounded Rectangle 296"/>
            <p:cNvSpPr/>
            <p:nvPr/>
          </p:nvSpPr>
          <p:spPr>
            <a:xfrm>
              <a:off x="6951362" y="360989"/>
              <a:ext cx="426920" cy="323009"/>
            </a:xfrm>
            <a:prstGeom prst="roundRect">
              <a:avLst/>
            </a:prstGeom>
            <a:solidFill>
              <a:srgbClr val="FFFFFF"/>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900" b="1" dirty="0" smtClean="0">
                  <a:solidFill>
                    <a:srgbClr val="474746">
                      <a:lumMod val="75000"/>
                      <a:lumOff val="25000"/>
                    </a:srgbClr>
                  </a:solidFill>
                  <a:cs typeface="Arial" pitchFamily="34" charset="0"/>
                </a:rPr>
                <a:t>DC</a:t>
              </a:r>
              <a:endParaRPr lang="en-US" sz="900" b="1" dirty="0">
                <a:solidFill>
                  <a:srgbClr val="474746">
                    <a:lumMod val="75000"/>
                    <a:lumOff val="25000"/>
                  </a:srgbClr>
                </a:solidFill>
                <a:cs typeface="Arial" pitchFamily="34" charset="0"/>
              </a:endParaRPr>
            </a:p>
          </p:txBody>
        </p:sp>
      </p:grpSp>
      <p:grpSp>
        <p:nvGrpSpPr>
          <p:cNvPr id="114" name="Group 113"/>
          <p:cNvGrpSpPr/>
          <p:nvPr/>
        </p:nvGrpSpPr>
        <p:grpSpPr>
          <a:xfrm>
            <a:off x="2793326" y="932454"/>
            <a:ext cx="1143630" cy="2304443"/>
            <a:chOff x="1508720" y="-658647"/>
            <a:chExt cx="1143630" cy="2304443"/>
          </a:xfrm>
        </p:grpSpPr>
        <p:cxnSp>
          <p:nvCxnSpPr>
            <p:cNvPr id="183" name="Straight Connector 182"/>
            <p:cNvCxnSpPr>
              <a:stCxn id="308" idx="2"/>
              <a:endCxn id="311" idx="0"/>
            </p:cNvCxnSpPr>
            <p:nvPr/>
          </p:nvCxnSpPr>
          <p:spPr>
            <a:xfrm flipH="1">
              <a:off x="2380952" y="-335638"/>
              <a:ext cx="57938" cy="343606"/>
            </a:xfrm>
            <a:prstGeom prst="line">
              <a:avLst/>
            </a:prstGeom>
            <a:ln w="12700">
              <a:solidFill>
                <a:schemeClr val="accent3">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a:stCxn id="310" idx="0"/>
              <a:endCxn id="309" idx="2"/>
            </p:cNvCxnSpPr>
            <p:nvPr/>
          </p:nvCxnSpPr>
          <p:spPr>
            <a:xfrm flipV="1">
              <a:off x="1722180" y="932900"/>
              <a:ext cx="69994" cy="389887"/>
            </a:xfrm>
            <a:prstGeom prst="line">
              <a:avLst/>
            </a:prstGeom>
            <a:ln w="12700">
              <a:solidFill>
                <a:schemeClr val="accent3">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107" name="Group 106"/>
            <p:cNvGrpSpPr/>
            <p:nvPr/>
          </p:nvGrpSpPr>
          <p:grpSpPr>
            <a:xfrm>
              <a:off x="1508720" y="-658647"/>
              <a:ext cx="1143630" cy="2304443"/>
              <a:chOff x="1508720" y="-658647"/>
              <a:chExt cx="1143630" cy="2304443"/>
            </a:xfrm>
          </p:grpSpPr>
          <p:cxnSp>
            <p:nvCxnSpPr>
              <p:cNvPr id="287" name="Straight Connector 286"/>
              <p:cNvCxnSpPr>
                <a:stCxn id="311" idx="2"/>
                <a:endCxn id="310" idx="0"/>
              </p:cNvCxnSpPr>
              <p:nvPr/>
            </p:nvCxnSpPr>
            <p:spPr>
              <a:xfrm flipH="1">
                <a:off x="1722180" y="330977"/>
                <a:ext cx="658772" cy="991810"/>
              </a:xfrm>
              <a:prstGeom prst="line">
                <a:avLst/>
              </a:prstGeom>
              <a:ln w="12700">
                <a:solidFill>
                  <a:srgbClr val="86C5F7"/>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311" idx="2"/>
                <a:endCxn id="309" idx="0"/>
              </p:cNvCxnSpPr>
              <p:nvPr/>
            </p:nvCxnSpPr>
            <p:spPr>
              <a:xfrm flipH="1">
                <a:off x="1792174" y="330977"/>
                <a:ext cx="588778" cy="278914"/>
              </a:xfrm>
              <a:prstGeom prst="line">
                <a:avLst/>
              </a:prstGeom>
              <a:ln w="12700">
                <a:solidFill>
                  <a:srgbClr val="86C5F7"/>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308" idx="2"/>
                <a:endCxn id="310" idx="0"/>
              </p:cNvCxnSpPr>
              <p:nvPr/>
            </p:nvCxnSpPr>
            <p:spPr>
              <a:xfrm flipH="1">
                <a:off x="1722180" y="-335638"/>
                <a:ext cx="716710" cy="1658425"/>
              </a:xfrm>
              <a:prstGeom prst="line">
                <a:avLst/>
              </a:prstGeom>
              <a:ln w="12700">
                <a:solidFill>
                  <a:srgbClr val="86C5F7"/>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308" idx="2"/>
                <a:endCxn id="309" idx="0"/>
              </p:cNvCxnSpPr>
              <p:nvPr/>
            </p:nvCxnSpPr>
            <p:spPr>
              <a:xfrm flipH="1">
                <a:off x="1792174" y="-335638"/>
                <a:ext cx="646716" cy="945529"/>
              </a:xfrm>
              <a:prstGeom prst="line">
                <a:avLst/>
              </a:prstGeom>
              <a:ln w="12700">
                <a:solidFill>
                  <a:schemeClr val="accent3">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308" name="Rounded Rectangle 307"/>
              <p:cNvSpPr/>
              <p:nvPr/>
            </p:nvSpPr>
            <p:spPr>
              <a:xfrm>
                <a:off x="2225430" y="-658647"/>
                <a:ext cx="426920" cy="323009"/>
              </a:xfrm>
              <a:prstGeom prst="roundRect">
                <a:avLst/>
              </a:prstGeom>
              <a:solidFill>
                <a:srgbClr val="FFFFFF"/>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900" b="1" dirty="0" smtClean="0">
                    <a:solidFill>
                      <a:srgbClr val="474746">
                        <a:lumMod val="75000"/>
                        <a:lumOff val="25000"/>
                      </a:srgbClr>
                    </a:solidFill>
                    <a:cs typeface="Arial" pitchFamily="34" charset="0"/>
                  </a:rPr>
                  <a:t>DC</a:t>
                </a:r>
                <a:endParaRPr lang="en-US" sz="900" b="1" dirty="0">
                  <a:solidFill>
                    <a:srgbClr val="474746">
                      <a:lumMod val="75000"/>
                      <a:lumOff val="25000"/>
                    </a:srgbClr>
                  </a:solidFill>
                  <a:cs typeface="Arial" pitchFamily="34" charset="0"/>
                </a:endParaRPr>
              </a:p>
            </p:txBody>
          </p:sp>
          <p:sp>
            <p:nvSpPr>
              <p:cNvPr id="309" name="Rounded Rectangle 308"/>
              <p:cNvSpPr/>
              <p:nvPr/>
            </p:nvSpPr>
            <p:spPr>
              <a:xfrm>
                <a:off x="1578714" y="609891"/>
                <a:ext cx="426920" cy="323009"/>
              </a:xfrm>
              <a:prstGeom prst="roundRect">
                <a:avLst/>
              </a:prstGeom>
              <a:solidFill>
                <a:srgbClr val="FFFFFF"/>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900" b="1" dirty="0" smtClean="0">
                    <a:solidFill>
                      <a:srgbClr val="474746">
                        <a:lumMod val="75000"/>
                        <a:lumOff val="25000"/>
                      </a:srgbClr>
                    </a:solidFill>
                    <a:cs typeface="Arial" pitchFamily="34" charset="0"/>
                  </a:rPr>
                  <a:t>DC</a:t>
                </a:r>
                <a:endParaRPr lang="en-US" sz="900" b="1" dirty="0">
                  <a:solidFill>
                    <a:srgbClr val="474746">
                      <a:lumMod val="75000"/>
                      <a:lumOff val="25000"/>
                    </a:srgbClr>
                  </a:solidFill>
                  <a:cs typeface="Arial" pitchFamily="34" charset="0"/>
                </a:endParaRPr>
              </a:p>
            </p:txBody>
          </p:sp>
          <p:sp>
            <p:nvSpPr>
              <p:cNvPr id="310" name="Rounded Rectangle 309"/>
              <p:cNvSpPr/>
              <p:nvPr/>
            </p:nvSpPr>
            <p:spPr>
              <a:xfrm>
                <a:off x="1508720" y="1322787"/>
                <a:ext cx="426920" cy="323009"/>
              </a:xfrm>
              <a:prstGeom prst="roundRect">
                <a:avLst/>
              </a:prstGeom>
              <a:solidFill>
                <a:srgbClr val="FFFFFF"/>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900" b="1" dirty="0" smtClean="0">
                    <a:solidFill>
                      <a:srgbClr val="474746">
                        <a:lumMod val="75000"/>
                        <a:lumOff val="25000"/>
                      </a:srgbClr>
                    </a:solidFill>
                    <a:cs typeface="Arial" pitchFamily="34" charset="0"/>
                  </a:rPr>
                  <a:t>DC</a:t>
                </a:r>
                <a:endParaRPr lang="en-US" sz="900" b="1" dirty="0">
                  <a:solidFill>
                    <a:srgbClr val="474746">
                      <a:lumMod val="75000"/>
                      <a:lumOff val="25000"/>
                    </a:srgbClr>
                  </a:solidFill>
                  <a:cs typeface="Arial" pitchFamily="34" charset="0"/>
                </a:endParaRPr>
              </a:p>
            </p:txBody>
          </p:sp>
          <p:sp>
            <p:nvSpPr>
              <p:cNvPr id="311" name="Rounded Rectangle 310"/>
              <p:cNvSpPr/>
              <p:nvPr/>
            </p:nvSpPr>
            <p:spPr>
              <a:xfrm>
                <a:off x="2167492" y="7968"/>
                <a:ext cx="426920" cy="323009"/>
              </a:xfrm>
              <a:prstGeom prst="roundRect">
                <a:avLst/>
              </a:prstGeom>
              <a:solidFill>
                <a:srgbClr val="FFFFFF"/>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900" b="1" dirty="0" smtClean="0">
                    <a:solidFill>
                      <a:srgbClr val="474746">
                        <a:lumMod val="75000"/>
                        <a:lumOff val="25000"/>
                      </a:srgbClr>
                    </a:solidFill>
                    <a:cs typeface="Arial" pitchFamily="34" charset="0"/>
                  </a:rPr>
                  <a:t>DC</a:t>
                </a:r>
                <a:endParaRPr lang="en-US" sz="900" b="1" dirty="0">
                  <a:solidFill>
                    <a:srgbClr val="474746">
                      <a:lumMod val="75000"/>
                      <a:lumOff val="25000"/>
                    </a:srgbClr>
                  </a:solidFill>
                  <a:cs typeface="Arial" pitchFamily="34" charset="0"/>
                </a:endParaRPr>
              </a:p>
            </p:txBody>
          </p:sp>
        </p:grpSp>
      </p:grpSp>
      <p:sp>
        <p:nvSpPr>
          <p:cNvPr id="321" name="Pie 320"/>
          <p:cNvSpPr/>
          <p:nvPr/>
        </p:nvSpPr>
        <p:spPr>
          <a:xfrm>
            <a:off x="2661074" y="504206"/>
            <a:ext cx="3782919" cy="3634746"/>
          </a:xfrm>
          <a:prstGeom prst="pie">
            <a:avLst>
              <a:gd name="adj1" fmla="val 16231622"/>
              <a:gd name="adj2" fmla="val 13854"/>
            </a:avLst>
          </a:prstGeom>
          <a:solidFill>
            <a:srgbClr val="FF0000">
              <a:alpha val="70000"/>
            </a:srgbClr>
          </a:solidFill>
          <a:ln w="38100" cmpd="sng">
            <a:noFill/>
            <a:miter lim="400000"/>
          </a:ln>
          <a:effectLst>
            <a:outerShdw blurRad="50800" dist="38100" dir="2700000" algn="tl" rotWithShape="0">
              <a:srgbClr val="000000">
                <a:alpha val="43000"/>
              </a:srgbClr>
            </a:outerShdw>
          </a:effectLst>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
        <p:nvSpPr>
          <p:cNvPr id="198" name="Oval 197"/>
          <p:cNvSpPr/>
          <p:nvPr/>
        </p:nvSpPr>
        <p:spPr>
          <a:xfrm>
            <a:off x="2317036" y="447507"/>
            <a:ext cx="4195999" cy="4049944"/>
          </a:xfrm>
          <a:prstGeom prst="ellipse">
            <a:avLst/>
          </a:prstGeom>
          <a:noFill/>
          <a:ln w="127000" cmpd="sng">
            <a:solidFill>
              <a:schemeClr val="accent2"/>
            </a:solidFill>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endParaRPr lang="en-US" sz="700" dirty="0" smtClean="0">
              <a:solidFill>
                <a:srgbClr val="414042"/>
              </a:solidFill>
            </a:endParaRPr>
          </a:p>
        </p:txBody>
      </p:sp>
    </p:spTree>
    <p:extLst>
      <p:ext uri="{BB962C8B-B14F-4D97-AF65-F5344CB8AC3E}">
        <p14:creationId xmlns:p14="http://schemas.microsoft.com/office/powerpoint/2010/main" xmlns="" val="150171022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500"/>
                                  </p:stCondLst>
                                  <p:childTnLst>
                                    <p:set>
                                      <p:cBhvr>
                                        <p:cTn id="6" dur="1" fill="hold">
                                          <p:stCondLst>
                                            <p:cond delay="0"/>
                                          </p:stCondLst>
                                        </p:cTn>
                                        <p:tgtEl>
                                          <p:spTgt spid="134"/>
                                        </p:tgtEl>
                                        <p:attrNameLst>
                                          <p:attrName>style.visibility</p:attrName>
                                        </p:attrNameLst>
                                      </p:cBhvr>
                                      <p:to>
                                        <p:strVal val="visible"/>
                                      </p:to>
                                    </p:set>
                                    <p:animEffect transition="in" filter="dissolve">
                                      <p:cBhvr>
                                        <p:cTn id="7" dur="5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dissolve">
                                      <p:cBhvr>
                                        <p:cTn id="12" dur="500"/>
                                        <p:tgtEl>
                                          <p:spTgt spid="1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9"/>
                                        </p:tgtEl>
                                        <p:attrNameLst>
                                          <p:attrName>style.visibility</p:attrName>
                                        </p:attrNameLst>
                                      </p:cBhvr>
                                      <p:to>
                                        <p:strVal val="visible"/>
                                      </p:to>
                                    </p:set>
                                    <p:animEffect transition="in" filter="fade">
                                      <p:cBhvr>
                                        <p:cTn id="17" dur="500"/>
                                        <p:tgtEl>
                                          <p:spTgt spid="299"/>
                                        </p:tgtEl>
                                      </p:cBhvr>
                                    </p:animEffect>
                                  </p:childTnLst>
                                </p:cTn>
                              </p:par>
                              <p:par>
                                <p:cTn id="18" presetID="10" presetClass="entr" presetSubtype="0" fill="hold" nodeType="withEffect">
                                  <p:stCondLst>
                                    <p:cond delay="0"/>
                                  </p:stCondLst>
                                  <p:childTnLst>
                                    <p:set>
                                      <p:cBhvr>
                                        <p:cTn id="19" dur="1" fill="hold">
                                          <p:stCondLst>
                                            <p:cond delay="0"/>
                                          </p:stCondLst>
                                        </p:cTn>
                                        <p:tgtEl>
                                          <p:spTgt spid="307"/>
                                        </p:tgtEl>
                                        <p:attrNameLst>
                                          <p:attrName>style.visibility</p:attrName>
                                        </p:attrNameLst>
                                      </p:cBhvr>
                                      <p:to>
                                        <p:strVal val="visible"/>
                                      </p:to>
                                    </p:set>
                                    <p:animEffect transition="in" filter="fade">
                                      <p:cBhvr>
                                        <p:cTn id="20" dur="500"/>
                                        <p:tgtEl>
                                          <p:spTgt spid="307"/>
                                        </p:tgtEl>
                                      </p:cBhvr>
                                    </p:animEffect>
                                  </p:childTnLst>
                                </p:cTn>
                              </p:par>
                              <p:par>
                                <p:cTn id="21" presetID="10" presetClass="entr" presetSubtype="0" fill="hold" nodeType="withEffect">
                                  <p:stCondLst>
                                    <p:cond delay="0"/>
                                  </p:stCondLst>
                                  <p:childTnLst>
                                    <p:set>
                                      <p:cBhvr>
                                        <p:cTn id="22" dur="1" fill="hold">
                                          <p:stCondLst>
                                            <p:cond delay="0"/>
                                          </p:stCondLst>
                                        </p:cTn>
                                        <p:tgtEl>
                                          <p:spTgt spid="114"/>
                                        </p:tgtEl>
                                        <p:attrNameLst>
                                          <p:attrName>style.visibility</p:attrName>
                                        </p:attrNameLst>
                                      </p:cBhvr>
                                      <p:to>
                                        <p:strVal val="visible"/>
                                      </p:to>
                                    </p:set>
                                    <p:animEffect transition="in" filter="fade">
                                      <p:cBhvr>
                                        <p:cTn id="23" dur="500"/>
                                        <p:tgtEl>
                                          <p:spTgt spid="1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52"/>
                                        </p:tgtEl>
                                        <p:attrNameLst>
                                          <p:attrName>style.visibility</p:attrName>
                                        </p:attrNameLst>
                                      </p:cBhvr>
                                      <p:to>
                                        <p:strVal val="visible"/>
                                      </p:to>
                                    </p:set>
                                    <p:animEffect transition="in" filter="fade">
                                      <p:cBhvr>
                                        <p:cTn id="28" dur="500"/>
                                        <p:tgtEl>
                                          <p:spTgt spid="352"/>
                                        </p:tgtEl>
                                      </p:cBhvr>
                                    </p:animEffect>
                                  </p:childTnLst>
                                </p:cTn>
                              </p:par>
                              <p:par>
                                <p:cTn id="29" presetID="10" presetClass="entr" presetSubtype="0" fill="hold" nodeType="withEffect">
                                  <p:stCondLst>
                                    <p:cond delay="0"/>
                                  </p:stCondLst>
                                  <p:childTnLst>
                                    <p:set>
                                      <p:cBhvr>
                                        <p:cTn id="30" dur="1" fill="hold">
                                          <p:stCondLst>
                                            <p:cond delay="0"/>
                                          </p:stCondLst>
                                        </p:cTn>
                                        <p:tgtEl>
                                          <p:spTgt spid="137"/>
                                        </p:tgtEl>
                                        <p:attrNameLst>
                                          <p:attrName>style.visibility</p:attrName>
                                        </p:attrNameLst>
                                      </p:cBhvr>
                                      <p:to>
                                        <p:strVal val="visible"/>
                                      </p:to>
                                    </p:set>
                                    <p:animEffect transition="in" filter="fade">
                                      <p:cBhvr>
                                        <p:cTn id="31" dur="500"/>
                                        <p:tgtEl>
                                          <p:spTgt spid="13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3"/>
                                        </p:tgtEl>
                                        <p:attrNameLst>
                                          <p:attrName>style.visibility</p:attrName>
                                        </p:attrNameLst>
                                      </p:cBhvr>
                                      <p:to>
                                        <p:strVal val="visible"/>
                                      </p:to>
                                    </p:set>
                                    <p:animEffect transition="in" filter="fade">
                                      <p:cBhvr>
                                        <p:cTn id="36" dur="500"/>
                                        <p:tgtEl>
                                          <p:spTgt spid="9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21"/>
                                        </p:tgtEl>
                                        <p:attrNameLst>
                                          <p:attrName>style.visibility</p:attrName>
                                        </p:attrNameLst>
                                      </p:cBhvr>
                                      <p:to>
                                        <p:strVal val="visible"/>
                                      </p:to>
                                    </p:set>
                                    <p:animEffect transition="in" filter="fade">
                                      <p:cBhvr>
                                        <p:cTn id="41" dur="500"/>
                                        <p:tgtEl>
                                          <p:spTgt spid="42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21"/>
                                        </p:tgtEl>
                                        <p:attrNameLst>
                                          <p:attrName>style.visibility</p:attrName>
                                        </p:attrNameLst>
                                      </p:cBhvr>
                                      <p:to>
                                        <p:strVal val="visible"/>
                                      </p:to>
                                    </p:set>
                                    <p:animEffect transition="in" filter="fade">
                                      <p:cBhvr>
                                        <p:cTn id="46" dur="5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3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00"/>
              </a:spcBef>
            </a:pPr>
            <a:r>
              <a:rPr lang="en-US" dirty="0">
                <a:solidFill>
                  <a:srgbClr val="404040"/>
                </a:solidFill>
                <a:latin typeface="Arial" charset="0"/>
                <a:cs typeface="Arial" charset="0"/>
              </a:rPr>
              <a:t>AWS Regions and Availability Zones (AZ) </a:t>
            </a:r>
          </a:p>
        </p:txBody>
      </p:sp>
      <p:sp>
        <p:nvSpPr>
          <p:cNvPr id="134" name="TextBox 29"/>
          <p:cNvSpPr txBox="1">
            <a:spLocks noChangeArrowheads="1"/>
          </p:cNvSpPr>
          <p:nvPr/>
        </p:nvSpPr>
        <p:spPr bwMode="auto">
          <a:xfrm>
            <a:off x="0" y="4446568"/>
            <a:ext cx="9144000" cy="246221"/>
          </a:xfrm>
          <a:prstGeom prst="rect">
            <a:avLst/>
          </a:prstGeom>
          <a:noFill/>
          <a:ln>
            <a:noFill/>
          </a:ln>
          <a:extLst/>
        </p:spPr>
        <p:txBody>
          <a:bodyPr>
            <a:spAutoFit/>
          </a:bodyPr>
          <a:lstStyle>
            <a:lvl1pPr eaLnBrk="0" hangingPunct="0">
              <a:defRPr b="1">
                <a:solidFill>
                  <a:schemeClr val="tx2"/>
                </a:solidFill>
                <a:latin typeface="Arial" pitchFamily="34" charset="0"/>
                <a:cs typeface="Arial" pitchFamily="34" charset="0"/>
              </a:defRPr>
            </a:lvl1pPr>
            <a:lvl2pPr marL="742950" indent="-285750" eaLnBrk="0" hangingPunct="0">
              <a:defRPr b="1">
                <a:solidFill>
                  <a:schemeClr val="tx2"/>
                </a:solidFill>
                <a:latin typeface="Arial" pitchFamily="34" charset="0"/>
                <a:cs typeface="Arial" pitchFamily="34" charset="0"/>
              </a:defRPr>
            </a:lvl2pPr>
            <a:lvl3pPr marL="1143000" indent="-228600" eaLnBrk="0" hangingPunct="0">
              <a:defRPr b="1">
                <a:solidFill>
                  <a:schemeClr val="tx2"/>
                </a:solidFill>
                <a:latin typeface="Arial" pitchFamily="34" charset="0"/>
                <a:cs typeface="Arial" pitchFamily="34" charset="0"/>
              </a:defRPr>
            </a:lvl3pPr>
            <a:lvl4pPr marL="1600200" indent="-228600" eaLnBrk="0" hangingPunct="0">
              <a:defRPr b="1">
                <a:solidFill>
                  <a:schemeClr val="tx2"/>
                </a:solidFill>
                <a:latin typeface="Arial" pitchFamily="34" charset="0"/>
                <a:cs typeface="Arial" pitchFamily="34" charset="0"/>
              </a:defRPr>
            </a:lvl4pPr>
            <a:lvl5pPr marL="2057400" indent="-228600" eaLnBrk="0" hangingPunct="0">
              <a:defRPr b="1">
                <a:solidFill>
                  <a:schemeClr val="tx2"/>
                </a:solidFill>
                <a:latin typeface="Arial" pitchFamily="34" charset="0"/>
                <a:cs typeface="Arial" pitchFamily="34" charset="0"/>
              </a:defRPr>
            </a:lvl5pPr>
            <a:lvl6pPr marL="2514600" indent="-228600" eaLnBrk="0" fontAlgn="base" hangingPunct="0">
              <a:spcBef>
                <a:spcPct val="0"/>
              </a:spcBef>
              <a:spcAft>
                <a:spcPct val="0"/>
              </a:spcAft>
              <a:defRPr b="1">
                <a:solidFill>
                  <a:schemeClr val="tx2"/>
                </a:solidFill>
                <a:latin typeface="Arial" pitchFamily="34" charset="0"/>
                <a:cs typeface="Arial" pitchFamily="34" charset="0"/>
              </a:defRPr>
            </a:lvl6pPr>
            <a:lvl7pPr marL="2971800" indent="-228600" eaLnBrk="0" fontAlgn="base" hangingPunct="0">
              <a:spcBef>
                <a:spcPct val="0"/>
              </a:spcBef>
              <a:spcAft>
                <a:spcPct val="0"/>
              </a:spcAft>
              <a:defRPr b="1">
                <a:solidFill>
                  <a:schemeClr val="tx2"/>
                </a:solidFill>
                <a:latin typeface="Arial" pitchFamily="34" charset="0"/>
                <a:cs typeface="Arial" pitchFamily="34" charset="0"/>
              </a:defRPr>
            </a:lvl7pPr>
            <a:lvl8pPr marL="3429000" indent="-228600" eaLnBrk="0" fontAlgn="base" hangingPunct="0">
              <a:spcBef>
                <a:spcPct val="0"/>
              </a:spcBef>
              <a:spcAft>
                <a:spcPct val="0"/>
              </a:spcAft>
              <a:defRPr b="1">
                <a:solidFill>
                  <a:schemeClr val="tx2"/>
                </a:solidFill>
                <a:latin typeface="Arial" pitchFamily="34" charset="0"/>
                <a:cs typeface="Arial" pitchFamily="34" charset="0"/>
              </a:defRPr>
            </a:lvl8pPr>
            <a:lvl9pPr marL="3886200" indent="-228600" eaLnBrk="0" fontAlgn="base" hangingPunct="0">
              <a:spcBef>
                <a:spcPct val="0"/>
              </a:spcBef>
              <a:spcAft>
                <a:spcPct val="0"/>
              </a:spcAft>
              <a:defRPr b="1">
                <a:solidFill>
                  <a:schemeClr val="tx2"/>
                </a:solidFill>
                <a:latin typeface="Arial" pitchFamily="34" charset="0"/>
                <a:cs typeface="Arial" pitchFamily="34" charset="0"/>
              </a:defRPr>
            </a:lvl9pPr>
          </a:lstStyle>
          <a:p>
            <a:pPr algn="ctr" eaLnBrk="1" fontAlgn="auto" hangingPunct="1">
              <a:spcBef>
                <a:spcPts val="0"/>
              </a:spcBef>
              <a:spcAft>
                <a:spcPts val="0"/>
              </a:spcAft>
              <a:buFont typeface="Wingdings" pitchFamily="2" charset="2"/>
              <a:buNone/>
              <a:defRPr/>
            </a:pPr>
            <a:r>
              <a:rPr lang="en-US" sz="1000" b="0" i="1" dirty="0">
                <a:solidFill>
                  <a:schemeClr val="tx1">
                    <a:lumMod val="75000"/>
                    <a:lumOff val="25000"/>
                  </a:schemeClr>
                </a:solidFill>
                <a:ea typeface="ＭＳ Ｐゴシック" pitchFamily="34" charset="-128"/>
              </a:rPr>
              <a:t>Note: Conceptual drawing only. The number of Availability </a:t>
            </a:r>
            <a:r>
              <a:rPr lang="en-US" sz="1000" b="0" i="1" dirty="0" smtClean="0">
                <a:solidFill>
                  <a:schemeClr val="tx1">
                    <a:lumMod val="75000"/>
                    <a:lumOff val="25000"/>
                  </a:schemeClr>
                </a:solidFill>
                <a:ea typeface="ＭＳ Ｐゴシック" pitchFamily="34" charset="-128"/>
              </a:rPr>
              <a:t>Zones (AZ) </a:t>
            </a:r>
            <a:r>
              <a:rPr lang="en-US" sz="1000" b="0" i="1" dirty="0">
                <a:solidFill>
                  <a:schemeClr val="tx1">
                    <a:lumMod val="75000"/>
                    <a:lumOff val="25000"/>
                  </a:schemeClr>
                </a:solidFill>
                <a:ea typeface="ＭＳ Ｐゴシック" pitchFamily="34" charset="-128"/>
              </a:rPr>
              <a:t>may </a:t>
            </a:r>
            <a:r>
              <a:rPr lang="en-US" sz="1000" b="0" i="1" dirty="0" smtClean="0">
                <a:solidFill>
                  <a:schemeClr val="tx1">
                    <a:lumMod val="75000"/>
                    <a:lumOff val="25000"/>
                  </a:schemeClr>
                </a:solidFill>
                <a:ea typeface="ＭＳ Ｐゴシック" pitchFamily="34" charset="-128"/>
              </a:rPr>
              <a:t>vary.</a:t>
            </a:r>
            <a:endParaRPr lang="en-US" sz="1000" b="0" i="1" dirty="0">
              <a:solidFill>
                <a:schemeClr val="tx1">
                  <a:lumMod val="75000"/>
                  <a:lumOff val="25000"/>
                </a:schemeClr>
              </a:solidFill>
              <a:ea typeface="ＭＳ Ｐゴシック" pitchFamily="34" charset="-128"/>
            </a:endParaRPr>
          </a:p>
        </p:txBody>
      </p:sp>
      <p:sp>
        <p:nvSpPr>
          <p:cNvPr id="174" name="Rectangle 173"/>
          <p:cNvSpPr/>
          <p:nvPr>
            <p:custDataLst>
              <p:tags r:id="rId1"/>
            </p:custDataLst>
          </p:nvPr>
        </p:nvSpPr>
        <p:spPr>
          <a:xfrm rot="10800000" flipV="1">
            <a:off x="28574" y="657224"/>
            <a:ext cx="3022379" cy="3789343"/>
          </a:xfrm>
          <a:prstGeom prst="rect">
            <a:avLst/>
          </a:prstGeom>
          <a:solidFill>
            <a:srgbClr val="FAA634">
              <a:alpha val="25000"/>
            </a:srgb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t"/>
          <a:lstStyle/>
          <a:p>
            <a:pPr algn="ctr">
              <a:defRPr/>
            </a:pPr>
            <a:r>
              <a:rPr lang="en-US" sz="2400" b="1" dirty="0">
                <a:solidFill>
                  <a:schemeClr val="tx1">
                    <a:lumMod val="75000"/>
                    <a:lumOff val="25000"/>
                  </a:schemeClr>
                </a:solidFill>
                <a:latin typeface="Arial" pitchFamily="34" charset="0"/>
                <a:cs typeface="Arial" pitchFamily="34" charset="0"/>
              </a:rPr>
              <a:t>US Regions</a:t>
            </a:r>
            <a:endParaRPr lang="en-US" sz="2800" b="1" dirty="0">
              <a:solidFill>
                <a:schemeClr val="tx1">
                  <a:lumMod val="75000"/>
                  <a:lumOff val="25000"/>
                </a:schemeClr>
              </a:solidFill>
              <a:latin typeface="Arial" pitchFamily="34" charset="0"/>
              <a:cs typeface="Arial" pitchFamily="34" charset="0"/>
            </a:endParaRPr>
          </a:p>
        </p:txBody>
      </p:sp>
      <p:grpSp>
        <p:nvGrpSpPr>
          <p:cNvPr id="175" name="Group 174"/>
          <p:cNvGrpSpPr/>
          <p:nvPr/>
        </p:nvGrpSpPr>
        <p:grpSpPr>
          <a:xfrm>
            <a:off x="61103" y="1095063"/>
            <a:ext cx="1449923" cy="1619927"/>
            <a:chOff x="42569" y="46108"/>
            <a:chExt cx="1449923" cy="1619927"/>
          </a:xfrm>
        </p:grpSpPr>
        <p:sp>
          <p:nvSpPr>
            <p:cNvPr id="176" name="Rounded Rectangle 175"/>
            <p:cNvSpPr/>
            <p:nvPr/>
          </p:nvSpPr>
          <p:spPr>
            <a:xfrm>
              <a:off x="42569" y="46108"/>
              <a:ext cx="1449923" cy="1619927"/>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sz="1000" b="1" dirty="0" smtClean="0"/>
                <a:t>US East (VA)</a:t>
              </a:r>
              <a:endParaRPr lang="en-US" sz="1000" b="1" dirty="0"/>
            </a:p>
          </p:txBody>
        </p:sp>
        <p:sp>
          <p:nvSpPr>
            <p:cNvPr id="177" name="Oval 176"/>
            <p:cNvSpPr/>
            <p:nvPr/>
          </p:nvSpPr>
          <p:spPr>
            <a:xfrm>
              <a:off x="254243" y="499490"/>
              <a:ext cx="1031201" cy="1092194"/>
            </a:xfrm>
            <a:prstGeom prst="ellipse">
              <a:avLst/>
            </a:prstGeom>
            <a:ln w="57150">
              <a:solidFill>
                <a:srgbClr val="4CB5FF"/>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78" name="Rounded Rectangle 177"/>
            <p:cNvSpPr/>
            <p:nvPr/>
          </p:nvSpPr>
          <p:spPr>
            <a:xfrm>
              <a:off x="119276" y="533120"/>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AZ - A</a:t>
              </a:r>
              <a:endParaRPr lang="en-US" sz="1000" dirty="0"/>
            </a:p>
          </p:txBody>
        </p:sp>
        <p:sp>
          <p:nvSpPr>
            <p:cNvPr id="179" name="Rounded Rectangle 178"/>
            <p:cNvSpPr/>
            <p:nvPr/>
          </p:nvSpPr>
          <p:spPr>
            <a:xfrm>
              <a:off x="795475" y="533120"/>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AZ - B</a:t>
              </a:r>
              <a:endParaRPr lang="en-US" sz="1000" dirty="0"/>
            </a:p>
          </p:txBody>
        </p:sp>
        <p:sp>
          <p:nvSpPr>
            <p:cNvPr id="180" name="Rounded Rectangle 179"/>
            <p:cNvSpPr/>
            <p:nvPr/>
          </p:nvSpPr>
          <p:spPr>
            <a:xfrm>
              <a:off x="119276" y="902049"/>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AZ - C</a:t>
              </a:r>
              <a:endParaRPr lang="en-US" sz="1000" dirty="0"/>
            </a:p>
          </p:txBody>
        </p:sp>
        <p:sp>
          <p:nvSpPr>
            <p:cNvPr id="181" name="Rounded Rectangle 180"/>
            <p:cNvSpPr/>
            <p:nvPr/>
          </p:nvSpPr>
          <p:spPr>
            <a:xfrm>
              <a:off x="795475" y="902049"/>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AZ - D</a:t>
              </a:r>
              <a:endParaRPr lang="en-US" sz="1000" dirty="0"/>
            </a:p>
          </p:txBody>
        </p:sp>
        <p:sp>
          <p:nvSpPr>
            <p:cNvPr id="182" name="Rounded Rectangle 181"/>
            <p:cNvSpPr/>
            <p:nvPr/>
          </p:nvSpPr>
          <p:spPr>
            <a:xfrm>
              <a:off x="458680" y="1270978"/>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AZ - E</a:t>
              </a:r>
              <a:endParaRPr lang="en-US" sz="1000" dirty="0"/>
            </a:p>
          </p:txBody>
        </p:sp>
      </p:grpSp>
      <p:grpSp>
        <p:nvGrpSpPr>
          <p:cNvPr id="183" name="Group 182"/>
          <p:cNvGrpSpPr/>
          <p:nvPr/>
        </p:nvGrpSpPr>
        <p:grpSpPr>
          <a:xfrm>
            <a:off x="1568621" y="2778606"/>
            <a:ext cx="1449923" cy="1619927"/>
            <a:chOff x="45758" y="1729651"/>
            <a:chExt cx="1449923" cy="1619927"/>
          </a:xfrm>
        </p:grpSpPr>
        <p:sp>
          <p:nvSpPr>
            <p:cNvPr id="184" name="Rounded Rectangle 183"/>
            <p:cNvSpPr/>
            <p:nvPr/>
          </p:nvSpPr>
          <p:spPr>
            <a:xfrm>
              <a:off x="45758" y="1729651"/>
              <a:ext cx="1449923" cy="1619927"/>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sz="1000" b="1" dirty="0" smtClean="0"/>
                <a:t>US West (OR)</a:t>
              </a:r>
              <a:endParaRPr lang="en-US" sz="1000" b="1" dirty="0"/>
            </a:p>
          </p:txBody>
        </p:sp>
        <p:sp>
          <p:nvSpPr>
            <p:cNvPr id="185" name="Oval 184"/>
            <p:cNvSpPr/>
            <p:nvPr/>
          </p:nvSpPr>
          <p:spPr>
            <a:xfrm>
              <a:off x="254243" y="2176777"/>
              <a:ext cx="1031201" cy="1092194"/>
            </a:xfrm>
            <a:prstGeom prst="ellipse">
              <a:avLst/>
            </a:prstGeom>
            <a:ln w="57150">
              <a:solidFill>
                <a:srgbClr val="4CB5FF"/>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186" name="Group 185"/>
            <p:cNvGrpSpPr/>
            <p:nvPr/>
          </p:nvGrpSpPr>
          <p:grpSpPr>
            <a:xfrm>
              <a:off x="114274" y="2316961"/>
              <a:ext cx="1306511" cy="689635"/>
              <a:chOff x="4518472" y="2032176"/>
              <a:chExt cx="1306511" cy="689635"/>
            </a:xfrm>
          </p:grpSpPr>
          <p:sp>
            <p:nvSpPr>
              <p:cNvPr id="187" name="Rounded Rectangle 186"/>
              <p:cNvSpPr/>
              <p:nvPr/>
            </p:nvSpPr>
            <p:spPr>
              <a:xfrm>
                <a:off x="4518472" y="2032176"/>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AZ - A</a:t>
                </a:r>
                <a:endParaRPr lang="en-US" sz="1000" dirty="0"/>
              </a:p>
            </p:txBody>
          </p:sp>
          <p:sp>
            <p:nvSpPr>
              <p:cNvPr id="188" name="Rounded Rectangle 187"/>
              <p:cNvSpPr/>
              <p:nvPr/>
            </p:nvSpPr>
            <p:spPr>
              <a:xfrm>
                <a:off x="5194671" y="2032176"/>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AZ - B</a:t>
                </a:r>
                <a:endParaRPr lang="en-US" sz="1000" dirty="0"/>
              </a:p>
            </p:txBody>
          </p:sp>
          <p:sp>
            <p:nvSpPr>
              <p:cNvPr id="189" name="Rounded Rectangle 188"/>
              <p:cNvSpPr/>
              <p:nvPr/>
            </p:nvSpPr>
            <p:spPr>
              <a:xfrm>
                <a:off x="4853698" y="2401105"/>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AZ - C</a:t>
                </a:r>
                <a:endParaRPr lang="en-US" sz="1000" dirty="0"/>
              </a:p>
            </p:txBody>
          </p:sp>
        </p:grpSp>
      </p:grpSp>
      <p:grpSp>
        <p:nvGrpSpPr>
          <p:cNvPr id="190" name="Group 189"/>
          <p:cNvGrpSpPr/>
          <p:nvPr/>
        </p:nvGrpSpPr>
        <p:grpSpPr>
          <a:xfrm>
            <a:off x="58304" y="2784485"/>
            <a:ext cx="1449923" cy="1619927"/>
            <a:chOff x="1554277" y="1729651"/>
            <a:chExt cx="1449923" cy="1619927"/>
          </a:xfrm>
        </p:grpSpPr>
        <p:sp>
          <p:nvSpPr>
            <p:cNvPr id="191" name="Rounded Rectangle 190"/>
            <p:cNvSpPr/>
            <p:nvPr/>
          </p:nvSpPr>
          <p:spPr>
            <a:xfrm>
              <a:off x="1554277" y="1729651"/>
              <a:ext cx="1449923" cy="1619927"/>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sz="1000" b="1" dirty="0" smtClean="0"/>
                <a:t>US West (CA)</a:t>
              </a:r>
              <a:endParaRPr lang="en-US" sz="1000" b="1" dirty="0"/>
            </a:p>
          </p:txBody>
        </p:sp>
        <p:sp>
          <p:nvSpPr>
            <p:cNvPr id="192" name="Oval 191"/>
            <p:cNvSpPr/>
            <p:nvPr/>
          </p:nvSpPr>
          <p:spPr>
            <a:xfrm>
              <a:off x="1767364" y="2176777"/>
              <a:ext cx="1031201" cy="1092194"/>
            </a:xfrm>
            <a:prstGeom prst="ellipse">
              <a:avLst/>
            </a:prstGeom>
            <a:ln w="57150">
              <a:solidFill>
                <a:srgbClr val="4CB5FF"/>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193" name="Group 192"/>
            <p:cNvGrpSpPr/>
            <p:nvPr/>
          </p:nvGrpSpPr>
          <p:grpSpPr>
            <a:xfrm>
              <a:off x="1627395" y="2316961"/>
              <a:ext cx="1306511" cy="689635"/>
              <a:chOff x="4518472" y="2032176"/>
              <a:chExt cx="1306511" cy="689635"/>
            </a:xfrm>
          </p:grpSpPr>
          <p:sp>
            <p:nvSpPr>
              <p:cNvPr id="194" name="Rounded Rectangle 193"/>
              <p:cNvSpPr/>
              <p:nvPr/>
            </p:nvSpPr>
            <p:spPr>
              <a:xfrm>
                <a:off x="4518472" y="2032176"/>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AZ - A</a:t>
                </a:r>
                <a:endParaRPr lang="en-US" sz="1000" dirty="0"/>
              </a:p>
            </p:txBody>
          </p:sp>
          <p:sp>
            <p:nvSpPr>
              <p:cNvPr id="195" name="Rounded Rectangle 194"/>
              <p:cNvSpPr/>
              <p:nvPr/>
            </p:nvSpPr>
            <p:spPr>
              <a:xfrm>
                <a:off x="5194671" y="2032176"/>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AZ - B</a:t>
                </a:r>
                <a:endParaRPr lang="en-US" sz="1000" dirty="0"/>
              </a:p>
            </p:txBody>
          </p:sp>
          <p:sp>
            <p:nvSpPr>
              <p:cNvPr id="196" name="Rounded Rectangle 195"/>
              <p:cNvSpPr/>
              <p:nvPr/>
            </p:nvSpPr>
            <p:spPr>
              <a:xfrm>
                <a:off x="4853698" y="2401105"/>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AZ - C</a:t>
                </a:r>
                <a:endParaRPr lang="en-US" sz="1000" dirty="0"/>
              </a:p>
            </p:txBody>
          </p:sp>
        </p:grpSp>
      </p:grpSp>
      <p:grpSp>
        <p:nvGrpSpPr>
          <p:cNvPr id="197" name="Group 196"/>
          <p:cNvGrpSpPr/>
          <p:nvPr/>
        </p:nvGrpSpPr>
        <p:grpSpPr>
          <a:xfrm>
            <a:off x="1571310" y="1095063"/>
            <a:ext cx="1449923" cy="1619927"/>
            <a:chOff x="1552776" y="46108"/>
            <a:chExt cx="1449923" cy="1619927"/>
          </a:xfrm>
        </p:grpSpPr>
        <p:sp>
          <p:nvSpPr>
            <p:cNvPr id="198" name="Rounded Rectangle 197"/>
            <p:cNvSpPr/>
            <p:nvPr/>
          </p:nvSpPr>
          <p:spPr>
            <a:xfrm>
              <a:off x="1552776" y="46108"/>
              <a:ext cx="1449923" cy="1619927"/>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sz="1000" b="1" dirty="0" err="1" smtClean="0"/>
                <a:t>GovCloud</a:t>
              </a:r>
              <a:r>
                <a:rPr lang="en-US" sz="1000" b="1" dirty="0" smtClean="0"/>
                <a:t> (US)</a:t>
              </a:r>
              <a:endParaRPr lang="en-US" sz="1000" b="1" dirty="0"/>
            </a:p>
          </p:txBody>
        </p:sp>
        <p:sp>
          <p:nvSpPr>
            <p:cNvPr id="199" name="Oval 198"/>
            <p:cNvSpPr/>
            <p:nvPr/>
          </p:nvSpPr>
          <p:spPr>
            <a:xfrm>
              <a:off x="1763294" y="503558"/>
              <a:ext cx="1031201" cy="1092194"/>
            </a:xfrm>
            <a:prstGeom prst="ellipse">
              <a:avLst/>
            </a:prstGeom>
            <a:ln w="57150">
              <a:solidFill>
                <a:srgbClr val="4CB5FF"/>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00" name="Group 199"/>
            <p:cNvGrpSpPr/>
            <p:nvPr/>
          </p:nvGrpSpPr>
          <p:grpSpPr>
            <a:xfrm>
              <a:off x="1626200" y="757276"/>
              <a:ext cx="1306511" cy="320706"/>
              <a:chOff x="1746611" y="2771153"/>
              <a:chExt cx="1306511" cy="320706"/>
            </a:xfrm>
          </p:grpSpPr>
          <p:sp>
            <p:nvSpPr>
              <p:cNvPr id="201" name="Rounded Rectangle 200"/>
              <p:cNvSpPr/>
              <p:nvPr/>
            </p:nvSpPr>
            <p:spPr>
              <a:xfrm>
                <a:off x="1746611" y="2771153"/>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AZ - A</a:t>
                </a:r>
                <a:endParaRPr lang="en-US" sz="1000" dirty="0"/>
              </a:p>
            </p:txBody>
          </p:sp>
          <p:sp>
            <p:nvSpPr>
              <p:cNvPr id="202" name="Rounded Rectangle 201"/>
              <p:cNvSpPr/>
              <p:nvPr/>
            </p:nvSpPr>
            <p:spPr>
              <a:xfrm>
                <a:off x="2422810" y="2771153"/>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AZ - B</a:t>
                </a:r>
                <a:endParaRPr lang="en-US" sz="1000" dirty="0"/>
              </a:p>
            </p:txBody>
          </p:sp>
        </p:grpSp>
      </p:grpSp>
      <p:sp>
        <p:nvSpPr>
          <p:cNvPr id="203" name="Rectangle 202"/>
          <p:cNvSpPr/>
          <p:nvPr>
            <p:custDataLst>
              <p:tags r:id="rId2"/>
            </p:custDataLst>
          </p:nvPr>
        </p:nvSpPr>
        <p:spPr>
          <a:xfrm rot="10800000" flipV="1">
            <a:off x="3108542" y="657224"/>
            <a:ext cx="5996499" cy="3789344"/>
          </a:xfrm>
          <a:prstGeom prst="rect">
            <a:avLst/>
          </a:prstGeom>
          <a:solidFill>
            <a:srgbClr val="FAA634">
              <a:alpha val="25000"/>
            </a:srgb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t"/>
          <a:lstStyle/>
          <a:p>
            <a:pPr algn="ctr">
              <a:defRPr/>
            </a:pPr>
            <a:r>
              <a:rPr lang="en-US" sz="2400" b="1" dirty="0" smtClean="0">
                <a:solidFill>
                  <a:schemeClr val="tx1">
                    <a:lumMod val="75000"/>
                    <a:lumOff val="25000"/>
                  </a:schemeClr>
                </a:solidFill>
                <a:latin typeface="Arial" pitchFamily="34" charset="0"/>
                <a:cs typeface="Arial" pitchFamily="34" charset="0"/>
              </a:rPr>
              <a:t>Global Regions</a:t>
            </a:r>
            <a:endParaRPr lang="en-US" sz="2800" b="1" dirty="0">
              <a:solidFill>
                <a:schemeClr val="tx1">
                  <a:lumMod val="75000"/>
                  <a:lumOff val="25000"/>
                </a:schemeClr>
              </a:solidFill>
              <a:latin typeface="Arial" pitchFamily="34" charset="0"/>
              <a:cs typeface="Arial" pitchFamily="34" charset="0"/>
            </a:endParaRPr>
          </a:p>
        </p:txBody>
      </p:sp>
      <p:grpSp>
        <p:nvGrpSpPr>
          <p:cNvPr id="204" name="Group 203"/>
          <p:cNvGrpSpPr/>
          <p:nvPr/>
        </p:nvGrpSpPr>
        <p:grpSpPr>
          <a:xfrm>
            <a:off x="3146768" y="1095064"/>
            <a:ext cx="1449923" cy="1619927"/>
            <a:chOff x="3126740" y="1115102"/>
            <a:chExt cx="1449923" cy="1619927"/>
          </a:xfrm>
        </p:grpSpPr>
        <p:sp>
          <p:nvSpPr>
            <p:cNvPr id="205" name="Rounded Rectangle 204"/>
            <p:cNvSpPr/>
            <p:nvPr/>
          </p:nvSpPr>
          <p:spPr>
            <a:xfrm>
              <a:off x="3126740" y="1115102"/>
              <a:ext cx="1449923" cy="1619927"/>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sz="1000" b="1" dirty="0" smtClean="0"/>
                <a:t>Asia Pacific (Tokyo)</a:t>
              </a:r>
              <a:endParaRPr lang="en-US" sz="1000" b="1" dirty="0"/>
            </a:p>
          </p:txBody>
        </p:sp>
        <p:sp>
          <p:nvSpPr>
            <p:cNvPr id="206" name="Oval 205"/>
            <p:cNvSpPr/>
            <p:nvPr/>
          </p:nvSpPr>
          <p:spPr>
            <a:xfrm>
              <a:off x="3338414" y="1568483"/>
              <a:ext cx="1031201" cy="1092194"/>
            </a:xfrm>
            <a:prstGeom prst="ellipse">
              <a:avLst/>
            </a:prstGeom>
            <a:ln w="57150">
              <a:solidFill>
                <a:srgbClr val="4CB5FF"/>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07" name="Group 206"/>
            <p:cNvGrpSpPr/>
            <p:nvPr/>
          </p:nvGrpSpPr>
          <p:grpSpPr>
            <a:xfrm>
              <a:off x="3198445" y="1708667"/>
              <a:ext cx="1306511" cy="689635"/>
              <a:chOff x="4518472" y="2032176"/>
              <a:chExt cx="1306511" cy="689635"/>
            </a:xfrm>
          </p:grpSpPr>
          <p:sp>
            <p:nvSpPr>
              <p:cNvPr id="208" name="Rounded Rectangle 207"/>
              <p:cNvSpPr/>
              <p:nvPr/>
            </p:nvSpPr>
            <p:spPr>
              <a:xfrm>
                <a:off x="4518472" y="2032176"/>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AZ - A</a:t>
                </a:r>
                <a:endParaRPr lang="en-US" sz="1000" dirty="0"/>
              </a:p>
            </p:txBody>
          </p:sp>
          <p:sp>
            <p:nvSpPr>
              <p:cNvPr id="209" name="Rounded Rectangle 208"/>
              <p:cNvSpPr/>
              <p:nvPr/>
            </p:nvSpPr>
            <p:spPr>
              <a:xfrm>
                <a:off x="5194671" y="2032176"/>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AZ - B</a:t>
                </a:r>
                <a:endParaRPr lang="en-US" sz="1000" dirty="0"/>
              </a:p>
            </p:txBody>
          </p:sp>
          <p:sp>
            <p:nvSpPr>
              <p:cNvPr id="210" name="Rounded Rectangle 209"/>
              <p:cNvSpPr/>
              <p:nvPr/>
            </p:nvSpPr>
            <p:spPr>
              <a:xfrm>
                <a:off x="4853698" y="2401105"/>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AZ - C</a:t>
                </a:r>
                <a:endParaRPr lang="en-US" sz="1000" dirty="0"/>
              </a:p>
            </p:txBody>
          </p:sp>
        </p:grpSp>
      </p:grpSp>
      <p:grpSp>
        <p:nvGrpSpPr>
          <p:cNvPr id="211" name="Group 210"/>
          <p:cNvGrpSpPr/>
          <p:nvPr/>
        </p:nvGrpSpPr>
        <p:grpSpPr>
          <a:xfrm>
            <a:off x="3146768" y="2767484"/>
            <a:ext cx="1449923" cy="1619927"/>
            <a:chOff x="3125396" y="2783252"/>
            <a:chExt cx="1449923" cy="1619927"/>
          </a:xfrm>
        </p:grpSpPr>
        <p:sp>
          <p:nvSpPr>
            <p:cNvPr id="212" name="Rounded Rectangle 211"/>
            <p:cNvSpPr/>
            <p:nvPr/>
          </p:nvSpPr>
          <p:spPr>
            <a:xfrm>
              <a:off x="3125396" y="2783252"/>
              <a:ext cx="1449923" cy="1619927"/>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sz="1000" b="1" dirty="0" smtClean="0"/>
                <a:t>South </a:t>
              </a:r>
              <a:r>
                <a:rPr lang="en-US" sz="1000" b="1" dirty="0"/>
                <a:t>America (São </a:t>
              </a:r>
              <a:r>
                <a:rPr lang="en-US" sz="1000" b="1" dirty="0" smtClean="0"/>
                <a:t> Paulo)</a:t>
              </a:r>
              <a:endParaRPr lang="en-US" sz="1000" b="1" dirty="0"/>
            </a:p>
          </p:txBody>
        </p:sp>
        <p:sp>
          <p:nvSpPr>
            <p:cNvPr id="213" name="Oval 212"/>
            <p:cNvSpPr/>
            <p:nvPr/>
          </p:nvSpPr>
          <p:spPr>
            <a:xfrm>
              <a:off x="3337070" y="3236633"/>
              <a:ext cx="1031201" cy="1092194"/>
            </a:xfrm>
            <a:prstGeom prst="ellipse">
              <a:avLst/>
            </a:prstGeom>
            <a:ln w="57150">
              <a:solidFill>
                <a:srgbClr val="4CB5FF"/>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14" name="Group 213"/>
            <p:cNvGrpSpPr/>
            <p:nvPr/>
          </p:nvGrpSpPr>
          <p:grpSpPr>
            <a:xfrm>
              <a:off x="3197101" y="3376817"/>
              <a:ext cx="1306511" cy="689635"/>
              <a:chOff x="4518472" y="2032176"/>
              <a:chExt cx="1306511" cy="689635"/>
            </a:xfrm>
          </p:grpSpPr>
          <p:sp>
            <p:nvSpPr>
              <p:cNvPr id="215" name="Rounded Rectangle 214"/>
              <p:cNvSpPr/>
              <p:nvPr/>
            </p:nvSpPr>
            <p:spPr>
              <a:xfrm>
                <a:off x="4518472" y="2032176"/>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AZ - A</a:t>
                </a:r>
                <a:endParaRPr lang="en-US" sz="1000" dirty="0"/>
              </a:p>
            </p:txBody>
          </p:sp>
          <p:sp>
            <p:nvSpPr>
              <p:cNvPr id="216" name="Rounded Rectangle 215"/>
              <p:cNvSpPr/>
              <p:nvPr/>
            </p:nvSpPr>
            <p:spPr>
              <a:xfrm>
                <a:off x="5194671" y="2032176"/>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AZ - B</a:t>
                </a:r>
                <a:endParaRPr lang="en-US" sz="1000" dirty="0"/>
              </a:p>
            </p:txBody>
          </p:sp>
          <p:sp>
            <p:nvSpPr>
              <p:cNvPr id="217" name="Rounded Rectangle 216"/>
              <p:cNvSpPr/>
              <p:nvPr/>
            </p:nvSpPr>
            <p:spPr>
              <a:xfrm>
                <a:off x="4853698" y="2401105"/>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AZ - C</a:t>
                </a:r>
                <a:endParaRPr lang="en-US" sz="1000" dirty="0"/>
              </a:p>
            </p:txBody>
          </p:sp>
        </p:grpSp>
      </p:grpSp>
      <p:grpSp>
        <p:nvGrpSpPr>
          <p:cNvPr id="218" name="Group 217"/>
          <p:cNvGrpSpPr/>
          <p:nvPr/>
        </p:nvGrpSpPr>
        <p:grpSpPr>
          <a:xfrm>
            <a:off x="4637925" y="1095063"/>
            <a:ext cx="1449923" cy="1619927"/>
            <a:chOff x="4646472" y="1115102"/>
            <a:chExt cx="1449923" cy="1619927"/>
          </a:xfrm>
        </p:grpSpPr>
        <p:sp>
          <p:nvSpPr>
            <p:cNvPr id="219" name="Rounded Rectangle 218"/>
            <p:cNvSpPr/>
            <p:nvPr/>
          </p:nvSpPr>
          <p:spPr>
            <a:xfrm>
              <a:off x="4646472" y="1115102"/>
              <a:ext cx="1449923" cy="1619927"/>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sz="1000" b="1" dirty="0" smtClean="0"/>
                <a:t>Asia Pacific (Singapore)</a:t>
              </a:r>
              <a:endParaRPr lang="en-US" sz="1000" b="1" dirty="0"/>
            </a:p>
          </p:txBody>
        </p:sp>
        <p:sp>
          <p:nvSpPr>
            <p:cNvPr id="220" name="Oval 219"/>
            <p:cNvSpPr/>
            <p:nvPr/>
          </p:nvSpPr>
          <p:spPr>
            <a:xfrm>
              <a:off x="4848621" y="1568483"/>
              <a:ext cx="1031201" cy="1092194"/>
            </a:xfrm>
            <a:prstGeom prst="ellipse">
              <a:avLst/>
            </a:prstGeom>
            <a:ln w="57150">
              <a:solidFill>
                <a:srgbClr val="4CB5FF"/>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21" name="Group 220"/>
            <p:cNvGrpSpPr/>
            <p:nvPr/>
          </p:nvGrpSpPr>
          <p:grpSpPr>
            <a:xfrm>
              <a:off x="4711527" y="1822201"/>
              <a:ext cx="1306511" cy="320706"/>
              <a:chOff x="1746611" y="2771153"/>
              <a:chExt cx="1306511" cy="320706"/>
            </a:xfrm>
          </p:grpSpPr>
          <p:sp>
            <p:nvSpPr>
              <p:cNvPr id="222" name="Rounded Rectangle 221"/>
              <p:cNvSpPr/>
              <p:nvPr/>
            </p:nvSpPr>
            <p:spPr>
              <a:xfrm>
                <a:off x="1746611" y="2771153"/>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AZ - A</a:t>
                </a:r>
                <a:endParaRPr lang="en-US" sz="1000" dirty="0"/>
              </a:p>
            </p:txBody>
          </p:sp>
          <p:sp>
            <p:nvSpPr>
              <p:cNvPr id="223" name="Rounded Rectangle 222"/>
              <p:cNvSpPr/>
              <p:nvPr/>
            </p:nvSpPr>
            <p:spPr>
              <a:xfrm>
                <a:off x="2422810" y="2771153"/>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AZ - B</a:t>
                </a:r>
                <a:endParaRPr lang="en-US" sz="1000" dirty="0"/>
              </a:p>
            </p:txBody>
          </p:sp>
        </p:grpSp>
      </p:grpSp>
      <p:grpSp>
        <p:nvGrpSpPr>
          <p:cNvPr id="224" name="Group 223"/>
          <p:cNvGrpSpPr/>
          <p:nvPr/>
        </p:nvGrpSpPr>
        <p:grpSpPr>
          <a:xfrm>
            <a:off x="7626670" y="1095063"/>
            <a:ext cx="1449923" cy="1619927"/>
            <a:chOff x="7657361" y="1115102"/>
            <a:chExt cx="1449923" cy="1619927"/>
          </a:xfrm>
        </p:grpSpPr>
        <p:sp>
          <p:nvSpPr>
            <p:cNvPr id="225" name="Rounded Rectangle 224"/>
            <p:cNvSpPr/>
            <p:nvPr/>
          </p:nvSpPr>
          <p:spPr>
            <a:xfrm>
              <a:off x="7657361" y="1115102"/>
              <a:ext cx="1449923" cy="1619927"/>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sz="1000" b="1" dirty="0" smtClean="0"/>
                <a:t>China (Beijing)</a:t>
              </a:r>
              <a:endParaRPr lang="en-US" sz="1000" b="1" dirty="0"/>
            </a:p>
          </p:txBody>
        </p:sp>
        <p:sp>
          <p:nvSpPr>
            <p:cNvPr id="226" name="Oval 225"/>
            <p:cNvSpPr/>
            <p:nvPr/>
          </p:nvSpPr>
          <p:spPr>
            <a:xfrm>
              <a:off x="7869035" y="1568483"/>
              <a:ext cx="1031201" cy="1092194"/>
            </a:xfrm>
            <a:prstGeom prst="ellipse">
              <a:avLst/>
            </a:prstGeom>
            <a:ln w="57150">
              <a:solidFill>
                <a:srgbClr val="4CB5FF"/>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27" name="Group 226"/>
            <p:cNvGrpSpPr/>
            <p:nvPr/>
          </p:nvGrpSpPr>
          <p:grpSpPr>
            <a:xfrm>
              <a:off x="7731941" y="1822201"/>
              <a:ext cx="1306511" cy="320706"/>
              <a:chOff x="1746611" y="2771153"/>
              <a:chExt cx="1306511" cy="320706"/>
            </a:xfrm>
          </p:grpSpPr>
          <p:sp>
            <p:nvSpPr>
              <p:cNvPr id="228" name="Rounded Rectangle 227"/>
              <p:cNvSpPr/>
              <p:nvPr/>
            </p:nvSpPr>
            <p:spPr>
              <a:xfrm>
                <a:off x="1746611" y="2771153"/>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AZ - A</a:t>
                </a:r>
                <a:endParaRPr lang="en-US" sz="1000" dirty="0"/>
              </a:p>
            </p:txBody>
          </p:sp>
          <p:sp>
            <p:nvSpPr>
              <p:cNvPr id="229" name="Rounded Rectangle 228"/>
              <p:cNvSpPr/>
              <p:nvPr/>
            </p:nvSpPr>
            <p:spPr>
              <a:xfrm>
                <a:off x="2422810" y="2771153"/>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AZ - B</a:t>
                </a:r>
                <a:endParaRPr lang="en-US" sz="1000" dirty="0"/>
              </a:p>
            </p:txBody>
          </p:sp>
        </p:grpSp>
      </p:grpSp>
      <p:grpSp>
        <p:nvGrpSpPr>
          <p:cNvPr id="230" name="Group 229"/>
          <p:cNvGrpSpPr/>
          <p:nvPr/>
        </p:nvGrpSpPr>
        <p:grpSpPr>
          <a:xfrm>
            <a:off x="6137060" y="1095063"/>
            <a:ext cx="1449923" cy="1619927"/>
            <a:chOff x="6147154" y="1115102"/>
            <a:chExt cx="1449923" cy="1619927"/>
          </a:xfrm>
        </p:grpSpPr>
        <p:sp>
          <p:nvSpPr>
            <p:cNvPr id="231" name="Rounded Rectangle 230"/>
            <p:cNvSpPr/>
            <p:nvPr/>
          </p:nvSpPr>
          <p:spPr>
            <a:xfrm>
              <a:off x="6147154" y="1115102"/>
              <a:ext cx="1449923" cy="1619927"/>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sz="1000" b="1" dirty="0" smtClean="0"/>
                <a:t>Asia Pacific (Sydney)</a:t>
              </a:r>
              <a:endParaRPr lang="en-US" sz="1000" b="1" dirty="0"/>
            </a:p>
          </p:txBody>
        </p:sp>
        <p:sp>
          <p:nvSpPr>
            <p:cNvPr id="232" name="Oval 231"/>
            <p:cNvSpPr/>
            <p:nvPr/>
          </p:nvSpPr>
          <p:spPr>
            <a:xfrm>
              <a:off x="6358828" y="1568483"/>
              <a:ext cx="1031201" cy="1092194"/>
            </a:xfrm>
            <a:prstGeom prst="ellipse">
              <a:avLst/>
            </a:prstGeom>
            <a:ln w="57150">
              <a:solidFill>
                <a:srgbClr val="4CB5FF"/>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33" name="Group 232"/>
            <p:cNvGrpSpPr/>
            <p:nvPr/>
          </p:nvGrpSpPr>
          <p:grpSpPr>
            <a:xfrm>
              <a:off x="6221734" y="1822201"/>
              <a:ext cx="1306511" cy="320706"/>
              <a:chOff x="1746611" y="2771153"/>
              <a:chExt cx="1306511" cy="320706"/>
            </a:xfrm>
          </p:grpSpPr>
          <p:sp>
            <p:nvSpPr>
              <p:cNvPr id="234" name="Rounded Rectangle 233"/>
              <p:cNvSpPr/>
              <p:nvPr/>
            </p:nvSpPr>
            <p:spPr>
              <a:xfrm>
                <a:off x="1746611" y="2771153"/>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AZ - A</a:t>
                </a:r>
                <a:endParaRPr lang="en-US" sz="1000" dirty="0"/>
              </a:p>
            </p:txBody>
          </p:sp>
          <p:sp>
            <p:nvSpPr>
              <p:cNvPr id="235" name="Rounded Rectangle 234"/>
              <p:cNvSpPr/>
              <p:nvPr/>
            </p:nvSpPr>
            <p:spPr>
              <a:xfrm>
                <a:off x="2422810" y="2771153"/>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AZ - B</a:t>
                </a:r>
                <a:endParaRPr lang="en-US" sz="1000" dirty="0"/>
              </a:p>
            </p:txBody>
          </p:sp>
        </p:grpSp>
      </p:grpSp>
      <p:grpSp>
        <p:nvGrpSpPr>
          <p:cNvPr id="236" name="Group 235"/>
          <p:cNvGrpSpPr/>
          <p:nvPr/>
        </p:nvGrpSpPr>
        <p:grpSpPr>
          <a:xfrm>
            <a:off x="4642494" y="2767483"/>
            <a:ext cx="1449923" cy="1619927"/>
            <a:chOff x="4621206" y="2783252"/>
            <a:chExt cx="1449923" cy="1619927"/>
          </a:xfrm>
        </p:grpSpPr>
        <p:sp>
          <p:nvSpPr>
            <p:cNvPr id="237" name="Rounded Rectangle 236"/>
            <p:cNvSpPr/>
            <p:nvPr/>
          </p:nvSpPr>
          <p:spPr>
            <a:xfrm>
              <a:off x="4621206" y="2783252"/>
              <a:ext cx="1449923" cy="1619927"/>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sz="1000" b="1" dirty="0" smtClean="0"/>
                <a:t>EU (Ireland)</a:t>
              </a:r>
              <a:endParaRPr lang="en-US" sz="1000" b="1" dirty="0"/>
            </a:p>
          </p:txBody>
        </p:sp>
        <p:sp>
          <p:nvSpPr>
            <p:cNvPr id="238" name="Oval 237"/>
            <p:cNvSpPr/>
            <p:nvPr/>
          </p:nvSpPr>
          <p:spPr>
            <a:xfrm>
              <a:off x="4832880" y="3236633"/>
              <a:ext cx="1031201" cy="1092194"/>
            </a:xfrm>
            <a:prstGeom prst="ellipse">
              <a:avLst/>
            </a:prstGeom>
            <a:ln w="57150">
              <a:solidFill>
                <a:srgbClr val="4CB5FF"/>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39" name="Group 238"/>
            <p:cNvGrpSpPr/>
            <p:nvPr/>
          </p:nvGrpSpPr>
          <p:grpSpPr>
            <a:xfrm>
              <a:off x="4692911" y="3376817"/>
              <a:ext cx="1306511" cy="689635"/>
              <a:chOff x="4518472" y="2032176"/>
              <a:chExt cx="1306511" cy="689635"/>
            </a:xfrm>
          </p:grpSpPr>
          <p:sp>
            <p:nvSpPr>
              <p:cNvPr id="240" name="Rounded Rectangle 239"/>
              <p:cNvSpPr/>
              <p:nvPr/>
            </p:nvSpPr>
            <p:spPr>
              <a:xfrm>
                <a:off x="4518472" y="2032176"/>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AZ - A</a:t>
                </a:r>
                <a:endParaRPr lang="en-US" sz="1000" dirty="0"/>
              </a:p>
            </p:txBody>
          </p:sp>
          <p:sp>
            <p:nvSpPr>
              <p:cNvPr id="241" name="Rounded Rectangle 240"/>
              <p:cNvSpPr/>
              <p:nvPr/>
            </p:nvSpPr>
            <p:spPr>
              <a:xfrm>
                <a:off x="5194671" y="2032176"/>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AZ - B</a:t>
                </a:r>
                <a:endParaRPr lang="en-US" sz="1000" dirty="0"/>
              </a:p>
            </p:txBody>
          </p:sp>
          <p:sp>
            <p:nvSpPr>
              <p:cNvPr id="242" name="Rounded Rectangle 241"/>
              <p:cNvSpPr/>
              <p:nvPr/>
            </p:nvSpPr>
            <p:spPr>
              <a:xfrm>
                <a:off x="4853698" y="2401105"/>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AZ - C</a:t>
                </a:r>
                <a:endParaRPr lang="en-US" sz="1000" dirty="0"/>
              </a:p>
            </p:txBody>
          </p:sp>
        </p:grpSp>
      </p:grpSp>
      <p:grpSp>
        <p:nvGrpSpPr>
          <p:cNvPr id="243" name="Group 242"/>
          <p:cNvGrpSpPr/>
          <p:nvPr/>
        </p:nvGrpSpPr>
        <p:grpSpPr>
          <a:xfrm>
            <a:off x="6137060" y="2778606"/>
            <a:ext cx="1449923" cy="1619927"/>
            <a:chOff x="6124346" y="2785340"/>
            <a:chExt cx="1449923" cy="1619927"/>
          </a:xfrm>
        </p:grpSpPr>
        <p:sp>
          <p:nvSpPr>
            <p:cNvPr id="244" name="Rounded Rectangle 243"/>
            <p:cNvSpPr/>
            <p:nvPr/>
          </p:nvSpPr>
          <p:spPr>
            <a:xfrm>
              <a:off x="6124346" y="2785340"/>
              <a:ext cx="1449923" cy="1619927"/>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sz="1000" b="1" dirty="0" smtClean="0"/>
                <a:t>EU (Frankfurt)</a:t>
              </a:r>
              <a:endParaRPr lang="en-US" sz="1000" b="1" dirty="0"/>
            </a:p>
          </p:txBody>
        </p:sp>
        <p:sp>
          <p:nvSpPr>
            <p:cNvPr id="245" name="Oval 244"/>
            <p:cNvSpPr/>
            <p:nvPr/>
          </p:nvSpPr>
          <p:spPr>
            <a:xfrm>
              <a:off x="6336020" y="3238721"/>
              <a:ext cx="1031201" cy="1092194"/>
            </a:xfrm>
            <a:prstGeom prst="ellipse">
              <a:avLst/>
            </a:prstGeom>
            <a:ln w="57150">
              <a:solidFill>
                <a:srgbClr val="4CB5FF"/>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46" name="Group 245"/>
            <p:cNvGrpSpPr/>
            <p:nvPr/>
          </p:nvGrpSpPr>
          <p:grpSpPr>
            <a:xfrm>
              <a:off x="6198926" y="3492439"/>
              <a:ext cx="1306511" cy="320706"/>
              <a:chOff x="1746611" y="2771153"/>
              <a:chExt cx="1306511" cy="320706"/>
            </a:xfrm>
          </p:grpSpPr>
          <p:sp>
            <p:nvSpPr>
              <p:cNvPr id="247" name="Rounded Rectangle 246"/>
              <p:cNvSpPr/>
              <p:nvPr/>
            </p:nvSpPr>
            <p:spPr>
              <a:xfrm>
                <a:off x="1746611" y="2771153"/>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AZ - A</a:t>
                </a:r>
                <a:endParaRPr lang="en-US" sz="1000" dirty="0"/>
              </a:p>
            </p:txBody>
          </p:sp>
          <p:sp>
            <p:nvSpPr>
              <p:cNvPr id="248" name="Rounded Rectangle 247"/>
              <p:cNvSpPr/>
              <p:nvPr/>
            </p:nvSpPr>
            <p:spPr>
              <a:xfrm>
                <a:off x="2422810" y="2771153"/>
                <a:ext cx="630312" cy="320706"/>
              </a:xfrm>
              <a:prstGeom prst="roundRect">
                <a:avLst/>
              </a:prstGeom>
              <a:solidFill>
                <a:schemeClr val="lt1">
                  <a:alpha val="90000"/>
                </a:schemeClr>
              </a:solidFill>
              <a:ln w="19050">
                <a:solidFill>
                  <a:srgbClr val="75757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AZ - B</a:t>
                </a:r>
                <a:endParaRPr lang="en-US" sz="1000" dirty="0"/>
              </a:p>
            </p:txBody>
          </p:sp>
        </p:grpSp>
      </p:grpSp>
    </p:spTree>
    <p:extLst>
      <p:ext uri="{BB962C8B-B14F-4D97-AF65-F5344CB8AC3E}">
        <p14:creationId xmlns:p14="http://schemas.microsoft.com/office/powerpoint/2010/main" xmlns="" val="6376710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pt-BR"/>
          </a:p>
        </p:txBody>
      </p:sp>
      <p:sp>
        <p:nvSpPr>
          <p:cNvPr id="3" name="Subtítulo 2"/>
          <p:cNvSpPr>
            <a:spLocks noGrp="1"/>
          </p:cNvSpPr>
          <p:nvPr>
            <p:ph type="subTitle" idx="1"/>
          </p:nvPr>
        </p:nvSpPr>
        <p:spPr/>
        <p:txBody>
          <a:bodyPr/>
          <a:lstStyle/>
          <a:p>
            <a:endParaRPr lang="pt-B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613" y="1605520"/>
            <a:ext cx="6368497" cy="1678007"/>
          </a:xfrm>
        </p:spPr>
        <p:txBody>
          <a:bodyPr/>
          <a:lstStyle/>
          <a:p>
            <a:r>
              <a:rPr lang="en-US" dirty="0" smtClean="0"/>
              <a:t>What is </a:t>
            </a:r>
            <a:r>
              <a:rPr lang="en-US" dirty="0" smtClean="0">
                <a:solidFill>
                  <a:srgbClr val="FCB64C"/>
                </a:solidFill>
              </a:rPr>
              <a:t>Simple Storage </a:t>
            </a:r>
            <a:r>
              <a:rPr lang="en-US" smtClean="0">
                <a:solidFill>
                  <a:srgbClr val="FCB64C"/>
                </a:solidFill>
              </a:rPr>
              <a:t>Service </a:t>
            </a:r>
            <a:r>
              <a:rPr lang="en-US" smtClean="0"/>
              <a:t>(S3)? </a:t>
            </a:r>
            <a:endParaRPr lang="en-US" dirty="0"/>
          </a:p>
        </p:txBody>
      </p:sp>
    </p:spTree>
    <p:extLst>
      <p:ext uri="{BB962C8B-B14F-4D97-AF65-F5344CB8AC3E}">
        <p14:creationId xmlns:p14="http://schemas.microsoft.com/office/powerpoint/2010/main" xmlns="" val="19329447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ctrTitle"/>
          </p:nvPr>
        </p:nvSpPr>
        <p:spPr>
          <a:xfrm>
            <a:off x="3372555" y="710465"/>
            <a:ext cx="5207773" cy="2677656"/>
          </a:xfrm>
        </p:spPr>
        <p:txBody>
          <a:bodyPr wrap="square" anchor="ctr">
            <a:spAutoFit/>
          </a:bodyPr>
          <a:lstStyle/>
          <a:p>
            <a:pPr algn="l">
              <a:lnSpc>
                <a:spcPct val="150000"/>
              </a:lnSpc>
            </a:pPr>
            <a:r>
              <a:rPr lang="en-US" b="0" dirty="0" smtClean="0">
                <a:solidFill>
                  <a:schemeClr val="tx1"/>
                </a:solidFill>
              </a:rPr>
              <a:t>Store anything</a:t>
            </a:r>
            <a:br>
              <a:rPr lang="en-US" b="0" dirty="0" smtClean="0">
                <a:solidFill>
                  <a:schemeClr val="tx1"/>
                </a:solidFill>
              </a:rPr>
            </a:br>
            <a:r>
              <a:rPr lang="en-US" b="0" dirty="0" smtClean="0">
                <a:solidFill>
                  <a:schemeClr val="tx1"/>
                </a:solidFill>
              </a:rPr>
              <a:t>Object storage</a:t>
            </a:r>
            <a:br>
              <a:rPr lang="en-US" b="0" dirty="0" smtClean="0">
                <a:solidFill>
                  <a:schemeClr val="tx1"/>
                </a:solidFill>
              </a:rPr>
            </a:br>
            <a:r>
              <a:rPr lang="en-US" b="0" dirty="0" smtClean="0">
                <a:solidFill>
                  <a:schemeClr val="tx1"/>
                </a:solidFill>
              </a:rPr>
              <a:t>Scalable</a:t>
            </a:r>
            <a:br>
              <a:rPr lang="en-US" b="0" dirty="0" smtClean="0">
                <a:solidFill>
                  <a:schemeClr val="tx1"/>
                </a:solidFill>
              </a:rPr>
            </a:br>
            <a:r>
              <a:rPr lang="en-US" b="0" dirty="0" smtClean="0">
                <a:solidFill>
                  <a:schemeClr val="tx1"/>
                </a:solidFill>
              </a:rPr>
              <a:t>99.999999999% durability</a:t>
            </a:r>
            <a:endParaRPr lang="en-US" b="0" dirty="0">
              <a:solidFill>
                <a:schemeClr val="tx1"/>
              </a:solidFill>
            </a:endParaRPr>
          </a:p>
        </p:txBody>
      </p:sp>
      <p:pic>
        <p:nvPicPr>
          <p:cNvPr id="10" name="Picture 9" descr="S3.png"/>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865632" y="1044996"/>
            <a:ext cx="1371600" cy="1369254"/>
          </a:xfrm>
          <a:prstGeom prst="rect">
            <a:avLst/>
          </a:prstGeom>
        </p:spPr>
      </p:pic>
      <p:sp>
        <p:nvSpPr>
          <p:cNvPr id="13" name="Title 3"/>
          <p:cNvSpPr txBox="1">
            <a:spLocks/>
          </p:cNvSpPr>
          <p:nvPr/>
        </p:nvSpPr>
        <p:spPr>
          <a:xfrm>
            <a:off x="352208" y="2512146"/>
            <a:ext cx="2390992" cy="40011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3600" kern="1200">
                <a:solidFill>
                  <a:schemeClr val="tx1">
                    <a:lumMod val="75000"/>
                  </a:schemeClr>
                </a:solidFill>
                <a:latin typeface="+mj-lt"/>
                <a:ea typeface="+mj-ea"/>
                <a:cs typeface="+mj-cs"/>
              </a:defRPr>
            </a:lvl1pPr>
          </a:lstStyle>
          <a:p>
            <a:r>
              <a:rPr lang="en-US" sz="2000" b="1" dirty="0" smtClean="0">
                <a:solidFill>
                  <a:srgbClr val="595A5D"/>
                </a:solidFill>
              </a:rPr>
              <a:t>Amazon S3</a:t>
            </a:r>
          </a:p>
        </p:txBody>
      </p:sp>
      <p:sp>
        <p:nvSpPr>
          <p:cNvPr id="5" name="Title 1"/>
          <p:cNvSpPr txBox="1">
            <a:spLocks/>
          </p:cNvSpPr>
          <p:nvPr/>
        </p:nvSpPr>
        <p:spPr>
          <a:xfrm>
            <a:off x="336789" y="114936"/>
            <a:ext cx="8205304"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chemeClr val="tx1">
                    <a:lumMod val="75000"/>
                  </a:schemeClr>
                </a:solidFill>
                <a:latin typeface="Arial"/>
                <a:ea typeface="+mj-ea"/>
                <a:cs typeface="Arial"/>
              </a:defRPr>
            </a:lvl1pPr>
          </a:lstStyle>
          <a:p>
            <a:r>
              <a:rPr lang="en-US" dirty="0" smtClean="0"/>
              <a:t>Unlimited Storage as a Data Lake</a:t>
            </a:r>
            <a:endParaRPr lang="en-US" dirty="0"/>
          </a:p>
        </p:txBody>
      </p:sp>
    </p:spTree>
    <p:extLst>
      <p:ext uri="{BB962C8B-B14F-4D97-AF65-F5344CB8AC3E}">
        <p14:creationId xmlns:p14="http://schemas.microsoft.com/office/powerpoint/2010/main" xmlns="" val="10236189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00"/>
              </a:spcBef>
            </a:pPr>
            <a:r>
              <a:rPr lang="en-US" dirty="0" smtClean="0">
                <a:solidFill>
                  <a:srgbClr val="404040"/>
                </a:solidFill>
                <a:latin typeface="Arial" charset="0"/>
                <a:cs typeface="Arial" charset="0"/>
              </a:rPr>
              <a:t>Amazon S3</a:t>
            </a:r>
            <a:endParaRPr lang="en-US" dirty="0">
              <a:solidFill>
                <a:srgbClr val="404040"/>
              </a:solidFill>
              <a:latin typeface="Arial" charset="0"/>
              <a:cs typeface="Arial" charset="0"/>
            </a:endParaRPr>
          </a:p>
        </p:txBody>
      </p:sp>
      <p:sp>
        <p:nvSpPr>
          <p:cNvPr id="29" name="Content Placeholder 2"/>
          <p:cNvSpPr>
            <a:spLocks noGrp="1"/>
          </p:cNvSpPr>
          <p:nvPr>
            <p:ph idx="1"/>
          </p:nvPr>
        </p:nvSpPr>
        <p:spPr>
          <a:xfrm>
            <a:off x="1712910" y="845148"/>
            <a:ext cx="6695965" cy="1120640"/>
          </a:xfrm>
        </p:spPr>
        <p:txBody>
          <a:bodyPr>
            <a:normAutofit lnSpcReduction="10000"/>
          </a:bodyPr>
          <a:lstStyle/>
          <a:p>
            <a:pPr marL="3175" lvl="1" indent="0">
              <a:buNone/>
            </a:pPr>
            <a:r>
              <a:rPr lang="en-US" sz="2000" dirty="0"/>
              <a:t>To upload your data (photos, videos, documents, etc</a:t>
            </a:r>
            <a:r>
              <a:rPr lang="en-US" sz="2000" dirty="0" smtClean="0"/>
              <a:t>.): </a:t>
            </a:r>
            <a:endParaRPr lang="en-US" sz="2000" dirty="0"/>
          </a:p>
          <a:p>
            <a:pPr marL="574675" lvl="1" indent="-339725">
              <a:buSzPct val="100000"/>
              <a:buFont typeface="+mj-lt"/>
              <a:buAutoNum type="arabicPeriod"/>
            </a:pPr>
            <a:r>
              <a:rPr lang="en-US" sz="2000" dirty="0" smtClean="0"/>
              <a:t>Create a bucket in one of the AWS Regions.</a:t>
            </a:r>
          </a:p>
          <a:p>
            <a:pPr marL="574675" lvl="1" indent="-339725">
              <a:buSzPct val="100000"/>
              <a:buFont typeface="+mj-lt"/>
              <a:buAutoNum type="arabicPeriod"/>
            </a:pPr>
            <a:r>
              <a:rPr lang="en-US" sz="2000" dirty="0" smtClean="0"/>
              <a:t>Upload any number of objects to the bucket.</a:t>
            </a:r>
            <a:endParaRPr lang="en-US" sz="2000" dirty="0"/>
          </a:p>
        </p:txBody>
      </p:sp>
      <p:pic>
        <p:nvPicPr>
          <p:cNvPr id="31" name="Picture 31" descr="S3.png"/>
          <p:cNvPicPr>
            <a:picLocks noChangeAspect="1"/>
          </p:cNvPicPr>
          <p:nvPr/>
        </p:nvPicPr>
        <p:blipFill rotWithShape="1">
          <a:blip r:embed="rId3" cstate="screen">
            <a:extLst>
              <a:ext uri="{28A0092B-C50C-407E-A947-70E740481C1C}">
                <a14:useLocalDpi xmlns:a14="http://schemas.microsoft.com/office/drawing/2010/main" xmlns=""/>
              </a:ext>
            </a:extLst>
          </a:blip>
          <a:srcRect b="-6311"/>
          <a:stretch/>
        </p:blipFill>
        <p:spPr bwMode="auto">
          <a:xfrm>
            <a:off x="428131" y="900566"/>
            <a:ext cx="731552" cy="7774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 name="TextBox 46"/>
          <p:cNvSpPr txBox="1">
            <a:spLocks noChangeArrowheads="1"/>
          </p:cNvSpPr>
          <p:nvPr/>
        </p:nvSpPr>
        <p:spPr bwMode="auto">
          <a:xfrm>
            <a:off x="248522" y="671109"/>
            <a:ext cx="1076354"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400" dirty="0">
                <a:latin typeface="Arial" charset="0"/>
                <a:cs typeface="Arial" charset="0"/>
              </a:rPr>
              <a:t>Amazon S3</a:t>
            </a:r>
          </a:p>
        </p:txBody>
      </p:sp>
      <p:pic>
        <p:nvPicPr>
          <p:cNvPr id="36" name="Picture 51" descr="S3-Bucket.png"/>
          <p:cNvPicPr>
            <a:picLocks noChangeAspect="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431059" y="2013033"/>
            <a:ext cx="731552" cy="7312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 name="TextBox 52"/>
          <p:cNvSpPr txBox="1">
            <a:spLocks noChangeArrowheads="1"/>
          </p:cNvSpPr>
          <p:nvPr/>
        </p:nvSpPr>
        <p:spPr bwMode="auto">
          <a:xfrm>
            <a:off x="231888" y="2681317"/>
            <a:ext cx="1109623"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i="1" dirty="0" smtClean="0">
                <a:latin typeface="Arial" charset="0"/>
                <a:cs typeface="Arial" charset="0"/>
              </a:rPr>
              <a:t>[bucket name]</a:t>
            </a:r>
            <a:endParaRPr lang="en-US" sz="1400" i="1" dirty="0">
              <a:latin typeface="Arial" charset="0"/>
              <a:cs typeface="Arial" charset="0"/>
            </a:endParaRPr>
          </a:p>
        </p:txBody>
      </p:sp>
      <p:pic>
        <p:nvPicPr>
          <p:cNvPr id="18" name="Picture 17"/>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8148935" y="-99825"/>
            <a:ext cx="1106524" cy="1106524"/>
          </a:xfrm>
          <a:prstGeom prst="rect">
            <a:avLst/>
          </a:prstGeom>
        </p:spPr>
      </p:pic>
      <p:pic>
        <p:nvPicPr>
          <p:cNvPr id="45" name="Picture 44" descr="Multimedia.pn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21664" y="3191265"/>
            <a:ext cx="731520" cy="731520"/>
          </a:xfrm>
          <a:prstGeom prst="rect">
            <a:avLst/>
          </a:prstGeom>
        </p:spPr>
      </p:pic>
      <p:sp>
        <p:nvSpPr>
          <p:cNvPr id="46" name="TextBox 52"/>
          <p:cNvSpPr txBox="1">
            <a:spLocks noChangeArrowheads="1"/>
          </p:cNvSpPr>
          <p:nvPr/>
        </p:nvSpPr>
        <p:spPr bwMode="auto">
          <a:xfrm>
            <a:off x="215135" y="3904749"/>
            <a:ext cx="1163400"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i="1" dirty="0">
                <a:latin typeface="Arial" charset="0"/>
                <a:cs typeface="Arial" charset="0"/>
              </a:rPr>
              <a:t>P</a:t>
            </a:r>
            <a:r>
              <a:rPr lang="en-US" sz="1200" i="1" dirty="0" smtClean="0">
                <a:latin typeface="Arial" charset="0"/>
                <a:cs typeface="Arial" charset="0"/>
              </a:rPr>
              <a:t>review2.mp4</a:t>
            </a:r>
            <a:endParaRPr lang="en-US" sz="1400" i="1" dirty="0">
              <a:latin typeface="Arial" charset="0"/>
              <a:cs typeface="Arial" charset="0"/>
            </a:endParaRPr>
          </a:p>
        </p:txBody>
      </p:sp>
      <p:sp>
        <p:nvSpPr>
          <p:cNvPr id="47" name="Rounded Rectangle 46"/>
          <p:cNvSpPr/>
          <p:nvPr/>
        </p:nvSpPr>
        <p:spPr>
          <a:xfrm>
            <a:off x="145011" y="1861282"/>
            <a:ext cx="1293663" cy="2689101"/>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48" name="TextBox 33"/>
          <p:cNvSpPr txBox="1">
            <a:spLocks noChangeArrowheads="1"/>
          </p:cNvSpPr>
          <p:nvPr/>
        </p:nvSpPr>
        <p:spPr bwMode="auto">
          <a:xfrm>
            <a:off x="205596" y="4139086"/>
            <a:ext cx="1193544" cy="400110"/>
          </a:xfrm>
          <a:prstGeom prst="rect">
            <a:avLst/>
          </a:prstGeom>
          <a:noFill/>
          <a:ln w="9525">
            <a:noFill/>
            <a:miter lim="800000"/>
            <a:headEnd/>
            <a:tailEnd/>
          </a:ln>
        </p:spPr>
        <p:txBody>
          <a:bodyPr wrap="square">
            <a:spAutoFit/>
          </a:bodyPr>
          <a:lstStyle/>
          <a:p>
            <a:pPr algn="ctr"/>
            <a:r>
              <a:rPr lang="en-US" sz="1000" b="1" dirty="0" smtClean="0">
                <a:latin typeface="+mj-lt"/>
                <a:ea typeface="Verdana" pitchFamily="34" charset="0"/>
                <a:cs typeface="Helvetica Neue"/>
              </a:rPr>
              <a:t>Tokyo Region (ap-northeast-1)</a:t>
            </a:r>
            <a:endParaRPr lang="en-US" sz="1000" b="1" dirty="0">
              <a:latin typeface="+mj-lt"/>
              <a:ea typeface="Verdana" pitchFamily="34" charset="0"/>
              <a:cs typeface="Helvetica Neue"/>
            </a:endParaRPr>
          </a:p>
        </p:txBody>
      </p:sp>
      <p:sp>
        <p:nvSpPr>
          <p:cNvPr id="51" name="TextBox 52"/>
          <p:cNvSpPr txBox="1">
            <a:spLocks noChangeArrowheads="1"/>
          </p:cNvSpPr>
          <p:nvPr/>
        </p:nvSpPr>
        <p:spPr bwMode="auto">
          <a:xfrm>
            <a:off x="1438674" y="2270940"/>
            <a:ext cx="1021283"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800" dirty="0" smtClean="0">
                <a:latin typeface="Arial" charset="0"/>
                <a:cs typeface="Arial" charset="0"/>
              </a:rPr>
              <a:t>Bucket</a:t>
            </a:r>
            <a:endParaRPr lang="en-US" sz="1400" dirty="0">
              <a:latin typeface="Arial" charset="0"/>
              <a:cs typeface="Arial" charset="0"/>
            </a:endParaRPr>
          </a:p>
        </p:txBody>
      </p:sp>
      <p:sp>
        <p:nvSpPr>
          <p:cNvPr id="52" name="TextBox 52"/>
          <p:cNvSpPr txBox="1">
            <a:spLocks noChangeArrowheads="1"/>
          </p:cNvSpPr>
          <p:nvPr/>
        </p:nvSpPr>
        <p:spPr bwMode="auto">
          <a:xfrm>
            <a:off x="1411139" y="3449303"/>
            <a:ext cx="1021283"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800" dirty="0" smtClean="0">
                <a:latin typeface="Arial" charset="0"/>
                <a:cs typeface="Arial" charset="0"/>
              </a:rPr>
              <a:t>Object</a:t>
            </a:r>
            <a:endParaRPr lang="en-US" sz="2000" dirty="0">
              <a:latin typeface="Arial" charset="0"/>
              <a:cs typeface="Arial" charset="0"/>
            </a:endParaRPr>
          </a:p>
        </p:txBody>
      </p:sp>
      <p:sp>
        <p:nvSpPr>
          <p:cNvPr id="55" name="TextBox 52"/>
          <p:cNvSpPr txBox="1">
            <a:spLocks noChangeArrowheads="1"/>
          </p:cNvSpPr>
          <p:nvPr/>
        </p:nvSpPr>
        <p:spPr bwMode="auto">
          <a:xfrm>
            <a:off x="1620087" y="3873267"/>
            <a:ext cx="6957029"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400" b="1" i="1" dirty="0" smtClean="0">
                <a:latin typeface="Arial" charset="0"/>
                <a:cs typeface="Arial" charset="0"/>
              </a:rPr>
              <a:t>https://s3-ap-northeast-1.amazonaws.com/[bucket name]/</a:t>
            </a:r>
            <a:r>
              <a:rPr lang="en-US" sz="1400" b="1" i="1" dirty="0" smtClean="0">
                <a:solidFill>
                  <a:schemeClr val="accent1"/>
                </a:solidFill>
                <a:latin typeface="Arial" charset="0"/>
                <a:cs typeface="Arial" charset="0"/>
              </a:rPr>
              <a:t>Preview2.mp4</a:t>
            </a:r>
            <a:endParaRPr lang="en-US" sz="1600" b="1" i="1" dirty="0">
              <a:solidFill>
                <a:schemeClr val="accent1"/>
              </a:solidFill>
              <a:latin typeface="Arial" charset="0"/>
              <a:cs typeface="Arial" charset="0"/>
            </a:endParaRPr>
          </a:p>
        </p:txBody>
      </p:sp>
      <p:cxnSp>
        <p:nvCxnSpPr>
          <p:cNvPr id="14" name="Straight Connector 13"/>
          <p:cNvCxnSpPr>
            <a:stCxn id="31" idx="2"/>
            <a:endCxn id="36" idx="0"/>
          </p:cNvCxnSpPr>
          <p:nvPr/>
        </p:nvCxnSpPr>
        <p:spPr>
          <a:xfrm>
            <a:off x="793907" y="1677971"/>
            <a:ext cx="2928" cy="335062"/>
          </a:xfrm>
          <a:prstGeom prst="line">
            <a:avLst/>
          </a:prstGeom>
          <a:ln>
            <a:solidFill>
              <a:schemeClr val="accent2">
                <a:lumMod val="60000"/>
                <a:lumOff val="40000"/>
              </a:schemeClr>
            </a:solidFill>
          </a:ln>
        </p:spPr>
        <p:style>
          <a:lnRef idx="2">
            <a:schemeClr val="accent2"/>
          </a:lnRef>
          <a:fillRef idx="0">
            <a:schemeClr val="accent2"/>
          </a:fillRef>
          <a:effectRef idx="1">
            <a:schemeClr val="accent2"/>
          </a:effectRef>
          <a:fontRef idx="minor">
            <a:schemeClr val="tx1"/>
          </a:fontRef>
        </p:style>
      </p:cxnSp>
      <p:cxnSp>
        <p:nvCxnSpPr>
          <p:cNvPr id="57" name="Straight Connector 56"/>
          <p:cNvCxnSpPr>
            <a:stCxn id="37" idx="2"/>
            <a:endCxn id="45" idx="0"/>
          </p:cNvCxnSpPr>
          <p:nvPr/>
        </p:nvCxnSpPr>
        <p:spPr>
          <a:xfrm>
            <a:off x="786700" y="2865983"/>
            <a:ext cx="724" cy="325282"/>
          </a:xfrm>
          <a:prstGeom prst="line">
            <a:avLst/>
          </a:prstGeom>
          <a:ln>
            <a:solidFill>
              <a:schemeClr val="accent2">
                <a:lumMod val="60000"/>
                <a:lumOff val="40000"/>
              </a:schemeClr>
            </a:solidFill>
          </a:ln>
        </p:spPr>
        <p:style>
          <a:lnRef idx="2">
            <a:schemeClr val="accent2"/>
          </a:lnRef>
          <a:fillRef idx="0">
            <a:schemeClr val="accent2"/>
          </a:fillRef>
          <a:effectRef idx="1">
            <a:schemeClr val="accent2"/>
          </a:effectRef>
          <a:fontRef idx="minor">
            <a:schemeClr val="tx1"/>
          </a:fontRef>
        </p:style>
      </p:cxnSp>
      <p:sp>
        <p:nvSpPr>
          <p:cNvPr id="58" name="TextBox 52"/>
          <p:cNvSpPr txBox="1">
            <a:spLocks noChangeArrowheads="1"/>
          </p:cNvSpPr>
          <p:nvPr/>
        </p:nvSpPr>
        <p:spPr bwMode="auto">
          <a:xfrm>
            <a:off x="1620087" y="2665928"/>
            <a:ext cx="6957029"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400" b="1" i="1" dirty="0" smtClean="0">
                <a:latin typeface="Arial" charset="0"/>
                <a:cs typeface="Arial" charset="0"/>
              </a:rPr>
              <a:t>https://</a:t>
            </a:r>
            <a:r>
              <a:rPr lang="en-US" sz="1400" b="1" i="1" dirty="0" smtClean="0">
                <a:solidFill>
                  <a:schemeClr val="accent1"/>
                </a:solidFill>
                <a:latin typeface="Arial" charset="0"/>
                <a:cs typeface="Arial" charset="0"/>
              </a:rPr>
              <a:t>s3-ap-northeast-1</a:t>
            </a:r>
            <a:r>
              <a:rPr lang="en-US" sz="1400" b="1" i="1" dirty="0" smtClean="0">
                <a:latin typeface="Arial" charset="0"/>
                <a:cs typeface="Arial" charset="0"/>
              </a:rPr>
              <a:t>.amazonaws.com/</a:t>
            </a:r>
            <a:r>
              <a:rPr lang="en-US" sz="1400" b="1" i="1" dirty="0" smtClean="0">
                <a:solidFill>
                  <a:schemeClr val="accent1"/>
                </a:solidFill>
                <a:latin typeface="Arial" charset="0"/>
                <a:cs typeface="Arial" charset="0"/>
              </a:rPr>
              <a:t>[bucket name]</a:t>
            </a:r>
            <a:r>
              <a:rPr lang="en-US" sz="1400" b="1" i="1" dirty="0" smtClean="0">
                <a:latin typeface="Arial" charset="0"/>
                <a:cs typeface="Arial" charset="0"/>
              </a:rPr>
              <a:t>/</a:t>
            </a:r>
            <a:endParaRPr lang="en-US" sz="1600" b="1" i="1" dirty="0">
              <a:solidFill>
                <a:schemeClr val="accent1"/>
              </a:solidFill>
              <a:latin typeface="Arial" charset="0"/>
              <a:cs typeface="Arial" charset="0"/>
            </a:endParaRPr>
          </a:p>
        </p:txBody>
      </p:sp>
      <p:sp>
        <p:nvSpPr>
          <p:cNvPr id="59" name="TextBox 52"/>
          <p:cNvSpPr txBox="1">
            <a:spLocks noChangeArrowheads="1"/>
          </p:cNvSpPr>
          <p:nvPr/>
        </p:nvSpPr>
        <p:spPr bwMode="auto">
          <a:xfrm>
            <a:off x="2358840" y="3175789"/>
            <a:ext cx="1163400"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smtClean="0">
                <a:solidFill>
                  <a:srgbClr val="C00000"/>
                </a:solidFill>
                <a:latin typeface="Arial" charset="0"/>
                <a:cs typeface="Arial" charset="0"/>
              </a:rPr>
              <a:t>Region code</a:t>
            </a:r>
            <a:endParaRPr lang="en-US" sz="1400" dirty="0">
              <a:solidFill>
                <a:srgbClr val="C00000"/>
              </a:solidFill>
              <a:latin typeface="Arial" charset="0"/>
              <a:cs typeface="Arial" charset="0"/>
            </a:endParaRPr>
          </a:p>
        </p:txBody>
      </p:sp>
      <p:sp>
        <p:nvSpPr>
          <p:cNvPr id="17" name="Right Brace 16"/>
          <p:cNvSpPr/>
          <p:nvPr/>
        </p:nvSpPr>
        <p:spPr>
          <a:xfrm rot="5400000">
            <a:off x="2802040" y="2241640"/>
            <a:ext cx="277000" cy="1515974"/>
          </a:xfrm>
          <a:prstGeom prst="rightBrace">
            <a:avLst>
              <a:gd name="adj1" fmla="val 3812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2" name="TextBox 52"/>
          <p:cNvSpPr txBox="1">
            <a:spLocks noChangeArrowheads="1"/>
          </p:cNvSpPr>
          <p:nvPr/>
        </p:nvSpPr>
        <p:spPr bwMode="auto">
          <a:xfrm>
            <a:off x="5220494" y="3175789"/>
            <a:ext cx="1163400"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smtClean="0">
                <a:solidFill>
                  <a:srgbClr val="C00000"/>
                </a:solidFill>
                <a:latin typeface="Arial" charset="0"/>
                <a:cs typeface="Arial" charset="0"/>
              </a:rPr>
              <a:t>Bucket name</a:t>
            </a:r>
            <a:endParaRPr lang="en-US" sz="1400" dirty="0">
              <a:solidFill>
                <a:srgbClr val="C00000"/>
              </a:solidFill>
              <a:latin typeface="Arial" charset="0"/>
              <a:cs typeface="Arial" charset="0"/>
            </a:endParaRPr>
          </a:p>
        </p:txBody>
      </p:sp>
      <p:sp>
        <p:nvSpPr>
          <p:cNvPr id="63" name="Right Brace 62"/>
          <p:cNvSpPr/>
          <p:nvPr/>
        </p:nvSpPr>
        <p:spPr>
          <a:xfrm rot="5400000">
            <a:off x="5663695" y="2411843"/>
            <a:ext cx="277000" cy="1216057"/>
          </a:xfrm>
          <a:prstGeom prst="rightBrace">
            <a:avLst>
              <a:gd name="adj1" fmla="val 3812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4" name="TextBox 52"/>
          <p:cNvSpPr txBox="1">
            <a:spLocks noChangeArrowheads="1"/>
          </p:cNvSpPr>
          <p:nvPr/>
        </p:nvSpPr>
        <p:spPr bwMode="auto">
          <a:xfrm>
            <a:off x="6471911" y="4376803"/>
            <a:ext cx="1163400"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dirty="0" smtClean="0">
                <a:solidFill>
                  <a:srgbClr val="C00000"/>
                </a:solidFill>
                <a:latin typeface="Arial" charset="0"/>
                <a:cs typeface="Arial" charset="0"/>
              </a:rPr>
              <a:t>Key</a:t>
            </a:r>
            <a:endParaRPr lang="en-US" sz="1400" dirty="0">
              <a:solidFill>
                <a:srgbClr val="C00000"/>
              </a:solidFill>
              <a:latin typeface="Arial" charset="0"/>
              <a:cs typeface="Arial" charset="0"/>
            </a:endParaRPr>
          </a:p>
        </p:txBody>
      </p:sp>
      <p:sp>
        <p:nvSpPr>
          <p:cNvPr id="65" name="Right Brace 64"/>
          <p:cNvSpPr/>
          <p:nvPr/>
        </p:nvSpPr>
        <p:spPr>
          <a:xfrm rot="5400000">
            <a:off x="6912745" y="3587898"/>
            <a:ext cx="277000" cy="1225486"/>
          </a:xfrm>
          <a:prstGeom prst="rightBrace">
            <a:avLst>
              <a:gd name="adj1" fmla="val 3812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xmlns="" val="5911956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6368497" cy="930105"/>
          </a:xfrm>
        </p:spPr>
        <p:txBody>
          <a:bodyPr/>
          <a:lstStyle/>
          <a:p>
            <a:r>
              <a:rPr lang="en-US" dirty="0" smtClean="0"/>
              <a:t>What is </a:t>
            </a:r>
            <a:r>
              <a:rPr lang="en-US" dirty="0" smtClean="0">
                <a:solidFill>
                  <a:srgbClr val="FCB64C"/>
                </a:solidFill>
              </a:rPr>
              <a:t>Elastic Cloud Compute </a:t>
            </a:r>
            <a:r>
              <a:rPr lang="en-US" dirty="0" smtClean="0"/>
              <a:t>(EC2)? </a:t>
            </a:r>
            <a:endParaRPr lang="en-US" dirty="0"/>
          </a:p>
        </p:txBody>
      </p:sp>
    </p:spTree>
    <p:extLst>
      <p:ext uri="{BB962C8B-B14F-4D97-AF65-F5344CB8AC3E}">
        <p14:creationId xmlns:p14="http://schemas.microsoft.com/office/powerpoint/2010/main" xmlns="" val="5287884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146800" y="1151467"/>
            <a:ext cx="1205089" cy="3795889"/>
          </a:xfrm>
          <a:prstGeom prst="rect">
            <a:avLst/>
          </a:prstGeom>
          <a:solidFill>
            <a:schemeClr val="bg1">
              <a:lumMod val="95000"/>
            </a:schemeClr>
          </a:solidFill>
          <a:ln w="3175">
            <a:no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pPr algn="l"/>
            <a:endParaRPr lang="en-US" sz="700" dirty="0" smtClean="0">
              <a:solidFill>
                <a:srgbClr val="414042"/>
              </a:solidFill>
              <a:uFillTx/>
            </a:endParaRPr>
          </a:p>
        </p:txBody>
      </p:sp>
      <p:sp>
        <p:nvSpPr>
          <p:cNvPr id="38" name="Rectangle 37"/>
          <p:cNvSpPr/>
          <p:nvPr/>
        </p:nvSpPr>
        <p:spPr>
          <a:xfrm>
            <a:off x="2875844" y="1140178"/>
            <a:ext cx="1128889" cy="3795889"/>
          </a:xfrm>
          <a:prstGeom prst="rect">
            <a:avLst/>
          </a:prstGeom>
          <a:solidFill>
            <a:schemeClr val="bg1">
              <a:lumMod val="95000"/>
            </a:schemeClr>
          </a:solidFill>
          <a:ln w="3175">
            <a:no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pPr algn="l"/>
            <a:endParaRPr lang="en-US" sz="700" dirty="0" smtClean="0">
              <a:solidFill>
                <a:srgbClr val="414042"/>
              </a:solidFill>
              <a:uFillTx/>
            </a:endParaRPr>
          </a:p>
        </p:txBody>
      </p:sp>
      <p:sp>
        <p:nvSpPr>
          <p:cNvPr id="3" name="Rectangle 2"/>
          <p:cNvSpPr/>
          <p:nvPr/>
        </p:nvSpPr>
        <p:spPr>
          <a:xfrm>
            <a:off x="254000" y="1157111"/>
            <a:ext cx="1128889" cy="3795889"/>
          </a:xfrm>
          <a:prstGeom prst="rect">
            <a:avLst/>
          </a:prstGeom>
          <a:solidFill>
            <a:schemeClr val="bg1">
              <a:lumMod val="95000"/>
            </a:schemeClr>
          </a:solidFill>
          <a:ln w="3175">
            <a:noFill/>
            <a:miter lim="400000"/>
          </a:ln>
          <a:extLst>
            <a:ext uri="{C572A759-6A51-4108-AA02-DFA0A04FC94B}">
              <ma14:wrappingTextBoxFlag xmlns:ma14="http://schemas.microsoft.com/office/mac/drawingml/2011/main" xmlns="" val="1"/>
            </a:ext>
          </a:extLst>
        </p:spPr>
        <p:txBody>
          <a:bodyPr wrap="square" lIns="20560" tIns="20560" rIns="20560" bIns="20560" rtlCol="0" anchor="ctr">
            <a:spAutoFit/>
          </a:bodyPr>
          <a:lstStyle/>
          <a:p>
            <a:pPr algn="l"/>
            <a:endParaRPr lang="en-US" sz="700" dirty="0" smtClean="0">
              <a:solidFill>
                <a:srgbClr val="414042"/>
              </a:solidFill>
              <a:uFillTx/>
            </a:endParaRPr>
          </a:p>
        </p:txBody>
      </p:sp>
      <p:sp>
        <p:nvSpPr>
          <p:cNvPr id="48129" name="AutoShape 1"/>
          <p:cNvSpPr>
            <a:spLocks/>
          </p:cNvSpPr>
          <p:nvPr/>
        </p:nvSpPr>
        <p:spPr bwMode="auto">
          <a:xfrm>
            <a:off x="6504515" y="1966652"/>
            <a:ext cx="447551" cy="2434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a:defRPr/>
            </a:pPr>
            <a:r>
              <a:rPr lang="en-US">
                <a:ea typeface="ＭＳ Ｐゴシック" charset="0"/>
                <a:cs typeface="Helvetica Neue Light" charset="0"/>
              </a:rPr>
              <a:t>G2</a:t>
            </a:r>
            <a:endParaRPr lang="en-US" sz="2400">
              <a:ea typeface="ＭＳ Ｐゴシック" charset="0"/>
              <a:cs typeface="Helvetica Neue Light" charset="0"/>
            </a:endParaRPr>
          </a:p>
        </p:txBody>
      </p:sp>
      <p:sp>
        <p:nvSpPr>
          <p:cNvPr id="48130" name="AutoShape 2"/>
          <p:cNvSpPr>
            <a:spLocks/>
          </p:cNvSpPr>
          <p:nvPr/>
        </p:nvSpPr>
        <p:spPr bwMode="auto">
          <a:xfrm>
            <a:off x="6118691" y="1241983"/>
            <a:ext cx="1219199" cy="452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t" anchorCtr="0"/>
          <a:lstStyle/>
          <a:p>
            <a:pPr algn="ctr">
              <a:defRPr/>
            </a:pPr>
            <a:r>
              <a:rPr lang="en-US" sz="1400" dirty="0" smtClean="0">
                <a:ea typeface="ＭＳ Ｐゴシック" charset="0"/>
                <a:cs typeface="Helvetica Neue Light" charset="0"/>
              </a:rPr>
              <a:t>GPU</a:t>
            </a:r>
          </a:p>
          <a:p>
            <a:pPr algn="ctr">
              <a:defRPr/>
            </a:pPr>
            <a:r>
              <a:rPr lang="en-US" sz="1400" dirty="0" smtClean="0">
                <a:ea typeface="ＭＳ Ｐゴシック" charset="0"/>
                <a:cs typeface="Helvetica Neue Light" charset="0"/>
              </a:rPr>
              <a:t>enabled</a:t>
            </a:r>
            <a:endParaRPr lang="en-US" dirty="0">
              <a:ea typeface="ＭＳ Ｐゴシック" charset="0"/>
              <a:cs typeface="Helvetica Neue Light" charset="0"/>
            </a:endParaRPr>
          </a:p>
        </p:txBody>
      </p:sp>
      <p:sp>
        <p:nvSpPr>
          <p:cNvPr id="48133" name="AutoShape 5"/>
          <p:cNvSpPr>
            <a:spLocks/>
          </p:cNvSpPr>
          <p:nvPr/>
        </p:nvSpPr>
        <p:spPr bwMode="auto">
          <a:xfrm>
            <a:off x="612248" y="2010929"/>
            <a:ext cx="399701" cy="1890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a:defRPr/>
            </a:pPr>
            <a:r>
              <a:rPr lang="en-US" dirty="0" smtClean="0">
                <a:ea typeface="ＭＳ Ｐゴシック" charset="0"/>
                <a:cs typeface="Helvetica Neue Light" charset="0"/>
              </a:rPr>
              <a:t>M4</a:t>
            </a:r>
            <a:endParaRPr lang="en-US" sz="2400" dirty="0">
              <a:ea typeface="ＭＳ Ｐゴシック" charset="0"/>
              <a:cs typeface="Helvetica Neue Light" charset="0"/>
            </a:endParaRPr>
          </a:p>
        </p:txBody>
      </p:sp>
      <p:sp>
        <p:nvSpPr>
          <p:cNvPr id="48134" name="AutoShape 6"/>
          <p:cNvSpPr>
            <a:spLocks/>
          </p:cNvSpPr>
          <p:nvPr/>
        </p:nvSpPr>
        <p:spPr bwMode="auto">
          <a:xfrm>
            <a:off x="456994" y="1241983"/>
            <a:ext cx="710208" cy="452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t" anchorCtr="0"/>
          <a:lstStyle/>
          <a:p>
            <a:pPr algn="ctr">
              <a:defRPr/>
            </a:pPr>
            <a:r>
              <a:rPr lang="en-US" sz="1400" dirty="0">
                <a:ea typeface="ＭＳ Ｐゴシック" charset="0"/>
                <a:cs typeface="Helvetica Neue Light" charset="0"/>
              </a:rPr>
              <a:t>General </a:t>
            </a:r>
          </a:p>
          <a:p>
            <a:pPr algn="ctr">
              <a:defRPr/>
            </a:pPr>
            <a:r>
              <a:rPr lang="en-US" sz="1400" dirty="0">
                <a:ea typeface="ＭＳ Ｐゴシック" charset="0"/>
                <a:cs typeface="Helvetica Neue Light" charset="0"/>
              </a:rPr>
              <a:t>purpose</a:t>
            </a:r>
            <a:endParaRPr lang="en-US" dirty="0">
              <a:ea typeface="ＭＳ Ｐゴシック" charset="0"/>
              <a:cs typeface="Helvetica Neue Light" charset="0"/>
            </a:endParaRPr>
          </a:p>
        </p:txBody>
      </p:sp>
      <p:sp>
        <p:nvSpPr>
          <p:cNvPr id="48135" name="AutoShape 7"/>
          <p:cNvSpPr>
            <a:spLocks/>
          </p:cNvSpPr>
          <p:nvPr/>
        </p:nvSpPr>
        <p:spPr bwMode="auto">
          <a:xfrm>
            <a:off x="7659322" y="1241983"/>
            <a:ext cx="931069" cy="452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t" anchorCtr="0"/>
          <a:lstStyle/>
          <a:p>
            <a:pPr algn="ctr">
              <a:defRPr/>
            </a:pPr>
            <a:r>
              <a:rPr lang="en-US" sz="1400" dirty="0">
                <a:ea typeface="ＭＳ Ｐゴシック" charset="0"/>
                <a:cs typeface="Helvetica Neue Light" charset="0"/>
              </a:rPr>
              <a:t>Memory</a:t>
            </a:r>
          </a:p>
          <a:p>
            <a:pPr algn="ctr">
              <a:defRPr/>
            </a:pPr>
            <a:r>
              <a:rPr lang="en-US" sz="1400" dirty="0">
                <a:ea typeface="ＭＳ Ｐゴシック" charset="0"/>
                <a:cs typeface="Helvetica Neue Light" charset="0"/>
              </a:rPr>
              <a:t>optimized</a:t>
            </a:r>
            <a:endParaRPr lang="en-US" dirty="0">
              <a:ea typeface="ＭＳ Ｐゴシック" charset="0"/>
              <a:cs typeface="Helvetica Neue Light" charset="0"/>
            </a:endParaRPr>
          </a:p>
        </p:txBody>
      </p:sp>
      <p:sp>
        <p:nvSpPr>
          <p:cNvPr id="48136" name="AutoShape 8"/>
          <p:cNvSpPr>
            <a:spLocks/>
          </p:cNvSpPr>
          <p:nvPr/>
        </p:nvSpPr>
        <p:spPr bwMode="auto">
          <a:xfrm>
            <a:off x="7909651" y="2019321"/>
            <a:ext cx="430411" cy="1681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a:defRPr/>
            </a:pPr>
            <a:r>
              <a:rPr lang="en-US" dirty="0">
                <a:ea typeface="ＭＳ Ｐゴシック" charset="0"/>
                <a:cs typeface="Helvetica Neue Light" charset="0"/>
              </a:rPr>
              <a:t>R3</a:t>
            </a:r>
            <a:endParaRPr lang="en-US" sz="2400" dirty="0">
              <a:ea typeface="ＭＳ Ｐゴシック" charset="0"/>
              <a:cs typeface="Helvetica Neue Light" charset="0"/>
            </a:endParaRPr>
          </a:p>
        </p:txBody>
      </p:sp>
      <p:sp>
        <p:nvSpPr>
          <p:cNvPr id="48146" name="AutoShape 18"/>
          <p:cNvSpPr>
            <a:spLocks/>
          </p:cNvSpPr>
          <p:nvPr/>
        </p:nvSpPr>
        <p:spPr bwMode="auto">
          <a:xfrm>
            <a:off x="4168784" y="1241983"/>
            <a:ext cx="1737758" cy="6256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t" anchorCtr="0"/>
          <a:lstStyle/>
          <a:p>
            <a:pPr algn="ctr">
              <a:defRPr/>
            </a:pPr>
            <a:r>
              <a:rPr lang="en-US" sz="1400" dirty="0" smtClean="0">
                <a:ea typeface="ＭＳ Ｐゴシック" charset="0"/>
                <a:cs typeface="Helvetica Neue Light" charset="0"/>
              </a:rPr>
              <a:t>Dense-storage &amp; High-I/O optimized</a:t>
            </a:r>
            <a:endParaRPr lang="en-US" dirty="0">
              <a:ea typeface="ＭＳ Ｐゴシック" charset="0"/>
              <a:cs typeface="Helvetica Neue Light" charset="0"/>
            </a:endParaRPr>
          </a:p>
        </p:txBody>
      </p:sp>
      <p:sp>
        <p:nvSpPr>
          <p:cNvPr id="48147" name="AutoShape 19"/>
          <p:cNvSpPr>
            <a:spLocks/>
          </p:cNvSpPr>
          <p:nvPr/>
        </p:nvSpPr>
        <p:spPr bwMode="auto">
          <a:xfrm>
            <a:off x="1954084" y="1957665"/>
            <a:ext cx="418206" cy="2422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a:defRPr/>
            </a:pPr>
            <a:r>
              <a:rPr lang="en-US" dirty="0" smtClean="0">
                <a:ea typeface="ＭＳ Ｐゴシック" charset="0"/>
                <a:cs typeface="Helvetica Neue Light" charset="0"/>
              </a:rPr>
              <a:t>C4</a:t>
            </a:r>
            <a:endParaRPr lang="en-US" sz="2400" dirty="0">
              <a:ea typeface="ＭＳ Ｐゴシック" charset="0"/>
              <a:cs typeface="Helvetica Neue Light" charset="0"/>
            </a:endParaRPr>
          </a:p>
        </p:txBody>
      </p:sp>
      <p:sp>
        <p:nvSpPr>
          <p:cNvPr id="48148" name="AutoShape 20"/>
          <p:cNvSpPr>
            <a:spLocks/>
          </p:cNvSpPr>
          <p:nvPr/>
        </p:nvSpPr>
        <p:spPr bwMode="auto">
          <a:xfrm>
            <a:off x="1693988" y="1241983"/>
            <a:ext cx="938398" cy="452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t" anchorCtr="0"/>
          <a:lstStyle/>
          <a:p>
            <a:pPr algn="ctr">
              <a:defRPr/>
            </a:pPr>
            <a:r>
              <a:rPr lang="en-US" sz="1400" dirty="0">
                <a:ea typeface="ＭＳ Ｐゴシック" charset="0"/>
                <a:cs typeface="Helvetica Neue Light" charset="0"/>
              </a:rPr>
              <a:t>Compute</a:t>
            </a:r>
          </a:p>
          <a:p>
            <a:pPr algn="ctr">
              <a:defRPr/>
            </a:pPr>
            <a:r>
              <a:rPr lang="en-US" sz="1400" dirty="0">
                <a:ea typeface="ＭＳ Ｐゴシック" charset="0"/>
                <a:cs typeface="Helvetica Neue Light" charset="0"/>
              </a:rPr>
              <a:t>optimized</a:t>
            </a:r>
            <a:endParaRPr lang="en-US" dirty="0">
              <a:ea typeface="ＭＳ Ｐゴシック" charset="0"/>
              <a:cs typeface="Helvetica Neue Light" charset="0"/>
            </a:endParaRPr>
          </a:p>
        </p:txBody>
      </p:sp>
      <p:sp>
        <p:nvSpPr>
          <p:cNvPr id="48150" name="AutoShape 22"/>
          <p:cNvSpPr>
            <a:spLocks/>
          </p:cNvSpPr>
          <p:nvPr/>
        </p:nvSpPr>
        <p:spPr bwMode="auto">
          <a:xfrm>
            <a:off x="1924529" y="3654775"/>
            <a:ext cx="477317" cy="2345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a:defRPr/>
            </a:pPr>
            <a:r>
              <a:rPr lang="en-US" dirty="0" smtClean="0">
                <a:ea typeface="ＭＳ Ｐゴシック" charset="0"/>
                <a:cs typeface="Helvetica Neue Light" charset="0"/>
              </a:rPr>
              <a:t>C3</a:t>
            </a:r>
            <a:endParaRPr lang="en-US" sz="2400" dirty="0">
              <a:ea typeface="ＭＳ Ｐゴシック" charset="0"/>
              <a:cs typeface="Helvetica Neue Light" charset="0"/>
            </a:endParaRPr>
          </a:p>
        </p:txBody>
      </p:sp>
      <p:sp>
        <p:nvSpPr>
          <p:cNvPr id="46" name="AutoShape 42"/>
          <p:cNvSpPr>
            <a:spLocks/>
          </p:cNvSpPr>
          <p:nvPr/>
        </p:nvSpPr>
        <p:spPr bwMode="auto">
          <a:xfrm>
            <a:off x="568738" y="3654775"/>
            <a:ext cx="486720" cy="1960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a:defRPr/>
            </a:pPr>
            <a:r>
              <a:rPr lang="en-US" dirty="0" smtClean="0">
                <a:ea typeface="ＭＳ Ｐゴシック" charset="0"/>
                <a:cs typeface="Helvetica Neue Light" charset="0"/>
              </a:rPr>
              <a:t>M3</a:t>
            </a:r>
            <a:endParaRPr lang="en-US" sz="2400" dirty="0">
              <a:ea typeface="ＭＳ Ｐゴシック" charset="0"/>
              <a:cs typeface="Helvetica Neue Light" charset="0"/>
            </a:endParaRPr>
          </a:p>
        </p:txBody>
      </p:sp>
      <p:sp>
        <p:nvSpPr>
          <p:cNvPr id="48155" name="AutoShape 27"/>
          <p:cNvSpPr>
            <a:spLocks/>
          </p:cNvSpPr>
          <p:nvPr/>
        </p:nvSpPr>
        <p:spPr bwMode="auto">
          <a:xfrm>
            <a:off x="4369362" y="1978128"/>
            <a:ext cx="433696" cy="2182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a:defRPr/>
            </a:pPr>
            <a:r>
              <a:rPr lang="en-US" dirty="0" smtClean="0">
                <a:ea typeface="ＭＳ Ｐゴシック" charset="0"/>
                <a:cs typeface="Helvetica Neue Light" charset="0"/>
              </a:rPr>
              <a:t>D2</a:t>
            </a:r>
            <a:endParaRPr lang="en-US" sz="2400" dirty="0">
              <a:ea typeface="ＭＳ Ｐゴシック" charset="0"/>
              <a:cs typeface="Helvetica Neue Light" charset="0"/>
            </a:endParaRPr>
          </a:p>
        </p:txBody>
      </p:sp>
      <p:sp>
        <p:nvSpPr>
          <p:cNvPr id="48162" name="AutoShape 34"/>
          <p:cNvSpPr>
            <a:spLocks/>
          </p:cNvSpPr>
          <p:nvPr/>
        </p:nvSpPr>
        <p:spPr bwMode="auto">
          <a:xfrm>
            <a:off x="5226580" y="1942724"/>
            <a:ext cx="552451" cy="2595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a:defRPr/>
            </a:pPr>
            <a:r>
              <a:rPr lang="en-US" dirty="0" smtClean="0">
                <a:ea typeface="ＭＳ Ｐゴシック" charset="0"/>
                <a:cs typeface="Helvetica Neue Light" charset="0"/>
              </a:rPr>
              <a:t>I2</a:t>
            </a:r>
            <a:endParaRPr lang="en-US" sz="2400" dirty="0">
              <a:ea typeface="ＭＳ Ｐゴシック" charset="0"/>
              <a:cs typeface="Helvetica Neue Light" charset="0"/>
            </a:endParaRPr>
          </a:p>
        </p:txBody>
      </p:sp>
      <p:pic>
        <p:nvPicPr>
          <p:cNvPr id="4" name="Picture 3" descr="Deck_ComputeChip.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797427" y="2425634"/>
            <a:ext cx="731520" cy="731520"/>
          </a:xfrm>
          <a:prstGeom prst="rect">
            <a:avLst/>
          </a:prstGeom>
        </p:spPr>
      </p:pic>
      <p:pic>
        <p:nvPicPr>
          <p:cNvPr id="8" name="Picture 7" descr="Deck_DNA2.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709832" y="2403518"/>
            <a:ext cx="457200" cy="457200"/>
          </a:xfrm>
          <a:prstGeom prst="rect">
            <a:avLst/>
          </a:prstGeom>
        </p:spPr>
      </p:pic>
      <p:pic>
        <p:nvPicPr>
          <p:cNvPr id="9" name="Picture 8" descr="Deck_FilmMarker.png"/>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6341645" y="2357142"/>
            <a:ext cx="457200" cy="457200"/>
          </a:xfrm>
          <a:prstGeom prst="rect">
            <a:avLst/>
          </a:prstGeom>
        </p:spPr>
      </p:pic>
      <p:pic>
        <p:nvPicPr>
          <p:cNvPr id="10" name="Picture 9" descr="Deck_PocketKnife.pn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46338" y="2425634"/>
            <a:ext cx="731520" cy="731520"/>
          </a:xfrm>
          <a:prstGeom prst="rect">
            <a:avLst/>
          </a:prstGeom>
        </p:spPr>
      </p:pic>
      <p:pic>
        <p:nvPicPr>
          <p:cNvPr id="37" name="Picture 36" descr="Deck_ComputeChip.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980307" y="4046232"/>
            <a:ext cx="365760" cy="365760"/>
          </a:xfrm>
          <a:prstGeom prst="rect">
            <a:avLst/>
          </a:prstGeom>
        </p:spPr>
      </p:pic>
      <p:pic>
        <p:nvPicPr>
          <p:cNvPr id="11" name="Picture 10" descr="Deck_Databases.png"/>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5137045" y="2425634"/>
            <a:ext cx="731520" cy="731520"/>
          </a:xfrm>
          <a:prstGeom prst="rect">
            <a:avLst/>
          </a:prstGeom>
        </p:spPr>
      </p:pic>
      <p:pic>
        <p:nvPicPr>
          <p:cNvPr id="12" name="Picture 11" descr="Deck_Magnify-Data.png"/>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4220450" y="2425634"/>
            <a:ext cx="731520" cy="731520"/>
          </a:xfrm>
          <a:prstGeom prst="rect">
            <a:avLst/>
          </a:prstGeom>
        </p:spPr>
      </p:pic>
      <p:pic>
        <p:nvPicPr>
          <p:cNvPr id="41" name="Picture 40" descr="Deck_PocketKnife.pn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629218" y="4040870"/>
            <a:ext cx="365760" cy="365760"/>
          </a:xfrm>
          <a:prstGeom prst="rect">
            <a:avLst/>
          </a:prstGeom>
        </p:spPr>
      </p:pic>
      <p:pic>
        <p:nvPicPr>
          <p:cNvPr id="47" name="Picture 46" descr="Screen Shot 2016-03-31 at 3.09.18 PM.png"/>
          <p:cNvPicPr>
            <a:picLocks/>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flipV="1">
            <a:off x="186268" y="1752256"/>
            <a:ext cx="8769094" cy="94238"/>
          </a:xfrm>
          <a:prstGeom prst="rect">
            <a:avLst/>
          </a:prstGeom>
        </p:spPr>
      </p:pic>
      <p:sp>
        <p:nvSpPr>
          <p:cNvPr id="16" name="Title 15"/>
          <p:cNvSpPr>
            <a:spLocks noGrp="1"/>
          </p:cNvSpPr>
          <p:nvPr>
            <p:ph type="title"/>
          </p:nvPr>
        </p:nvSpPr>
        <p:spPr/>
        <p:txBody>
          <a:bodyPr/>
          <a:lstStyle/>
          <a:p>
            <a:r>
              <a:rPr lang="en-US" dirty="0" smtClean="0"/>
              <a:t>Compute</a:t>
            </a:r>
            <a:r>
              <a:rPr lang="en-US" dirty="0"/>
              <a:t>: EC2 Instance </a:t>
            </a:r>
            <a:r>
              <a:rPr lang="en-US" dirty="0" smtClean="0"/>
              <a:t>Families</a:t>
            </a:r>
            <a:endParaRPr lang="en-US" dirty="0"/>
          </a:p>
        </p:txBody>
      </p:sp>
      <p:pic>
        <p:nvPicPr>
          <p:cNvPr id="51" name="Picture 50" descr="Deck_Databases.png"/>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8033498" y="2742209"/>
            <a:ext cx="457200" cy="457200"/>
          </a:xfrm>
          <a:prstGeom prst="rect">
            <a:avLst/>
          </a:prstGeom>
        </p:spPr>
      </p:pic>
      <p:pic>
        <p:nvPicPr>
          <p:cNvPr id="18" name="Picture 17" descr="Deck_RubixCube.png"/>
          <p:cNvPicPr>
            <a:picLocks noChangeAspect="1"/>
          </p:cNvPicPr>
          <p:nvPr/>
        </p:nvPicPr>
        <p:blipFill>
          <a:blip r:embed="rId10">
            <a:extLst>
              <a:ext uri="{28A0092B-C50C-407E-A947-70E740481C1C}">
                <a14:useLocalDpi xmlns:a14="http://schemas.microsoft.com/office/drawing/2010/main" xmlns="" val="0"/>
              </a:ext>
            </a:extLst>
          </a:blip>
          <a:stretch>
            <a:fillRect/>
          </a:stretch>
        </p:blipFill>
        <p:spPr>
          <a:xfrm>
            <a:off x="6659997" y="2776621"/>
            <a:ext cx="457200" cy="457200"/>
          </a:xfrm>
          <a:prstGeom prst="rect">
            <a:avLst/>
          </a:prstGeom>
        </p:spPr>
      </p:pic>
      <p:sp>
        <p:nvSpPr>
          <p:cNvPr id="33" name="AutoShape 1"/>
          <p:cNvSpPr>
            <a:spLocks/>
          </p:cNvSpPr>
          <p:nvPr/>
        </p:nvSpPr>
        <p:spPr bwMode="auto">
          <a:xfrm>
            <a:off x="3213806" y="1963830"/>
            <a:ext cx="447551" cy="2434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a:defRPr/>
            </a:pPr>
            <a:r>
              <a:rPr lang="en-US" dirty="0">
                <a:ea typeface="ＭＳ Ｐゴシック" charset="0"/>
                <a:cs typeface="Helvetica Neue Light" charset="0"/>
              </a:rPr>
              <a:t>T</a:t>
            </a:r>
            <a:r>
              <a:rPr lang="en-US" dirty="0" smtClean="0">
                <a:ea typeface="ＭＳ Ｐゴシック" charset="0"/>
                <a:cs typeface="Helvetica Neue Light" charset="0"/>
              </a:rPr>
              <a:t>2</a:t>
            </a:r>
            <a:endParaRPr lang="en-US" sz="2400" dirty="0">
              <a:ea typeface="ＭＳ Ｐゴシック" charset="0"/>
              <a:cs typeface="Helvetica Neue Light" charset="0"/>
            </a:endParaRPr>
          </a:p>
        </p:txBody>
      </p:sp>
      <p:sp>
        <p:nvSpPr>
          <p:cNvPr id="34" name="AutoShape 2"/>
          <p:cNvSpPr>
            <a:spLocks/>
          </p:cNvSpPr>
          <p:nvPr/>
        </p:nvSpPr>
        <p:spPr bwMode="auto">
          <a:xfrm>
            <a:off x="2827982" y="1239161"/>
            <a:ext cx="1219199" cy="452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t" anchorCtr="0"/>
          <a:lstStyle/>
          <a:p>
            <a:pPr algn="ctr">
              <a:defRPr/>
            </a:pPr>
            <a:r>
              <a:rPr lang="en-US" sz="1400" dirty="0" smtClean="0">
                <a:ea typeface="ＭＳ Ｐゴシック" charset="0"/>
                <a:cs typeface="Helvetica Neue Light" charset="0"/>
              </a:rPr>
              <a:t>Burstable</a:t>
            </a:r>
          </a:p>
          <a:p>
            <a:pPr algn="ctr">
              <a:defRPr/>
            </a:pPr>
            <a:r>
              <a:rPr lang="en-US" sz="1400" dirty="0" smtClean="0">
                <a:ea typeface="ＭＳ Ｐゴシック" charset="0"/>
                <a:cs typeface="Helvetica Neue Light" charset="0"/>
              </a:rPr>
              <a:t>performance</a:t>
            </a:r>
            <a:endParaRPr lang="en-US" dirty="0">
              <a:ea typeface="ＭＳ Ｐゴシック" charset="0"/>
              <a:cs typeface="Helvetica Neue Light" charset="0"/>
            </a:endParaRPr>
          </a:p>
        </p:txBody>
      </p:sp>
      <p:pic>
        <p:nvPicPr>
          <p:cNvPr id="2" name="Picture 1" descr="Deck_Gauge3.png"/>
          <p:cNvPicPr>
            <a:picLocks noChangeAspect="1"/>
          </p:cNvPicPr>
          <p:nvPr/>
        </p:nvPicPr>
        <p:blipFill>
          <a:blip r:embed="rId11">
            <a:extLst>
              <a:ext uri="{28A0092B-C50C-407E-A947-70E740481C1C}">
                <a14:useLocalDpi xmlns:a14="http://schemas.microsoft.com/office/drawing/2010/main" xmlns="" val="0"/>
              </a:ext>
            </a:extLst>
          </a:blip>
          <a:stretch>
            <a:fillRect/>
          </a:stretch>
        </p:blipFill>
        <p:spPr>
          <a:xfrm>
            <a:off x="3043599" y="2425634"/>
            <a:ext cx="777239" cy="777239"/>
          </a:xfrm>
          <a:prstGeom prst="rect">
            <a:avLst/>
          </a:prstGeom>
        </p:spPr>
      </p:pic>
    </p:spTree>
    <p:extLst>
      <p:ext uri="{BB962C8B-B14F-4D97-AF65-F5344CB8AC3E}">
        <p14:creationId xmlns:p14="http://schemas.microsoft.com/office/powerpoint/2010/main" xmlns="" val="63148345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27375" y="4730750"/>
            <a:ext cx="4333875" cy="381000"/>
          </a:xfrm>
          <a:prstGeom prst="rect">
            <a:avLst/>
          </a:prstGeom>
          <a:solidFill>
            <a:schemeClr val="bg1">
              <a:alpha val="89804"/>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pPr>
              <a:spcBef>
                <a:spcPts val="100"/>
              </a:spcBef>
            </a:pPr>
            <a:r>
              <a:rPr lang="en-US" dirty="0">
                <a:solidFill>
                  <a:srgbClr val="404040"/>
                </a:solidFill>
                <a:latin typeface="Arial" charset="0"/>
                <a:cs typeface="Arial" charset="0"/>
              </a:rPr>
              <a:t>Amazon EC2 Instances</a:t>
            </a:r>
          </a:p>
        </p:txBody>
      </p:sp>
      <p:sp>
        <p:nvSpPr>
          <p:cNvPr id="138" name="Rounded Rectangle 137"/>
          <p:cNvSpPr/>
          <p:nvPr/>
        </p:nvSpPr>
        <p:spPr bwMode="auto">
          <a:xfrm>
            <a:off x="7929020" y="125549"/>
            <a:ext cx="1095912" cy="999796"/>
          </a:xfrm>
          <a:prstGeom prst="roundRect">
            <a:avLst>
              <a:gd name="adj" fmla="val 9818"/>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600" dirty="0">
              <a:solidFill>
                <a:schemeClr val="tx1"/>
              </a:solidFill>
              <a:latin typeface="Arial"/>
              <a:cs typeface="Arial"/>
            </a:endParaRPr>
          </a:p>
        </p:txBody>
      </p:sp>
      <p:pic>
        <p:nvPicPr>
          <p:cNvPr id="9" name="Picture 39"/>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8136628" y="219653"/>
            <a:ext cx="670209" cy="7963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0" name="Table 9"/>
          <p:cNvGraphicFramePr>
            <a:graphicFrameLocks noGrp="1"/>
          </p:cNvGraphicFramePr>
          <p:nvPr>
            <p:extLst/>
          </p:nvPr>
        </p:nvGraphicFramePr>
        <p:xfrm>
          <a:off x="1443736" y="612925"/>
          <a:ext cx="5624089" cy="3970117"/>
        </p:xfrm>
        <a:graphic>
          <a:graphicData uri="http://schemas.openxmlformats.org/drawingml/2006/table">
            <a:tbl>
              <a:tblPr/>
              <a:tblGrid>
                <a:gridCol w="624743"/>
                <a:gridCol w="624743"/>
                <a:gridCol w="624743"/>
                <a:gridCol w="626145"/>
                <a:gridCol w="624743"/>
                <a:gridCol w="624743"/>
                <a:gridCol w="624743"/>
                <a:gridCol w="624743"/>
                <a:gridCol w="624743"/>
              </a:tblGrid>
              <a:tr h="403285">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404040"/>
                          </a:solidFill>
                          <a:effectLst/>
                          <a:latin typeface="Helvetica Neue" charset="0"/>
                          <a:ea typeface="ＭＳ Ｐゴシック" charset="0"/>
                        </a:rPr>
                        <a:t>256</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404040"/>
                        </a:solidFill>
                        <a:effectLst/>
                        <a:latin typeface="Calibri" charset="0"/>
                        <a:ea typeface="ＭＳ Ｐゴシック" charset="0"/>
                      </a:endParaRP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404040"/>
                        </a:solidFill>
                        <a:effectLst/>
                        <a:latin typeface="Calibri" charset="0"/>
                        <a:ea typeface="ＭＳ Ｐゴシック" charset="0"/>
                      </a:endParaRP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404040"/>
                        </a:solidFill>
                        <a:effectLst/>
                        <a:latin typeface="Calibri" charset="0"/>
                        <a:ea typeface="ＭＳ Ｐゴシック" charset="0"/>
                      </a:endParaRP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404040"/>
                        </a:solidFill>
                        <a:effectLst/>
                        <a:latin typeface="Calibri" charset="0"/>
                        <a:ea typeface="ＭＳ Ｐゴシック" charset="0"/>
                      </a:endParaRP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404040"/>
                        </a:solidFill>
                        <a:effectLst/>
                        <a:latin typeface="Calibri" charset="0"/>
                        <a:ea typeface="ＭＳ Ｐゴシック" charset="0"/>
                      </a:endParaRP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404040"/>
                        </a:solidFill>
                        <a:effectLst/>
                        <a:latin typeface="Calibri" charset="0"/>
                        <a:ea typeface="ＭＳ Ｐゴシック" charset="0"/>
                      </a:endParaRP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404040"/>
                        </a:solidFill>
                        <a:effectLst/>
                        <a:latin typeface="Calibri" charset="0"/>
                        <a:ea typeface="ＭＳ Ｐゴシック" charset="0"/>
                      </a:endParaRP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404040"/>
                        </a:solidFill>
                        <a:effectLst/>
                        <a:latin typeface="Calibri" charset="0"/>
                        <a:ea typeface="ＭＳ Ｐゴシック" charset="0"/>
                      </a:endParaRP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r>
              <a:tr h="403285">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404040"/>
                          </a:solidFill>
                          <a:effectLst/>
                          <a:latin typeface="Helvetica Neue" charset="0"/>
                          <a:ea typeface="ＭＳ Ｐゴシック" charset="0"/>
                        </a:rPr>
                        <a:t>128</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404040"/>
                        </a:solidFill>
                        <a:effectLst/>
                        <a:latin typeface="Calibri" charset="0"/>
                        <a:ea typeface="ＭＳ Ｐゴシック" charset="0"/>
                      </a:endParaRP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404040"/>
                        </a:solidFill>
                        <a:effectLst/>
                        <a:latin typeface="Calibri" charset="0"/>
                        <a:ea typeface="ＭＳ Ｐゴシック" charset="0"/>
                      </a:endParaRP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404040"/>
                        </a:solidFill>
                        <a:effectLst/>
                        <a:latin typeface="Calibri" charset="0"/>
                        <a:ea typeface="ＭＳ Ｐゴシック" charset="0"/>
                      </a:endParaRP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404040"/>
                        </a:solidFill>
                        <a:effectLst/>
                        <a:latin typeface="Calibri" charset="0"/>
                        <a:ea typeface="ＭＳ Ｐゴシック" charset="0"/>
                      </a:endParaRP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404040"/>
                        </a:solidFill>
                        <a:effectLst/>
                        <a:latin typeface="Calibri" charset="0"/>
                        <a:ea typeface="ＭＳ Ｐゴシック" charset="0"/>
                      </a:endParaRP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404040"/>
                        </a:solidFill>
                        <a:effectLst/>
                        <a:latin typeface="Calibri" charset="0"/>
                        <a:ea typeface="ＭＳ Ｐゴシック" charset="0"/>
                      </a:endParaRP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404040"/>
                        </a:solidFill>
                        <a:effectLst/>
                        <a:latin typeface="Calibri" charset="0"/>
                        <a:ea typeface="ＭＳ Ｐゴシック" charset="0"/>
                      </a:endParaRP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404040"/>
                        </a:solidFill>
                        <a:effectLst/>
                        <a:latin typeface="Calibri" charset="0"/>
                        <a:ea typeface="ＭＳ Ｐゴシック" charset="0"/>
                      </a:endParaRP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r>
              <a:tr h="403285">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404040"/>
                          </a:solidFill>
                          <a:effectLst/>
                          <a:latin typeface="Helvetica Neue" charset="0"/>
                          <a:ea typeface="ＭＳ Ｐゴシック" charset="0"/>
                        </a:rPr>
                        <a:t>64</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404040"/>
                        </a:solidFill>
                        <a:effectLst/>
                        <a:latin typeface="Calibri" charset="0"/>
                        <a:ea typeface="ＭＳ Ｐゴシック" charset="0"/>
                      </a:endParaRP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r>
              <a:tr h="403285">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404040"/>
                          </a:solidFill>
                          <a:effectLst/>
                          <a:latin typeface="Helvetica Neue" charset="0"/>
                          <a:ea typeface="ＭＳ Ｐゴシック" charset="0"/>
                        </a:rPr>
                        <a:t>32</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404040"/>
                        </a:solidFill>
                        <a:effectLst/>
                        <a:latin typeface="Calibri" charset="0"/>
                        <a:ea typeface="ＭＳ Ｐゴシック" charset="0"/>
                      </a:endParaRP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r>
              <a:tr h="403285">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404040"/>
                          </a:solidFill>
                          <a:effectLst/>
                          <a:latin typeface="Helvetica Neue" charset="0"/>
                          <a:ea typeface="ＭＳ Ｐゴシック" charset="0"/>
                        </a:rPr>
                        <a:t>16</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404040"/>
                        </a:solidFill>
                        <a:effectLst/>
                        <a:latin typeface="Calibri" charset="0"/>
                        <a:ea typeface="ＭＳ Ｐゴシック" charset="0"/>
                      </a:endParaRP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r>
              <a:tr h="403285">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404040"/>
                          </a:solidFill>
                          <a:effectLst/>
                          <a:latin typeface="Helvetica Neue" charset="0"/>
                          <a:ea typeface="ＭＳ Ｐゴシック" charset="0"/>
                        </a:rPr>
                        <a:t>8</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404040"/>
                        </a:solidFill>
                        <a:effectLst/>
                        <a:latin typeface="Calibri" charset="0"/>
                        <a:ea typeface="ＭＳ Ｐゴシック" charset="0"/>
                      </a:endParaRP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r>
              <a:tr h="403285">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404040"/>
                          </a:solidFill>
                          <a:effectLst/>
                          <a:latin typeface="Helvetica Neue" charset="0"/>
                          <a:ea typeface="ＭＳ Ｐゴシック" charset="0"/>
                        </a:rPr>
                        <a:t>4</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404040"/>
                        </a:solidFill>
                        <a:effectLst/>
                        <a:latin typeface="Calibri" charset="0"/>
                        <a:ea typeface="ＭＳ Ｐゴシック" charset="0"/>
                      </a:endParaRP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r>
              <a:tr h="403285">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404040"/>
                          </a:solidFill>
                          <a:effectLst/>
                          <a:latin typeface="Helvetica Neue" charset="0"/>
                          <a:ea typeface="ＭＳ Ｐゴシック" charset="0"/>
                        </a:rPr>
                        <a:t>2</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404040"/>
                        </a:solidFill>
                        <a:effectLst/>
                        <a:latin typeface="Calibri" charset="0"/>
                        <a:ea typeface="ＭＳ Ｐゴシック" charset="0"/>
                      </a:endParaRP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r>
              <a:tr h="403285">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404040"/>
                          </a:solidFill>
                          <a:effectLst/>
                          <a:latin typeface="Helvetica Neue" charset="0"/>
                          <a:ea typeface="ＭＳ Ｐゴシック" charset="0"/>
                        </a:rPr>
                        <a:t>1</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404040"/>
                          </a:solidFill>
                          <a:effectLst/>
                          <a:latin typeface="Calibri" charset="0"/>
                          <a:ea typeface="ＭＳ Ｐゴシック" charset="0"/>
                        </a:rPr>
                        <a:t> </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404040"/>
                        </a:solidFill>
                        <a:effectLst/>
                        <a:latin typeface="Calibri" charset="0"/>
                        <a:ea typeface="ＭＳ Ｐゴシック" charset="0"/>
                      </a:endParaRP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r>
              <a:tr h="340552">
                <a:tc>
                  <a:txBody>
                    <a:bodyPr/>
                    <a:lstStyle/>
                    <a:p>
                      <a:pPr marL="0" marR="0" lvl="0" indent="0" algn="ctr" defTabSz="457200" rtl="0" eaLnBrk="1" fontAlgn="ctr"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rgbClr val="404040"/>
                        </a:solidFill>
                        <a:effectLst/>
                        <a:latin typeface="Verdana" charset="0"/>
                        <a:ea typeface="ＭＳ Ｐゴシック" charset="0"/>
                      </a:endParaRP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404040"/>
                          </a:solidFill>
                          <a:effectLst/>
                          <a:latin typeface="Helvetica Neue" charset="0"/>
                          <a:ea typeface="ＭＳ Ｐゴシック" charset="0"/>
                        </a:rPr>
                        <a:t>1</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404040"/>
                          </a:solidFill>
                          <a:effectLst/>
                          <a:latin typeface="Helvetica Neue" charset="0"/>
                          <a:ea typeface="ＭＳ Ｐゴシック" charset="0"/>
                        </a:rPr>
                        <a:t>2</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404040"/>
                          </a:solidFill>
                          <a:effectLst/>
                          <a:latin typeface="Helvetica Neue" charset="0"/>
                          <a:ea typeface="ＭＳ Ｐゴシック" charset="0"/>
                        </a:rPr>
                        <a:t>4</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404040"/>
                          </a:solidFill>
                          <a:effectLst/>
                          <a:latin typeface="Helvetica Neue" charset="0"/>
                          <a:ea typeface="ＭＳ Ｐゴシック" charset="0"/>
                        </a:rPr>
                        <a:t>8</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404040"/>
                          </a:solidFill>
                          <a:effectLst/>
                          <a:latin typeface="Helvetica Neue" charset="0"/>
                          <a:ea typeface="ＭＳ Ｐゴシック" charset="0"/>
                        </a:rPr>
                        <a:t>16</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404040"/>
                          </a:solidFill>
                          <a:effectLst/>
                          <a:latin typeface="Helvetica Neue" charset="0"/>
                          <a:ea typeface="ＭＳ Ｐゴシック" charset="0"/>
                        </a:rPr>
                        <a:t>32</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404040"/>
                          </a:solidFill>
                          <a:effectLst/>
                          <a:latin typeface="Helvetica Neue" charset="0"/>
                          <a:ea typeface="ＭＳ Ｐゴシック" charset="0"/>
                        </a:rPr>
                        <a:t>64</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404040"/>
                          </a:solidFill>
                          <a:effectLst/>
                          <a:latin typeface="Helvetica Neue" charset="0"/>
                          <a:ea typeface="ＭＳ Ｐゴシック" charset="0"/>
                        </a:rPr>
                        <a:t>128</a:t>
                      </a:r>
                    </a:p>
                  </a:txBody>
                  <a:tcPr marL="6843" marR="6843" marT="10138" marB="0" anchor="ctr" horzOverflow="overflow">
                    <a:lnL w="3175" cap="flat" cmpd="sng" algn="ctr">
                      <a:solidFill>
                        <a:srgbClr val="404040"/>
                      </a:solidFill>
                      <a:prstDash val="solid"/>
                      <a:round/>
                      <a:headEnd type="none" w="med" len="med"/>
                      <a:tailEnd type="none" w="med" len="med"/>
                    </a:lnL>
                    <a:lnR w="3175" cap="flat" cmpd="sng" algn="ctr">
                      <a:solidFill>
                        <a:srgbClr val="404040"/>
                      </a:solidFill>
                      <a:prstDash val="solid"/>
                      <a:round/>
                      <a:headEnd type="none" w="med" len="med"/>
                      <a:tailEnd type="none" w="med" len="med"/>
                    </a:lnR>
                    <a:lnT w="3175" cap="flat" cmpd="sng" algn="ctr">
                      <a:solidFill>
                        <a:srgbClr val="404040"/>
                      </a:solidFill>
                      <a:prstDash val="solid"/>
                      <a:round/>
                      <a:headEnd type="none" w="med" len="med"/>
                      <a:tailEnd type="none" w="med" len="med"/>
                    </a:lnT>
                    <a:lnB w="3175" cap="flat" cmpd="sng" algn="ctr">
                      <a:solidFill>
                        <a:srgbClr val="404040"/>
                      </a:solidFill>
                      <a:prstDash val="solid"/>
                      <a:round/>
                      <a:headEnd type="none" w="med" len="med"/>
                      <a:tailEnd type="none" w="med" len="med"/>
                    </a:lnB>
                    <a:lnTlToBr>
                      <a:noFill/>
                    </a:lnTlToBr>
                    <a:lnBlToTr>
                      <a:noFill/>
                    </a:lnBlToTr>
                    <a:solidFill>
                      <a:schemeClr val="bg1"/>
                    </a:solidFill>
                  </a:tcPr>
                </a:tc>
              </a:tr>
            </a:tbl>
          </a:graphicData>
        </a:graphic>
      </p:graphicFrame>
      <p:sp>
        <p:nvSpPr>
          <p:cNvPr id="11" name="TextBox 10"/>
          <p:cNvSpPr txBox="1"/>
          <p:nvPr/>
        </p:nvSpPr>
        <p:spPr>
          <a:xfrm>
            <a:off x="1678684" y="4665398"/>
            <a:ext cx="6324600" cy="369887"/>
          </a:xfrm>
          <a:prstGeom prst="rect">
            <a:avLst/>
          </a:prstGeom>
          <a:noFill/>
        </p:spPr>
        <p:txBody>
          <a:bodyPr>
            <a:spAutoFit/>
          </a:bodyPr>
          <a:lstStyle/>
          <a:p>
            <a:pPr algn="ctr" eaLnBrk="1" fontAlgn="auto" hangingPunct="1">
              <a:spcBef>
                <a:spcPts val="0"/>
              </a:spcBef>
              <a:spcAft>
                <a:spcPts val="0"/>
              </a:spcAft>
              <a:defRPr/>
            </a:pPr>
            <a:r>
              <a:rPr lang="en-US" b="1" dirty="0">
                <a:solidFill>
                  <a:schemeClr val="tx1">
                    <a:lumMod val="75000"/>
                    <a:lumOff val="25000"/>
                  </a:schemeClr>
                </a:solidFill>
                <a:latin typeface="Arial"/>
                <a:ea typeface="+mn-ea"/>
                <a:cs typeface="Arial"/>
              </a:rPr>
              <a:t>Amazon EC2 Compute Units</a:t>
            </a:r>
          </a:p>
        </p:txBody>
      </p:sp>
      <p:sp>
        <p:nvSpPr>
          <p:cNvPr id="12" name="TextBox 11"/>
          <p:cNvSpPr txBox="1"/>
          <p:nvPr/>
        </p:nvSpPr>
        <p:spPr>
          <a:xfrm rot="16200000">
            <a:off x="136498" y="2262796"/>
            <a:ext cx="2085975" cy="369888"/>
          </a:xfrm>
          <a:prstGeom prst="rect">
            <a:avLst/>
          </a:prstGeom>
          <a:noFill/>
        </p:spPr>
        <p:txBody>
          <a:bodyPr>
            <a:spAutoFit/>
          </a:bodyPr>
          <a:lstStyle/>
          <a:p>
            <a:pPr eaLnBrk="1" fontAlgn="auto" hangingPunct="1">
              <a:spcBef>
                <a:spcPts val="0"/>
              </a:spcBef>
              <a:spcAft>
                <a:spcPts val="0"/>
              </a:spcAft>
              <a:defRPr/>
            </a:pPr>
            <a:r>
              <a:rPr lang="en-US" b="1" dirty="0">
                <a:solidFill>
                  <a:schemeClr val="tx1">
                    <a:lumMod val="75000"/>
                    <a:lumOff val="25000"/>
                  </a:schemeClr>
                </a:solidFill>
                <a:latin typeface="Arial"/>
                <a:ea typeface="+mn-ea"/>
                <a:cs typeface="Arial"/>
              </a:rPr>
              <a:t>Memory (GB)</a:t>
            </a:r>
          </a:p>
        </p:txBody>
      </p:sp>
      <p:grpSp>
        <p:nvGrpSpPr>
          <p:cNvPr id="13" name="Group 12"/>
          <p:cNvGrpSpPr>
            <a:grpSpLocks/>
          </p:cNvGrpSpPr>
          <p:nvPr/>
        </p:nvGrpSpPr>
        <p:grpSpPr bwMode="auto">
          <a:xfrm>
            <a:off x="3766529" y="2518989"/>
            <a:ext cx="2453308" cy="1222375"/>
            <a:chOff x="4013712" y="2324066"/>
            <a:chExt cx="2453832" cy="1099048"/>
          </a:xfrm>
        </p:grpSpPr>
        <p:sp>
          <p:nvSpPr>
            <p:cNvPr id="14" name="Oval 13"/>
            <p:cNvSpPr/>
            <p:nvPr/>
          </p:nvSpPr>
          <p:spPr>
            <a:xfrm>
              <a:off x="4298470" y="3284092"/>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anchor="ctr"/>
            <a:lstStyle/>
            <a:p>
              <a:pPr algn="ctr" eaLnBrk="1" fontAlgn="auto" hangingPunct="1">
                <a:spcBef>
                  <a:spcPts val="0"/>
                </a:spcBef>
                <a:spcAft>
                  <a:spcPts val="0"/>
                </a:spcAft>
                <a:defRPr/>
              </a:pPr>
              <a:endParaRPr lang="en-US" sz="1100" dirty="0">
                <a:latin typeface="Arial"/>
                <a:cs typeface="Arial"/>
              </a:endParaRPr>
            </a:p>
          </p:txBody>
        </p:sp>
        <p:sp>
          <p:nvSpPr>
            <p:cNvPr id="15" name="Oval 14"/>
            <p:cNvSpPr/>
            <p:nvPr/>
          </p:nvSpPr>
          <p:spPr>
            <a:xfrm>
              <a:off x="5819002" y="2324066"/>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anchor="ctr"/>
            <a:lstStyle/>
            <a:p>
              <a:pPr algn="ctr" eaLnBrk="1" fontAlgn="auto" hangingPunct="1">
                <a:spcBef>
                  <a:spcPts val="0"/>
                </a:spcBef>
                <a:spcAft>
                  <a:spcPts val="0"/>
                </a:spcAft>
                <a:defRPr/>
              </a:pPr>
              <a:endParaRPr lang="en-US" sz="1100" dirty="0">
                <a:latin typeface="Arial"/>
                <a:cs typeface="Arial"/>
              </a:endParaRPr>
            </a:p>
          </p:txBody>
        </p:sp>
        <p:sp>
          <p:nvSpPr>
            <p:cNvPr id="16" name="Oval 15"/>
            <p:cNvSpPr/>
            <p:nvPr/>
          </p:nvSpPr>
          <p:spPr>
            <a:xfrm rot="19638218">
              <a:off x="4013712" y="2558149"/>
              <a:ext cx="2403988" cy="529541"/>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100" dirty="0">
                <a:latin typeface="Arial"/>
                <a:cs typeface="Arial"/>
              </a:endParaRPr>
            </a:p>
          </p:txBody>
        </p:sp>
        <p:sp>
          <p:nvSpPr>
            <p:cNvPr id="17" name="TextBox 16"/>
            <p:cNvSpPr txBox="1"/>
            <p:nvPr/>
          </p:nvSpPr>
          <p:spPr>
            <a:xfrm rot="19570175">
              <a:off x="4616124" y="3001243"/>
              <a:ext cx="1851420" cy="235510"/>
            </a:xfrm>
            <a:prstGeom prst="rect">
              <a:avLst/>
            </a:prstGeom>
            <a:noFill/>
          </p:spPr>
          <p:txBody>
            <a:bodyPr>
              <a:spAutoFit/>
            </a:bodyPr>
            <a:lstStyle/>
            <a:p>
              <a:pPr algn="ctr" eaLnBrk="1" fontAlgn="auto" hangingPunct="1">
                <a:spcBef>
                  <a:spcPts val="0"/>
                </a:spcBef>
                <a:spcAft>
                  <a:spcPts val="0"/>
                </a:spcAft>
                <a:defRPr/>
              </a:pPr>
              <a:r>
                <a:rPr lang="en-US" sz="1100" b="1" dirty="0">
                  <a:solidFill>
                    <a:schemeClr val="tx1">
                      <a:lumMod val="75000"/>
                      <a:lumOff val="25000"/>
                    </a:schemeClr>
                  </a:solidFill>
                  <a:latin typeface="Arial"/>
                  <a:ea typeface="+mn-ea"/>
                  <a:cs typeface="Arial"/>
                </a:rPr>
                <a:t>High CPU</a:t>
              </a:r>
            </a:p>
          </p:txBody>
        </p:sp>
      </p:grpSp>
      <p:sp>
        <p:nvSpPr>
          <p:cNvPr id="19" name="Oval 18"/>
          <p:cNvSpPr/>
          <p:nvPr/>
        </p:nvSpPr>
        <p:spPr bwMode="auto">
          <a:xfrm>
            <a:off x="4031676" y="2021756"/>
            <a:ext cx="152347" cy="154526"/>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anchor="ctr"/>
          <a:lstStyle/>
          <a:p>
            <a:pPr algn="ctr" eaLnBrk="1" fontAlgn="auto" hangingPunct="1">
              <a:spcBef>
                <a:spcPts val="0"/>
              </a:spcBef>
              <a:spcAft>
                <a:spcPts val="0"/>
              </a:spcAft>
              <a:defRPr/>
            </a:pPr>
            <a:endParaRPr lang="en-US" sz="1100" dirty="0">
              <a:latin typeface="Arial"/>
              <a:cs typeface="Arial"/>
            </a:endParaRPr>
          </a:p>
        </p:txBody>
      </p:sp>
      <p:sp>
        <p:nvSpPr>
          <p:cNvPr id="20" name="Oval 19"/>
          <p:cNvSpPr/>
          <p:nvPr/>
        </p:nvSpPr>
        <p:spPr bwMode="auto">
          <a:xfrm>
            <a:off x="4901583" y="1561626"/>
            <a:ext cx="152347" cy="154526"/>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anchor="ctr"/>
          <a:lstStyle/>
          <a:p>
            <a:pPr algn="ctr" eaLnBrk="1" fontAlgn="auto" hangingPunct="1">
              <a:spcBef>
                <a:spcPts val="0"/>
              </a:spcBef>
              <a:spcAft>
                <a:spcPts val="0"/>
              </a:spcAft>
              <a:defRPr/>
            </a:pPr>
            <a:endParaRPr lang="en-US" sz="1100" dirty="0">
              <a:latin typeface="Arial"/>
              <a:cs typeface="Arial"/>
            </a:endParaRPr>
          </a:p>
        </p:txBody>
      </p:sp>
      <p:sp>
        <p:nvSpPr>
          <p:cNvPr id="21" name="Oval 20"/>
          <p:cNvSpPr/>
          <p:nvPr/>
        </p:nvSpPr>
        <p:spPr bwMode="auto">
          <a:xfrm>
            <a:off x="5428635" y="1118108"/>
            <a:ext cx="152347" cy="154526"/>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anchor="ctr"/>
          <a:lstStyle/>
          <a:p>
            <a:pPr algn="ctr" eaLnBrk="1" fontAlgn="auto" hangingPunct="1">
              <a:spcBef>
                <a:spcPts val="0"/>
              </a:spcBef>
              <a:spcAft>
                <a:spcPts val="0"/>
              </a:spcAft>
              <a:defRPr/>
            </a:pPr>
            <a:endParaRPr lang="en-US" sz="1100" dirty="0">
              <a:latin typeface="Arial"/>
              <a:cs typeface="Arial"/>
            </a:endParaRPr>
          </a:p>
        </p:txBody>
      </p:sp>
      <p:sp>
        <p:nvSpPr>
          <p:cNvPr id="22" name="Oval 21"/>
          <p:cNvSpPr/>
          <p:nvPr/>
        </p:nvSpPr>
        <p:spPr bwMode="auto">
          <a:xfrm rot="19638218">
            <a:off x="3593085" y="1450244"/>
            <a:ext cx="2289175" cy="465137"/>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100" dirty="0">
              <a:latin typeface="Arial"/>
              <a:cs typeface="Arial"/>
            </a:endParaRPr>
          </a:p>
        </p:txBody>
      </p:sp>
      <p:sp>
        <p:nvSpPr>
          <p:cNvPr id="23" name="TextBox 22"/>
          <p:cNvSpPr txBox="1"/>
          <p:nvPr/>
        </p:nvSpPr>
        <p:spPr bwMode="auto">
          <a:xfrm rot="19570175">
            <a:off x="3554985" y="1264505"/>
            <a:ext cx="1851025" cy="261938"/>
          </a:xfrm>
          <a:prstGeom prst="rect">
            <a:avLst/>
          </a:prstGeom>
          <a:noFill/>
        </p:spPr>
        <p:txBody>
          <a:bodyPr>
            <a:spAutoFit/>
          </a:bodyPr>
          <a:lstStyle/>
          <a:p>
            <a:pPr algn="ctr" eaLnBrk="1" fontAlgn="auto" hangingPunct="1">
              <a:spcBef>
                <a:spcPts val="0"/>
              </a:spcBef>
              <a:spcAft>
                <a:spcPts val="0"/>
              </a:spcAft>
              <a:defRPr/>
            </a:pPr>
            <a:r>
              <a:rPr lang="en-US" sz="1100" b="1" dirty="0">
                <a:solidFill>
                  <a:schemeClr val="tx1">
                    <a:lumMod val="75000"/>
                    <a:lumOff val="25000"/>
                  </a:schemeClr>
                </a:solidFill>
                <a:latin typeface="Arial"/>
                <a:ea typeface="+mn-ea"/>
                <a:cs typeface="Arial"/>
              </a:rPr>
              <a:t>High Memory</a:t>
            </a:r>
          </a:p>
        </p:txBody>
      </p:sp>
      <p:grpSp>
        <p:nvGrpSpPr>
          <p:cNvPr id="24" name="Group 23"/>
          <p:cNvGrpSpPr>
            <a:grpSpLocks/>
          </p:cNvGrpSpPr>
          <p:nvPr/>
        </p:nvGrpSpPr>
        <p:grpSpPr bwMode="auto">
          <a:xfrm>
            <a:off x="5633023" y="1383735"/>
            <a:ext cx="1953847" cy="1192367"/>
            <a:chOff x="6083496" y="836923"/>
            <a:chExt cx="2274872" cy="1249944"/>
          </a:xfrm>
        </p:grpSpPr>
        <p:sp>
          <p:nvSpPr>
            <p:cNvPr id="26" name="Oval 25"/>
            <p:cNvSpPr/>
            <p:nvPr/>
          </p:nvSpPr>
          <p:spPr>
            <a:xfrm>
              <a:off x="6372162" y="1527738"/>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endParaRPr lang="en-US" sz="1100" dirty="0">
                <a:latin typeface="Arial"/>
                <a:cs typeface="Arial"/>
              </a:endParaRPr>
            </a:p>
          </p:txBody>
        </p:sp>
        <p:sp>
          <p:nvSpPr>
            <p:cNvPr id="27" name="Oval 26"/>
            <p:cNvSpPr/>
            <p:nvPr/>
          </p:nvSpPr>
          <p:spPr>
            <a:xfrm>
              <a:off x="6372162" y="1353224"/>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endParaRPr lang="en-US" sz="1100" dirty="0">
                <a:latin typeface="Arial"/>
                <a:cs typeface="Arial"/>
              </a:endParaRPr>
            </a:p>
          </p:txBody>
        </p:sp>
        <p:sp>
          <p:nvSpPr>
            <p:cNvPr id="28" name="Oval 27"/>
            <p:cNvSpPr/>
            <p:nvPr/>
          </p:nvSpPr>
          <p:spPr>
            <a:xfrm>
              <a:off x="7231277" y="931438"/>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endParaRPr lang="en-US" sz="1100" dirty="0">
                <a:latin typeface="Arial"/>
                <a:cs typeface="Arial"/>
              </a:endParaRPr>
            </a:p>
          </p:txBody>
        </p:sp>
        <p:sp>
          <p:nvSpPr>
            <p:cNvPr id="29" name="Oval 28"/>
            <p:cNvSpPr/>
            <p:nvPr/>
          </p:nvSpPr>
          <p:spPr>
            <a:xfrm>
              <a:off x="6368612" y="1024899"/>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endParaRPr lang="en-US" sz="1100" dirty="0">
                <a:latin typeface="Arial"/>
                <a:cs typeface="Arial"/>
              </a:endParaRPr>
            </a:p>
          </p:txBody>
        </p:sp>
        <p:sp>
          <p:nvSpPr>
            <p:cNvPr id="30" name="Oval 29"/>
            <p:cNvSpPr/>
            <p:nvPr/>
          </p:nvSpPr>
          <p:spPr>
            <a:xfrm rot="20383667">
              <a:off x="6083496" y="836923"/>
              <a:ext cx="1479540" cy="1003372"/>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100" dirty="0">
                <a:latin typeface="Arial"/>
                <a:cs typeface="Arial"/>
              </a:endParaRPr>
            </a:p>
          </p:txBody>
        </p:sp>
        <p:sp>
          <p:nvSpPr>
            <p:cNvPr id="31" name="TextBox 30"/>
            <p:cNvSpPr txBox="1"/>
            <p:nvPr/>
          </p:nvSpPr>
          <p:spPr>
            <a:xfrm rot="19492489">
              <a:off x="6505768" y="1635173"/>
              <a:ext cx="1852600" cy="451694"/>
            </a:xfrm>
            <a:prstGeom prst="rect">
              <a:avLst/>
            </a:prstGeom>
            <a:noFill/>
          </p:spPr>
          <p:txBody>
            <a:bodyPr>
              <a:spAutoFit/>
            </a:bodyPr>
            <a:lstStyle/>
            <a:p>
              <a:pPr algn="ctr" eaLnBrk="1" fontAlgn="auto" hangingPunct="1">
                <a:spcBef>
                  <a:spcPts val="0"/>
                </a:spcBef>
                <a:spcAft>
                  <a:spcPts val="0"/>
                </a:spcAft>
                <a:defRPr/>
              </a:pPr>
              <a:r>
                <a:rPr lang="en-US" sz="1100" b="1" dirty="0">
                  <a:solidFill>
                    <a:schemeClr val="tx1">
                      <a:lumMod val="75000"/>
                      <a:lumOff val="25000"/>
                    </a:schemeClr>
                  </a:solidFill>
                  <a:latin typeface="Arial"/>
                  <a:ea typeface="+mn-ea"/>
                  <a:cs typeface="Arial"/>
                </a:rPr>
                <a:t>Cluster Compute </a:t>
              </a:r>
            </a:p>
            <a:p>
              <a:pPr algn="ctr" eaLnBrk="1" fontAlgn="auto" hangingPunct="1">
                <a:spcBef>
                  <a:spcPts val="0"/>
                </a:spcBef>
                <a:spcAft>
                  <a:spcPts val="0"/>
                </a:spcAft>
                <a:defRPr/>
              </a:pPr>
              <a:r>
                <a:rPr lang="en-US" sz="1100" b="1" smtClean="0">
                  <a:solidFill>
                    <a:schemeClr val="tx1">
                      <a:lumMod val="75000"/>
                      <a:lumOff val="25000"/>
                    </a:schemeClr>
                  </a:solidFill>
                  <a:latin typeface="Arial"/>
                  <a:ea typeface="+mn-ea"/>
                  <a:cs typeface="Arial"/>
                </a:rPr>
                <a:t>and </a:t>
              </a:r>
              <a:r>
                <a:rPr lang="en-US" sz="1100" b="1" dirty="0">
                  <a:solidFill>
                    <a:schemeClr val="tx1">
                      <a:lumMod val="75000"/>
                      <a:lumOff val="25000"/>
                    </a:schemeClr>
                  </a:solidFill>
                  <a:latin typeface="Arial"/>
                  <a:ea typeface="+mn-ea"/>
                  <a:cs typeface="Arial"/>
                </a:rPr>
                <a:t>High I/O</a:t>
              </a:r>
            </a:p>
          </p:txBody>
        </p:sp>
      </p:grpSp>
      <p:grpSp>
        <p:nvGrpSpPr>
          <p:cNvPr id="32" name="Group 31"/>
          <p:cNvGrpSpPr>
            <a:grpSpLocks/>
          </p:cNvGrpSpPr>
          <p:nvPr/>
        </p:nvGrpSpPr>
        <p:grpSpPr bwMode="auto">
          <a:xfrm>
            <a:off x="2372706" y="3929231"/>
            <a:ext cx="1852612" cy="261938"/>
            <a:chOff x="2701772" y="3032744"/>
            <a:chExt cx="1851903" cy="235587"/>
          </a:xfrm>
        </p:grpSpPr>
        <p:sp>
          <p:nvSpPr>
            <p:cNvPr id="33" name="Oval 32"/>
            <p:cNvSpPr/>
            <p:nvPr/>
          </p:nvSpPr>
          <p:spPr>
            <a:xfrm>
              <a:off x="3281410" y="3079082"/>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endParaRPr lang="en-US" sz="1100" dirty="0">
                <a:latin typeface="Arial"/>
                <a:cs typeface="Arial"/>
              </a:endParaRPr>
            </a:p>
          </p:txBody>
        </p:sp>
        <p:sp>
          <p:nvSpPr>
            <p:cNvPr id="34" name="TextBox 33"/>
            <p:cNvSpPr txBox="1"/>
            <p:nvPr/>
          </p:nvSpPr>
          <p:spPr>
            <a:xfrm rot="19451962">
              <a:off x="2701772" y="3032744"/>
              <a:ext cx="1851903" cy="235587"/>
            </a:xfrm>
            <a:prstGeom prst="rect">
              <a:avLst/>
            </a:prstGeom>
            <a:noFill/>
          </p:spPr>
          <p:txBody>
            <a:bodyPr>
              <a:spAutoFit/>
            </a:bodyPr>
            <a:lstStyle/>
            <a:p>
              <a:pPr algn="ctr" eaLnBrk="1" fontAlgn="auto" hangingPunct="1">
                <a:spcBef>
                  <a:spcPts val="0"/>
                </a:spcBef>
                <a:spcAft>
                  <a:spcPts val="0"/>
                </a:spcAft>
                <a:defRPr/>
              </a:pPr>
              <a:r>
                <a:rPr lang="en-US" sz="1100" b="1" dirty="0">
                  <a:solidFill>
                    <a:schemeClr val="tx1">
                      <a:lumMod val="75000"/>
                      <a:lumOff val="25000"/>
                    </a:schemeClr>
                  </a:solidFill>
                  <a:latin typeface="Arial"/>
                  <a:ea typeface="+mn-ea"/>
                  <a:cs typeface="Arial"/>
                </a:rPr>
                <a:t>Micro</a:t>
              </a:r>
            </a:p>
          </p:txBody>
        </p:sp>
      </p:grpSp>
      <p:grpSp>
        <p:nvGrpSpPr>
          <p:cNvPr id="35" name="Group 34"/>
          <p:cNvGrpSpPr>
            <a:grpSpLocks/>
          </p:cNvGrpSpPr>
          <p:nvPr/>
        </p:nvGrpSpPr>
        <p:grpSpPr bwMode="auto">
          <a:xfrm>
            <a:off x="1889976" y="1904885"/>
            <a:ext cx="4067175" cy="2128423"/>
            <a:chOff x="2384396" y="1448869"/>
            <a:chExt cx="4066980" cy="1915779"/>
          </a:xfrm>
        </p:grpSpPr>
        <p:sp>
          <p:nvSpPr>
            <p:cNvPr id="36" name="Oval 35"/>
            <p:cNvSpPr/>
            <p:nvPr/>
          </p:nvSpPr>
          <p:spPr>
            <a:xfrm>
              <a:off x="2823426" y="3225626"/>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37" name="Oval 36"/>
            <p:cNvSpPr/>
            <p:nvPr/>
          </p:nvSpPr>
          <p:spPr>
            <a:xfrm>
              <a:off x="4124651" y="2232913"/>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38" name="Oval 37"/>
            <p:cNvSpPr/>
            <p:nvPr/>
          </p:nvSpPr>
          <p:spPr>
            <a:xfrm>
              <a:off x="4833113" y="1823321"/>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39" name="Oval 38"/>
            <p:cNvSpPr/>
            <p:nvPr/>
          </p:nvSpPr>
          <p:spPr>
            <a:xfrm>
              <a:off x="3410043" y="2891358"/>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40" name="Oval 39"/>
            <p:cNvSpPr/>
            <p:nvPr/>
          </p:nvSpPr>
          <p:spPr>
            <a:xfrm rot="19638218">
              <a:off x="2384396" y="2073795"/>
              <a:ext cx="4066980" cy="631573"/>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41" name="TextBox 40"/>
            <p:cNvSpPr txBox="1"/>
            <p:nvPr/>
          </p:nvSpPr>
          <p:spPr>
            <a:xfrm rot="19451962">
              <a:off x="2428844" y="2359574"/>
              <a:ext cx="1852523" cy="277206"/>
            </a:xfrm>
            <a:prstGeom prst="rect">
              <a:avLst/>
            </a:prstGeom>
            <a:noFill/>
          </p:spPr>
          <p:txBody>
            <a:bodyPr>
              <a:spAutoFit/>
            </a:bodyPr>
            <a:lstStyle/>
            <a:p>
              <a:pPr algn="ctr" eaLnBrk="1" fontAlgn="auto" hangingPunct="1">
                <a:spcBef>
                  <a:spcPts val="0"/>
                </a:spcBef>
                <a:spcAft>
                  <a:spcPts val="0"/>
                </a:spcAft>
                <a:defRPr/>
              </a:pPr>
              <a:r>
                <a:rPr lang="en-US" sz="1400" b="1" dirty="0" smtClean="0">
                  <a:solidFill>
                    <a:schemeClr val="tx1">
                      <a:lumMod val="75000"/>
                      <a:lumOff val="25000"/>
                    </a:schemeClr>
                  </a:solidFill>
                  <a:latin typeface="+mn-lt"/>
                  <a:ea typeface="+mn-ea"/>
                  <a:cs typeface="+mn-cs"/>
                </a:rPr>
                <a:t>General Purpose</a:t>
              </a:r>
              <a:endParaRPr lang="en-US" b="1" dirty="0">
                <a:solidFill>
                  <a:schemeClr val="tx1">
                    <a:lumMod val="75000"/>
                    <a:lumOff val="25000"/>
                  </a:schemeClr>
                </a:solidFill>
                <a:latin typeface="+mn-lt"/>
                <a:ea typeface="+mn-ea"/>
                <a:cs typeface="+mn-cs"/>
              </a:endParaRPr>
            </a:p>
          </p:txBody>
        </p:sp>
        <p:sp>
          <p:nvSpPr>
            <p:cNvPr id="42" name="Oval 41"/>
            <p:cNvSpPr/>
            <p:nvPr/>
          </p:nvSpPr>
          <p:spPr>
            <a:xfrm>
              <a:off x="5188713" y="1829373"/>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43" name="Oval 42"/>
            <p:cNvSpPr/>
            <p:nvPr/>
          </p:nvSpPr>
          <p:spPr>
            <a:xfrm>
              <a:off x="5853814" y="1448869"/>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grpSp>
      <p:sp>
        <p:nvSpPr>
          <p:cNvPr id="49" name="TextBox 48"/>
          <p:cNvSpPr txBox="1"/>
          <p:nvPr/>
        </p:nvSpPr>
        <p:spPr bwMode="auto">
          <a:xfrm rot="19570175">
            <a:off x="6591385" y="752265"/>
            <a:ext cx="1337845" cy="600164"/>
          </a:xfrm>
          <a:prstGeom prst="rect">
            <a:avLst/>
          </a:prstGeom>
          <a:noFill/>
        </p:spPr>
        <p:txBody>
          <a:bodyPr>
            <a:spAutoFit/>
          </a:bodyPr>
          <a:lstStyle/>
          <a:p>
            <a:pPr algn="ctr" eaLnBrk="1" fontAlgn="auto" hangingPunct="1">
              <a:spcBef>
                <a:spcPts val="0"/>
              </a:spcBef>
              <a:spcAft>
                <a:spcPts val="0"/>
              </a:spcAft>
              <a:defRPr/>
            </a:pPr>
            <a:r>
              <a:rPr lang="en-US" sz="1100" b="1" dirty="0">
                <a:solidFill>
                  <a:schemeClr val="tx1">
                    <a:lumMod val="75000"/>
                    <a:lumOff val="25000"/>
                  </a:schemeClr>
                </a:solidFill>
                <a:latin typeface="Arial"/>
                <a:ea typeface="+mn-ea"/>
                <a:cs typeface="Arial"/>
              </a:rPr>
              <a:t>Cluster High </a:t>
            </a:r>
            <a:r>
              <a:rPr lang="en-US" sz="1100" b="1">
                <a:solidFill>
                  <a:schemeClr val="tx1">
                    <a:lumMod val="75000"/>
                    <a:lumOff val="25000"/>
                  </a:schemeClr>
                </a:solidFill>
                <a:latin typeface="Arial"/>
                <a:ea typeface="+mn-ea"/>
                <a:cs typeface="Arial"/>
              </a:rPr>
              <a:t>Memory </a:t>
            </a:r>
            <a:r>
              <a:rPr lang="en-US" sz="1100" b="1" smtClean="0">
                <a:solidFill>
                  <a:schemeClr val="tx1">
                    <a:lumMod val="75000"/>
                    <a:lumOff val="25000"/>
                  </a:schemeClr>
                </a:solidFill>
                <a:latin typeface="Arial"/>
                <a:ea typeface="+mn-ea"/>
                <a:cs typeface="Arial"/>
              </a:rPr>
              <a:t>and </a:t>
            </a:r>
            <a:r>
              <a:rPr lang="en-US" sz="1100" b="1" dirty="0">
                <a:solidFill>
                  <a:schemeClr val="tx1">
                    <a:lumMod val="75000"/>
                    <a:lumOff val="25000"/>
                  </a:schemeClr>
                </a:solidFill>
                <a:latin typeface="Arial"/>
                <a:ea typeface="+mn-ea"/>
                <a:cs typeface="Arial"/>
              </a:rPr>
              <a:t>High Storage</a:t>
            </a:r>
          </a:p>
        </p:txBody>
      </p:sp>
      <p:sp>
        <p:nvSpPr>
          <p:cNvPr id="47" name="Oval 46"/>
          <p:cNvSpPr/>
          <p:nvPr/>
        </p:nvSpPr>
        <p:spPr bwMode="auto">
          <a:xfrm rot="19638218">
            <a:off x="5864532" y="687611"/>
            <a:ext cx="1180047" cy="502664"/>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100" dirty="0">
              <a:latin typeface="Arial"/>
              <a:cs typeface="Arial"/>
            </a:endParaRPr>
          </a:p>
        </p:txBody>
      </p:sp>
      <p:sp>
        <p:nvSpPr>
          <p:cNvPr id="50" name="Oval 49"/>
          <p:cNvSpPr/>
          <p:nvPr/>
        </p:nvSpPr>
        <p:spPr bwMode="auto">
          <a:xfrm>
            <a:off x="6181108" y="1079026"/>
            <a:ext cx="152347" cy="154526"/>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anchor="ctr"/>
          <a:lstStyle/>
          <a:p>
            <a:pPr algn="ctr" eaLnBrk="1" fontAlgn="auto" hangingPunct="1">
              <a:spcBef>
                <a:spcPts val="0"/>
              </a:spcBef>
              <a:spcAft>
                <a:spcPts val="0"/>
              </a:spcAft>
              <a:defRPr/>
            </a:pPr>
            <a:endParaRPr lang="en-US" sz="1100" dirty="0">
              <a:latin typeface="Arial"/>
              <a:cs typeface="Arial"/>
            </a:endParaRPr>
          </a:p>
        </p:txBody>
      </p:sp>
      <p:sp>
        <p:nvSpPr>
          <p:cNvPr id="51" name="Oval 50"/>
          <p:cNvSpPr/>
          <p:nvPr/>
        </p:nvSpPr>
        <p:spPr bwMode="auto">
          <a:xfrm>
            <a:off x="6524008" y="755176"/>
            <a:ext cx="152347" cy="154526"/>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anchor="ctr"/>
          <a:lstStyle/>
          <a:p>
            <a:pPr algn="ctr" eaLnBrk="1" fontAlgn="auto" hangingPunct="1">
              <a:spcBef>
                <a:spcPts val="0"/>
              </a:spcBef>
              <a:spcAft>
                <a:spcPts val="0"/>
              </a:spcAft>
              <a:defRPr/>
            </a:pPr>
            <a:endParaRPr lang="en-US" sz="1100" dirty="0">
              <a:latin typeface="Arial"/>
              <a:cs typeface="Arial"/>
            </a:endParaRPr>
          </a:p>
        </p:txBody>
      </p:sp>
    </p:spTree>
    <p:extLst>
      <p:ext uri="{BB962C8B-B14F-4D97-AF65-F5344CB8AC3E}">
        <p14:creationId xmlns:p14="http://schemas.microsoft.com/office/powerpoint/2010/main" xmlns="" val="1100423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smtClean="0"/>
              <a:t>Agenda</a:t>
            </a:r>
            <a:endParaRPr lang="en-US" dirty="0"/>
          </a:p>
        </p:txBody>
      </p:sp>
      <p:sp>
        <p:nvSpPr>
          <p:cNvPr id="3" name="Content Placeholder 2"/>
          <p:cNvSpPr>
            <a:spLocks noGrp="1"/>
          </p:cNvSpPr>
          <p:nvPr>
            <p:ph idx="1"/>
          </p:nvPr>
        </p:nvSpPr>
        <p:spPr>
          <a:xfrm>
            <a:off x="340592" y="1017503"/>
            <a:ext cx="8205304" cy="2708923"/>
          </a:xfrm>
        </p:spPr>
        <p:txBody>
          <a:bodyPr/>
          <a:lstStyle/>
          <a:p>
            <a:r>
              <a:rPr lang="en-US" b="1" dirty="0">
                <a:solidFill>
                  <a:srgbClr val="F7A028"/>
                </a:solidFill>
              </a:rPr>
              <a:t>What</a:t>
            </a:r>
            <a:r>
              <a:rPr lang="en-US" dirty="0" smtClean="0">
                <a:solidFill>
                  <a:srgbClr val="595A5D"/>
                </a:solidFill>
              </a:rPr>
              <a:t> </a:t>
            </a:r>
            <a:r>
              <a:rPr lang="en-US" dirty="0" smtClean="0">
                <a:solidFill>
                  <a:schemeClr val="tx1"/>
                </a:solidFill>
              </a:rPr>
              <a:t>is cloud computing?</a:t>
            </a:r>
            <a:endParaRPr lang="en-US" dirty="0">
              <a:solidFill>
                <a:schemeClr val="tx1"/>
              </a:solidFill>
            </a:endParaRPr>
          </a:p>
          <a:p>
            <a:pPr lvl="0"/>
            <a:r>
              <a:rPr lang="en-US" b="1" dirty="0">
                <a:solidFill>
                  <a:srgbClr val="F7A028"/>
                </a:solidFill>
              </a:rPr>
              <a:t>What</a:t>
            </a:r>
            <a:r>
              <a:rPr lang="en-US" dirty="0">
                <a:solidFill>
                  <a:srgbClr val="595A5D"/>
                </a:solidFill>
              </a:rPr>
              <a:t> </a:t>
            </a:r>
            <a:r>
              <a:rPr lang="en-US" dirty="0" smtClean="0">
                <a:solidFill>
                  <a:srgbClr val="595A5D"/>
                </a:solidFill>
              </a:rPr>
              <a:t>is AWS (EC2 and S3)?</a:t>
            </a:r>
            <a:endParaRPr lang="en-US" dirty="0">
              <a:solidFill>
                <a:srgbClr val="595A5D"/>
              </a:solidFill>
            </a:endParaRPr>
          </a:p>
          <a:p>
            <a:r>
              <a:rPr lang="en-US" b="1" dirty="0" smtClean="0">
                <a:solidFill>
                  <a:srgbClr val="F7A028"/>
                </a:solidFill>
              </a:rPr>
              <a:t>What</a:t>
            </a:r>
            <a:r>
              <a:rPr lang="en-US" dirty="0" smtClean="0">
                <a:solidFill>
                  <a:srgbClr val="595A5D"/>
                </a:solidFill>
              </a:rPr>
              <a:t> is Big Data?</a:t>
            </a:r>
            <a:endParaRPr lang="en-US" dirty="0">
              <a:solidFill>
                <a:srgbClr val="595A5D"/>
              </a:solidFill>
            </a:endParaRPr>
          </a:p>
          <a:p>
            <a:pPr lvl="0"/>
            <a:r>
              <a:rPr lang="en-US" b="1" dirty="0" smtClean="0">
                <a:solidFill>
                  <a:srgbClr val="F7A028"/>
                </a:solidFill>
              </a:rPr>
              <a:t>What</a:t>
            </a:r>
            <a:r>
              <a:rPr lang="en-US" dirty="0" smtClean="0">
                <a:solidFill>
                  <a:srgbClr val="595A5D"/>
                </a:solidFill>
              </a:rPr>
              <a:t> is EMR?</a:t>
            </a:r>
          </a:p>
          <a:p>
            <a:r>
              <a:rPr lang="en-US" b="1" dirty="0">
                <a:solidFill>
                  <a:srgbClr val="F7A028"/>
                </a:solidFill>
              </a:rPr>
              <a:t>What</a:t>
            </a:r>
            <a:r>
              <a:rPr lang="en-US" dirty="0">
                <a:solidFill>
                  <a:srgbClr val="595A5D"/>
                </a:solidFill>
              </a:rPr>
              <a:t> is </a:t>
            </a:r>
            <a:r>
              <a:rPr lang="en-US" dirty="0" smtClean="0">
                <a:solidFill>
                  <a:srgbClr val="595A5D"/>
                </a:solidFill>
              </a:rPr>
              <a:t>Redshift?</a:t>
            </a:r>
            <a:endParaRPr lang="en-US" dirty="0">
              <a:solidFill>
                <a:srgbClr val="595A5D"/>
              </a:solidFill>
            </a:endParaRPr>
          </a:p>
          <a:p>
            <a:pPr lvl="0"/>
            <a:endParaRPr lang="en-US" dirty="0">
              <a:solidFill>
                <a:srgbClr val="595A5D"/>
              </a:solidFill>
            </a:endParaRPr>
          </a:p>
        </p:txBody>
      </p:sp>
      <p:sp>
        <p:nvSpPr>
          <p:cNvPr id="4" name="Footer Placeholder 4"/>
          <p:cNvSpPr>
            <a:spLocks noGrp="1"/>
          </p:cNvSpPr>
          <p:nvPr>
            <p:ph type="ftr" sz="quarter" idx="4294967295"/>
          </p:nvPr>
        </p:nvSpPr>
        <p:spPr>
          <a:xfrm>
            <a:off x="327025" y="4767264"/>
            <a:ext cx="2895600" cy="273844"/>
          </a:xfrm>
          <a:prstGeom prst="rect">
            <a:avLst/>
          </a:prstGeom>
        </p:spPr>
        <p:txBody>
          <a:bodyPr vert="horz" lIns="91440" tIns="45720" rIns="91440" bIns="45720" rtlCol="0" anchor="ctr"/>
          <a:lstStyle>
            <a:lvl1pPr algn="l">
              <a:defRPr sz="1000">
                <a:solidFill>
                  <a:schemeClr val="tx1">
                    <a:tint val="75000"/>
                  </a:schemeClr>
                </a:solidFill>
              </a:defRPr>
            </a:lvl1pPr>
          </a:lstStyle>
          <a:p>
            <a:fld id="{838B3F71-6ACE-894A-83AE-6676B8283263}" type="slidenum">
              <a:rPr lang="en-US" smtClean="0"/>
              <a:pPr/>
              <a:t>2</a:t>
            </a:fld>
            <a:endParaRPr lang="en-US" dirty="0"/>
          </a:p>
        </p:txBody>
      </p:sp>
    </p:spTree>
    <p:extLst>
      <p:ext uri="{BB962C8B-B14F-4D97-AF65-F5344CB8AC3E}">
        <p14:creationId xmlns:p14="http://schemas.microsoft.com/office/powerpoint/2010/main" xmlns="" val="13149622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p:cNvSpPr/>
          <p:nvPr/>
        </p:nvSpPr>
        <p:spPr bwMode="auto">
          <a:xfrm>
            <a:off x="3326877" y="1460548"/>
            <a:ext cx="2490246" cy="1866305"/>
          </a:xfrm>
          <a:prstGeom prst="ellipse">
            <a:avLst/>
          </a:prstGeom>
          <a:noFill/>
          <a:ln w="57150" cmpd="sng">
            <a:solidFill>
              <a:srgbClr val="FCB64C"/>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68556" tIns="34279" rIns="68556" bIns="34279" anchor="ctr"/>
          <a:lstStyle/>
          <a:p>
            <a:pPr algn="ctr" defTabSz="685381">
              <a:defRPr/>
            </a:pPr>
            <a:endParaRPr lang="en-US" sz="1700" dirty="0">
              <a:solidFill>
                <a:srgbClr val="FFFFFF">
                  <a:alpha val="99000"/>
                </a:srgbClr>
              </a:solidFill>
              <a:latin typeface="Arial"/>
            </a:endParaRPr>
          </a:p>
        </p:txBody>
      </p:sp>
      <p:sp>
        <p:nvSpPr>
          <p:cNvPr id="2" name="Title 1"/>
          <p:cNvSpPr>
            <a:spLocks noGrp="1"/>
          </p:cNvSpPr>
          <p:nvPr>
            <p:ph type="title"/>
          </p:nvPr>
        </p:nvSpPr>
        <p:spPr/>
        <p:txBody>
          <a:bodyPr/>
          <a:lstStyle/>
          <a:p>
            <a:r>
              <a:rPr lang="en-US" dirty="0" smtClean="0"/>
              <a:t>Virtualization: Development goes to the cloud</a:t>
            </a:r>
            <a:endParaRPr lang="en-US" dirty="0"/>
          </a:p>
        </p:txBody>
      </p:sp>
      <p:pic>
        <p:nvPicPr>
          <p:cNvPr id="24" name="Picture 23"/>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4382047" y="2173136"/>
            <a:ext cx="39062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4">
            <a:extLst>
              <a:ext uri="{28A0092B-C50C-407E-A947-70E740481C1C}">
                <a14:useLocalDpi xmlns:a14="http://schemas.microsoft.com/office/drawing/2010/main" xmlns=""/>
              </a:ext>
            </a:extLst>
          </a:blip>
          <a:srcRect/>
          <a:stretch>
            <a:fillRect/>
          </a:stretch>
        </p:blipFill>
        <p:spPr bwMode="auto">
          <a:xfrm>
            <a:off x="4396339" y="3135756"/>
            <a:ext cx="39062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 name="TextBox 25"/>
          <p:cNvSpPr txBox="1">
            <a:spLocks noChangeArrowheads="1"/>
          </p:cNvSpPr>
          <p:nvPr/>
        </p:nvSpPr>
        <p:spPr bwMode="auto">
          <a:xfrm>
            <a:off x="4049776" y="3535806"/>
            <a:ext cx="1077796" cy="1923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59" tIns="34280" rIns="68559" bIns="34280">
            <a:spAutoFit/>
          </a:bodyPr>
          <a:lstStyle>
            <a:lvl1pPr>
              <a:defRPr sz="1900">
                <a:solidFill>
                  <a:schemeClr val="tx1"/>
                </a:solidFill>
                <a:latin typeface="Arial" charset="0"/>
                <a:ea typeface="ＭＳ Ｐゴシック" charset="0"/>
                <a:cs typeface="ＭＳ Ｐゴシック" charset="0"/>
              </a:defRPr>
            </a:lvl1pPr>
            <a:lvl2pPr marL="742950" indent="-285750">
              <a:defRPr sz="1900">
                <a:solidFill>
                  <a:schemeClr val="tx1"/>
                </a:solidFill>
                <a:latin typeface="Arial" charset="0"/>
                <a:ea typeface="ＭＳ Ｐゴシック" charset="0"/>
              </a:defRPr>
            </a:lvl2pPr>
            <a:lvl3pPr marL="1143000" indent="-228600">
              <a:defRPr sz="1900">
                <a:solidFill>
                  <a:schemeClr val="tx1"/>
                </a:solidFill>
                <a:latin typeface="Arial" charset="0"/>
                <a:ea typeface="ＭＳ Ｐゴシック" charset="0"/>
              </a:defRPr>
            </a:lvl3pPr>
            <a:lvl4pPr marL="1600200" indent="-228600">
              <a:defRPr sz="1900">
                <a:solidFill>
                  <a:schemeClr val="tx1"/>
                </a:solidFill>
                <a:latin typeface="Arial" charset="0"/>
                <a:ea typeface="ＭＳ Ｐゴシック" charset="0"/>
              </a:defRPr>
            </a:lvl4pPr>
            <a:lvl5pPr marL="2057400" indent="-228600">
              <a:defRPr sz="1900">
                <a:solidFill>
                  <a:schemeClr val="tx1"/>
                </a:solidFill>
                <a:latin typeface="Arial" charset="0"/>
                <a:ea typeface="ＭＳ Ｐゴシック" charset="0"/>
              </a:defRPr>
            </a:lvl5pPr>
            <a:lvl6pPr marL="2514600" indent="-228600" defTabSz="912813" fontAlgn="base">
              <a:spcBef>
                <a:spcPct val="0"/>
              </a:spcBef>
              <a:spcAft>
                <a:spcPct val="0"/>
              </a:spcAft>
              <a:defRPr sz="1900">
                <a:solidFill>
                  <a:schemeClr val="tx1"/>
                </a:solidFill>
                <a:latin typeface="Arial" charset="0"/>
                <a:ea typeface="ＭＳ Ｐゴシック" charset="0"/>
              </a:defRPr>
            </a:lvl6pPr>
            <a:lvl7pPr marL="2971800" indent="-228600" defTabSz="912813" fontAlgn="base">
              <a:spcBef>
                <a:spcPct val="0"/>
              </a:spcBef>
              <a:spcAft>
                <a:spcPct val="0"/>
              </a:spcAft>
              <a:defRPr sz="1900">
                <a:solidFill>
                  <a:schemeClr val="tx1"/>
                </a:solidFill>
                <a:latin typeface="Arial" charset="0"/>
                <a:ea typeface="ＭＳ Ｐゴシック" charset="0"/>
              </a:defRPr>
            </a:lvl7pPr>
            <a:lvl8pPr marL="3429000" indent="-228600" defTabSz="912813" fontAlgn="base">
              <a:spcBef>
                <a:spcPct val="0"/>
              </a:spcBef>
              <a:spcAft>
                <a:spcPct val="0"/>
              </a:spcAft>
              <a:defRPr sz="1900">
                <a:solidFill>
                  <a:schemeClr val="tx1"/>
                </a:solidFill>
                <a:latin typeface="Arial" charset="0"/>
                <a:ea typeface="ＭＳ Ｐゴシック" charset="0"/>
              </a:defRPr>
            </a:lvl8pPr>
            <a:lvl9pPr marL="3886200" indent="-228600" defTabSz="912813" fontAlgn="base">
              <a:spcBef>
                <a:spcPct val="0"/>
              </a:spcBef>
              <a:spcAft>
                <a:spcPct val="0"/>
              </a:spcAft>
              <a:defRPr sz="1900">
                <a:solidFill>
                  <a:schemeClr val="tx1"/>
                </a:solidFill>
                <a:latin typeface="Arial" charset="0"/>
                <a:ea typeface="ＭＳ Ｐゴシック" charset="0"/>
              </a:defRPr>
            </a:lvl9pPr>
          </a:lstStyle>
          <a:p>
            <a:pPr algn="ctr" defTabSz="684474" fontAlgn="base">
              <a:spcBef>
                <a:spcPct val="0"/>
              </a:spcBef>
              <a:spcAft>
                <a:spcPct val="0"/>
              </a:spcAft>
            </a:pPr>
            <a:r>
              <a:rPr lang="en-US" sz="800" dirty="0" smtClean="0"/>
              <a:t>Your Data </a:t>
            </a:r>
            <a:r>
              <a:rPr lang="en-US" sz="800" dirty="0"/>
              <a:t>Center</a:t>
            </a:r>
          </a:p>
        </p:txBody>
      </p:sp>
      <p:pic>
        <p:nvPicPr>
          <p:cNvPr id="27" name="Picture 26"/>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3910436" y="2172243"/>
            <a:ext cx="39062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 name="Picture 27"/>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4852466" y="2172243"/>
            <a:ext cx="39062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28"/>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4382047" y="2602654"/>
            <a:ext cx="39062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 name="Picture 29"/>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3910436" y="2602654"/>
            <a:ext cx="39062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1" name="Picture 30"/>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4851277" y="2602654"/>
            <a:ext cx="39062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 name="Picture 31"/>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4382047" y="1733795"/>
            <a:ext cx="39062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 name="Picture 32"/>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3910436" y="1732902"/>
            <a:ext cx="39062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 name="Picture 33"/>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4851277" y="1732902"/>
            <a:ext cx="39062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 name="Picture 34"/>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3451927" y="2172243"/>
            <a:ext cx="39062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 name="Picture 37"/>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5310977" y="2172243"/>
            <a:ext cx="39062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 name="Oval 42"/>
          <p:cNvSpPr/>
          <p:nvPr/>
        </p:nvSpPr>
        <p:spPr bwMode="auto">
          <a:xfrm>
            <a:off x="7071843" y="870317"/>
            <a:ext cx="1688746" cy="1265336"/>
          </a:xfrm>
          <a:prstGeom prst="ellipse">
            <a:avLst/>
          </a:prstGeom>
          <a:noFill/>
          <a:ln w="57150" cmpd="sng">
            <a:solidFill>
              <a:schemeClr val="accent6"/>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68556" tIns="34279" rIns="68556" bIns="34279" anchor="ctr"/>
          <a:lstStyle/>
          <a:p>
            <a:pPr algn="ctr" defTabSz="685381">
              <a:defRPr/>
            </a:pPr>
            <a:endParaRPr lang="en-US" sz="1700" dirty="0">
              <a:solidFill>
                <a:srgbClr val="FFFFFF">
                  <a:alpha val="99000"/>
                </a:srgbClr>
              </a:solidFill>
              <a:latin typeface="Arial"/>
            </a:endParaRPr>
          </a:p>
        </p:txBody>
      </p:sp>
      <p:pic>
        <p:nvPicPr>
          <p:cNvPr id="44" name="Picture 17"/>
          <p:cNvPicPr>
            <a:picLocks noChangeAspect="1"/>
          </p:cNvPicPr>
          <p:nvPr/>
        </p:nvPicPr>
        <p:blipFill>
          <a:blip r:embed="rId5">
            <a:extLst>
              <a:ext uri="{28A0092B-C50C-407E-A947-70E740481C1C}">
                <a14:useLocalDpi xmlns:a14="http://schemas.microsoft.com/office/drawing/2010/main" xmlns=""/>
              </a:ext>
            </a:extLst>
          </a:blip>
          <a:srcRect/>
          <a:stretch>
            <a:fillRect/>
          </a:stretch>
        </p:blipFill>
        <p:spPr bwMode="auto">
          <a:xfrm>
            <a:off x="7449370" y="1029258"/>
            <a:ext cx="504956" cy="407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 name="Picture 18"/>
          <p:cNvPicPr>
            <a:picLocks noChangeAspect="1"/>
          </p:cNvPicPr>
          <p:nvPr/>
        </p:nvPicPr>
        <p:blipFill>
          <a:blip r:embed="rId5" cstate="email">
            <a:extLst>
              <a:ext uri="{28A0092B-C50C-407E-A947-70E740481C1C}">
                <a14:useLocalDpi xmlns:a14="http://schemas.microsoft.com/office/drawing/2010/main" xmlns=""/>
              </a:ext>
            </a:extLst>
          </a:blip>
          <a:srcRect/>
          <a:stretch>
            <a:fillRect/>
          </a:stretch>
        </p:blipFill>
        <p:spPr bwMode="auto">
          <a:xfrm>
            <a:off x="8028164" y="1068556"/>
            <a:ext cx="338226" cy="273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6" name="Picture 19"/>
          <p:cNvPicPr>
            <a:picLocks noChangeAspect="1"/>
          </p:cNvPicPr>
          <p:nvPr/>
        </p:nvPicPr>
        <p:blipFill>
          <a:blip r:embed="rId5">
            <a:extLst>
              <a:ext uri="{28A0092B-C50C-407E-A947-70E740481C1C}">
                <a14:useLocalDpi xmlns:a14="http://schemas.microsoft.com/office/drawing/2010/main" xmlns=""/>
              </a:ext>
            </a:extLst>
          </a:blip>
          <a:srcRect/>
          <a:stretch>
            <a:fillRect/>
          </a:stretch>
        </p:blipFill>
        <p:spPr bwMode="auto">
          <a:xfrm>
            <a:off x="8056747" y="1390019"/>
            <a:ext cx="504956" cy="407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7" name="Picture 21"/>
          <p:cNvPicPr>
            <a:picLocks noChangeAspect="1"/>
          </p:cNvPicPr>
          <p:nvPr/>
        </p:nvPicPr>
        <p:blipFill>
          <a:blip r:embed="rId5" cstate="email">
            <a:extLst>
              <a:ext uri="{28A0092B-C50C-407E-A947-70E740481C1C}">
                <a14:useLocalDpi xmlns:a14="http://schemas.microsoft.com/office/drawing/2010/main" xmlns=""/>
              </a:ext>
            </a:extLst>
          </a:blip>
          <a:srcRect/>
          <a:stretch>
            <a:fillRect/>
          </a:stretch>
        </p:blipFill>
        <p:spPr bwMode="auto">
          <a:xfrm>
            <a:off x="7784024" y="1523963"/>
            <a:ext cx="203650" cy="163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8" name="Picture 35"/>
          <p:cNvPicPr>
            <a:picLocks noChangeAspect="1"/>
          </p:cNvPicPr>
          <p:nvPr/>
        </p:nvPicPr>
        <p:blipFill>
          <a:blip r:embed="rId5" cstate="email">
            <a:extLst>
              <a:ext uri="{28A0092B-C50C-407E-A947-70E740481C1C}">
                <a14:useLocalDpi xmlns:a14="http://schemas.microsoft.com/office/drawing/2010/main" xmlns=""/>
              </a:ext>
            </a:extLst>
          </a:blip>
          <a:srcRect/>
          <a:stretch>
            <a:fillRect/>
          </a:stretch>
        </p:blipFill>
        <p:spPr bwMode="auto">
          <a:xfrm>
            <a:off x="7279066" y="1484672"/>
            <a:ext cx="432310" cy="3491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9" name="Straight Connector 48"/>
          <p:cNvCxnSpPr/>
          <p:nvPr/>
        </p:nvCxnSpPr>
        <p:spPr>
          <a:xfrm flipV="1">
            <a:off x="5774915" y="1618619"/>
            <a:ext cx="1296928" cy="456307"/>
          </a:xfrm>
          <a:prstGeom prst="line">
            <a:avLst/>
          </a:prstGeom>
          <a:ln w="57150" cmpd="sng">
            <a:solidFill>
              <a:schemeClr val="accent6"/>
            </a:solidFill>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6764591" y="2256205"/>
            <a:ext cx="2290169" cy="879551"/>
          </a:xfrm>
          <a:prstGeom prst="rect">
            <a:avLst/>
          </a:prstGeom>
        </p:spPr>
        <p:txBody>
          <a:bodyPr wrap="none" lIns="0" tIns="0" rIns="0" bIns="0"/>
          <a:lstStyle/>
          <a:p>
            <a:pPr algn="ctr" defTabSz="685579">
              <a:spcAft>
                <a:spcPts val="450"/>
              </a:spcAft>
              <a:defRPr/>
            </a:pPr>
            <a:r>
              <a:rPr lang="en-US" sz="2700" dirty="0" smtClean="0">
                <a:solidFill>
                  <a:srgbClr val="FF833B"/>
                </a:solidFill>
                <a:latin typeface="Arial"/>
                <a:ea typeface="ＭＳ Ｐゴシック" charset="0"/>
                <a:cs typeface="ＭＳ Ｐゴシック" charset="0"/>
              </a:rPr>
              <a:t>Project A</a:t>
            </a:r>
            <a:endParaRPr lang="en-US" sz="2700" dirty="0">
              <a:solidFill>
                <a:srgbClr val="FF833B"/>
              </a:solidFill>
              <a:latin typeface="Arial"/>
              <a:ea typeface="ＭＳ Ｐゴシック" charset="0"/>
              <a:cs typeface="ＭＳ Ｐゴシック" charset="0"/>
            </a:endParaRPr>
          </a:p>
          <a:p>
            <a:pPr algn="ctr" defTabSz="685579">
              <a:spcAft>
                <a:spcPts val="450"/>
              </a:spcAft>
              <a:defRPr/>
            </a:pPr>
            <a:r>
              <a:rPr lang="en-US" dirty="0" smtClean="0">
                <a:solidFill>
                  <a:srgbClr val="16CC9A"/>
                </a:solidFill>
                <a:latin typeface="Arial"/>
                <a:ea typeface="ＭＳ Ｐゴシック" charset="0"/>
                <a:cs typeface="ＭＳ Ｐゴシック" charset="0"/>
              </a:rPr>
              <a:t>Dev</a:t>
            </a:r>
            <a:endParaRPr lang="en-US" dirty="0">
              <a:solidFill>
                <a:srgbClr val="16CC9A"/>
              </a:solidFill>
              <a:latin typeface="Arial"/>
              <a:ea typeface="ＭＳ Ｐゴシック" charset="0"/>
              <a:cs typeface="ＭＳ Ｐゴシック" charset="0"/>
            </a:endParaRPr>
          </a:p>
          <a:p>
            <a:pPr algn="ctr" defTabSz="685579">
              <a:spcAft>
                <a:spcPts val="450"/>
              </a:spcAft>
              <a:defRPr/>
            </a:pPr>
            <a:endParaRPr lang="en-US" dirty="0">
              <a:solidFill>
                <a:srgbClr val="FFFFFF"/>
              </a:solidFill>
              <a:latin typeface="Arial"/>
              <a:ea typeface="ＭＳ Ｐゴシック" charset="0"/>
              <a:cs typeface="ＭＳ Ｐゴシック" charset="0"/>
            </a:endParaRPr>
          </a:p>
        </p:txBody>
      </p:sp>
      <p:pic>
        <p:nvPicPr>
          <p:cNvPr id="51" name="Picture 50" descr="VPN-Gateway-.pn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6185908" y="1678719"/>
            <a:ext cx="472161" cy="354121"/>
          </a:xfrm>
          <a:prstGeom prst="rect">
            <a:avLst/>
          </a:prstGeom>
        </p:spPr>
      </p:pic>
      <p:pic>
        <p:nvPicPr>
          <p:cNvPr id="52" name="Picture 51" descr="VPC-Cloud.png"/>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7643172" y="627139"/>
            <a:ext cx="517001" cy="387751"/>
          </a:xfrm>
          <a:prstGeom prst="rect">
            <a:avLst/>
          </a:prstGeom>
        </p:spPr>
      </p:pic>
    </p:spTree>
    <p:extLst>
      <p:ext uri="{BB962C8B-B14F-4D97-AF65-F5344CB8AC3E}">
        <p14:creationId xmlns:p14="http://schemas.microsoft.com/office/powerpoint/2010/main" xmlns="" val="90875249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 Development and RESEARCH</a:t>
            </a:r>
            <a:endParaRPr lang="en-US" dirty="0"/>
          </a:p>
        </p:txBody>
      </p:sp>
      <p:pic>
        <p:nvPicPr>
          <p:cNvPr id="24" name="Picture 23"/>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4382047" y="2173136"/>
            <a:ext cx="39062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 name="TextBox 25"/>
          <p:cNvSpPr txBox="1">
            <a:spLocks noChangeArrowheads="1"/>
          </p:cNvSpPr>
          <p:nvPr/>
        </p:nvSpPr>
        <p:spPr bwMode="auto">
          <a:xfrm>
            <a:off x="4049776" y="3535806"/>
            <a:ext cx="1077796" cy="1923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59" tIns="34280" rIns="68559" bIns="34280">
            <a:spAutoFit/>
          </a:bodyPr>
          <a:lstStyle>
            <a:lvl1pPr>
              <a:defRPr sz="1900">
                <a:solidFill>
                  <a:schemeClr val="tx1"/>
                </a:solidFill>
                <a:latin typeface="Arial" charset="0"/>
                <a:ea typeface="ＭＳ Ｐゴシック" charset="0"/>
                <a:cs typeface="ＭＳ Ｐゴシック" charset="0"/>
              </a:defRPr>
            </a:lvl1pPr>
            <a:lvl2pPr marL="742950" indent="-285750">
              <a:defRPr sz="1900">
                <a:solidFill>
                  <a:schemeClr val="tx1"/>
                </a:solidFill>
                <a:latin typeface="Arial" charset="0"/>
                <a:ea typeface="ＭＳ Ｐゴシック" charset="0"/>
              </a:defRPr>
            </a:lvl2pPr>
            <a:lvl3pPr marL="1143000" indent="-228600">
              <a:defRPr sz="1900">
                <a:solidFill>
                  <a:schemeClr val="tx1"/>
                </a:solidFill>
                <a:latin typeface="Arial" charset="0"/>
                <a:ea typeface="ＭＳ Ｐゴシック" charset="0"/>
              </a:defRPr>
            </a:lvl3pPr>
            <a:lvl4pPr marL="1600200" indent="-228600">
              <a:defRPr sz="1900">
                <a:solidFill>
                  <a:schemeClr val="tx1"/>
                </a:solidFill>
                <a:latin typeface="Arial" charset="0"/>
                <a:ea typeface="ＭＳ Ｐゴシック" charset="0"/>
              </a:defRPr>
            </a:lvl4pPr>
            <a:lvl5pPr marL="2057400" indent="-228600">
              <a:defRPr sz="1900">
                <a:solidFill>
                  <a:schemeClr val="tx1"/>
                </a:solidFill>
                <a:latin typeface="Arial" charset="0"/>
                <a:ea typeface="ＭＳ Ｐゴシック" charset="0"/>
              </a:defRPr>
            </a:lvl5pPr>
            <a:lvl6pPr marL="2514600" indent="-228600" defTabSz="912813" fontAlgn="base">
              <a:spcBef>
                <a:spcPct val="0"/>
              </a:spcBef>
              <a:spcAft>
                <a:spcPct val="0"/>
              </a:spcAft>
              <a:defRPr sz="1900">
                <a:solidFill>
                  <a:schemeClr val="tx1"/>
                </a:solidFill>
                <a:latin typeface="Arial" charset="0"/>
                <a:ea typeface="ＭＳ Ｐゴシック" charset="0"/>
              </a:defRPr>
            </a:lvl6pPr>
            <a:lvl7pPr marL="2971800" indent="-228600" defTabSz="912813" fontAlgn="base">
              <a:spcBef>
                <a:spcPct val="0"/>
              </a:spcBef>
              <a:spcAft>
                <a:spcPct val="0"/>
              </a:spcAft>
              <a:defRPr sz="1900">
                <a:solidFill>
                  <a:schemeClr val="tx1"/>
                </a:solidFill>
                <a:latin typeface="Arial" charset="0"/>
                <a:ea typeface="ＭＳ Ｐゴシック" charset="0"/>
              </a:defRPr>
            </a:lvl7pPr>
            <a:lvl8pPr marL="3429000" indent="-228600" defTabSz="912813" fontAlgn="base">
              <a:spcBef>
                <a:spcPct val="0"/>
              </a:spcBef>
              <a:spcAft>
                <a:spcPct val="0"/>
              </a:spcAft>
              <a:defRPr sz="1900">
                <a:solidFill>
                  <a:schemeClr val="tx1"/>
                </a:solidFill>
                <a:latin typeface="Arial" charset="0"/>
                <a:ea typeface="ＭＳ Ｐゴシック" charset="0"/>
              </a:defRPr>
            </a:lvl8pPr>
            <a:lvl9pPr marL="3886200" indent="-228600" defTabSz="912813" fontAlgn="base">
              <a:spcBef>
                <a:spcPct val="0"/>
              </a:spcBef>
              <a:spcAft>
                <a:spcPct val="0"/>
              </a:spcAft>
              <a:defRPr sz="1900">
                <a:solidFill>
                  <a:schemeClr val="tx1"/>
                </a:solidFill>
                <a:latin typeface="Arial" charset="0"/>
                <a:ea typeface="ＭＳ Ｐゴシック" charset="0"/>
              </a:defRPr>
            </a:lvl9pPr>
          </a:lstStyle>
          <a:p>
            <a:pPr algn="ctr" defTabSz="684474" fontAlgn="base">
              <a:spcBef>
                <a:spcPct val="0"/>
              </a:spcBef>
              <a:spcAft>
                <a:spcPct val="0"/>
              </a:spcAft>
            </a:pPr>
            <a:r>
              <a:rPr lang="en-US" sz="800" dirty="0" smtClean="0"/>
              <a:t>Your Data </a:t>
            </a:r>
            <a:r>
              <a:rPr lang="en-US" sz="800" dirty="0"/>
              <a:t>Center</a:t>
            </a:r>
          </a:p>
        </p:txBody>
      </p:sp>
      <p:pic>
        <p:nvPicPr>
          <p:cNvPr id="27" name="Picture 26"/>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3910436" y="2172243"/>
            <a:ext cx="39062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 name="Picture 27"/>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4852466" y="2172243"/>
            <a:ext cx="39062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28"/>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4382047" y="2602654"/>
            <a:ext cx="39062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 name="Picture 29"/>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3910436" y="2602654"/>
            <a:ext cx="39062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1" name="Picture 30"/>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4851277" y="2602654"/>
            <a:ext cx="39062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 name="Picture 31"/>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4382047" y="1733795"/>
            <a:ext cx="39062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 name="Picture 32"/>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3910436" y="1732902"/>
            <a:ext cx="39062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 name="Picture 33"/>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4851277" y="1732902"/>
            <a:ext cx="39062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 name="Picture 34"/>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3451927" y="2172243"/>
            <a:ext cx="39062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 name="Picture 37"/>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5310977" y="2172243"/>
            <a:ext cx="39062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 name="Oval 42"/>
          <p:cNvSpPr/>
          <p:nvPr/>
        </p:nvSpPr>
        <p:spPr bwMode="auto">
          <a:xfrm>
            <a:off x="7071843" y="870317"/>
            <a:ext cx="1688746" cy="1265336"/>
          </a:xfrm>
          <a:prstGeom prst="ellipse">
            <a:avLst/>
          </a:prstGeom>
          <a:noFill/>
          <a:ln w="57150" cmpd="sng">
            <a:solidFill>
              <a:schemeClr val="accent6"/>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68556" tIns="34279" rIns="68556" bIns="34279" anchor="ctr"/>
          <a:lstStyle/>
          <a:p>
            <a:pPr algn="ctr" defTabSz="685381">
              <a:defRPr/>
            </a:pPr>
            <a:endParaRPr lang="en-US" sz="1700" dirty="0">
              <a:solidFill>
                <a:srgbClr val="FFFFFF">
                  <a:alpha val="99000"/>
                </a:srgbClr>
              </a:solidFill>
              <a:latin typeface="Arial"/>
            </a:endParaRPr>
          </a:p>
        </p:txBody>
      </p:sp>
      <p:pic>
        <p:nvPicPr>
          <p:cNvPr id="44" name="Picture 17"/>
          <p:cNvPicPr>
            <a:picLocks noChangeAspect="1"/>
          </p:cNvPicPr>
          <p:nvPr/>
        </p:nvPicPr>
        <p:blipFill>
          <a:blip r:embed="rId4">
            <a:extLst>
              <a:ext uri="{28A0092B-C50C-407E-A947-70E740481C1C}">
                <a14:useLocalDpi xmlns:a14="http://schemas.microsoft.com/office/drawing/2010/main" xmlns=""/>
              </a:ext>
            </a:extLst>
          </a:blip>
          <a:srcRect/>
          <a:stretch>
            <a:fillRect/>
          </a:stretch>
        </p:blipFill>
        <p:spPr bwMode="auto">
          <a:xfrm>
            <a:off x="7449370" y="1029258"/>
            <a:ext cx="504956" cy="407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 name="Picture 18"/>
          <p:cNvPicPr>
            <a:picLocks noChangeAspect="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8028164" y="1068556"/>
            <a:ext cx="338226" cy="273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6" name="Picture 19"/>
          <p:cNvPicPr>
            <a:picLocks noChangeAspect="1"/>
          </p:cNvPicPr>
          <p:nvPr/>
        </p:nvPicPr>
        <p:blipFill>
          <a:blip r:embed="rId4">
            <a:extLst>
              <a:ext uri="{28A0092B-C50C-407E-A947-70E740481C1C}">
                <a14:useLocalDpi xmlns:a14="http://schemas.microsoft.com/office/drawing/2010/main" xmlns=""/>
              </a:ext>
            </a:extLst>
          </a:blip>
          <a:srcRect/>
          <a:stretch>
            <a:fillRect/>
          </a:stretch>
        </p:blipFill>
        <p:spPr bwMode="auto">
          <a:xfrm>
            <a:off x="8056747" y="1390019"/>
            <a:ext cx="504956" cy="407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7" name="Picture 21"/>
          <p:cNvPicPr>
            <a:picLocks noChangeAspect="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7784024" y="1523963"/>
            <a:ext cx="203650" cy="163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8" name="Picture 35"/>
          <p:cNvPicPr>
            <a:picLocks noChangeAspect="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7279066" y="1484672"/>
            <a:ext cx="432310" cy="3491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9" name="Straight Connector 48"/>
          <p:cNvCxnSpPr/>
          <p:nvPr/>
        </p:nvCxnSpPr>
        <p:spPr>
          <a:xfrm flipV="1">
            <a:off x="5774915" y="1618619"/>
            <a:ext cx="1296928" cy="456307"/>
          </a:xfrm>
          <a:prstGeom prst="line">
            <a:avLst/>
          </a:prstGeom>
          <a:ln w="57150" cmpd="sng">
            <a:solidFill>
              <a:schemeClr val="accent6"/>
            </a:solidFill>
            <a:headEnd type="oval"/>
            <a:tailEnd type="oval"/>
          </a:ln>
          <a:effectLst/>
        </p:spPr>
        <p:style>
          <a:lnRef idx="2">
            <a:schemeClr val="accent1"/>
          </a:lnRef>
          <a:fillRef idx="0">
            <a:schemeClr val="accent1"/>
          </a:fillRef>
          <a:effectRef idx="1">
            <a:schemeClr val="accent1"/>
          </a:effectRef>
          <a:fontRef idx="minor">
            <a:schemeClr val="tx1"/>
          </a:fontRef>
        </p:style>
      </p:cxnSp>
      <p:pic>
        <p:nvPicPr>
          <p:cNvPr id="51" name="Picture 50" descr="VPN-Gateway-.png"/>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6185908" y="1678719"/>
            <a:ext cx="472161" cy="354121"/>
          </a:xfrm>
          <a:prstGeom prst="rect">
            <a:avLst/>
          </a:prstGeom>
        </p:spPr>
      </p:pic>
      <p:sp>
        <p:nvSpPr>
          <p:cNvPr id="55" name="TextBox 25"/>
          <p:cNvSpPr txBox="1">
            <a:spLocks noChangeArrowheads="1"/>
          </p:cNvSpPr>
          <p:nvPr/>
        </p:nvSpPr>
        <p:spPr bwMode="auto">
          <a:xfrm>
            <a:off x="7196591" y="1808868"/>
            <a:ext cx="1441950" cy="3770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59" tIns="34280" rIns="68559" bIns="34280">
            <a:spAutoFit/>
          </a:bodyPr>
          <a:lstStyle>
            <a:lvl1pPr>
              <a:defRPr sz="1900">
                <a:solidFill>
                  <a:schemeClr val="tx1"/>
                </a:solidFill>
                <a:latin typeface="Arial" charset="0"/>
                <a:ea typeface="ＭＳ Ｐゴシック" charset="0"/>
                <a:cs typeface="ＭＳ Ｐゴシック" charset="0"/>
              </a:defRPr>
            </a:lvl1pPr>
            <a:lvl2pPr marL="742950" indent="-285750">
              <a:defRPr sz="1900">
                <a:solidFill>
                  <a:schemeClr val="tx1"/>
                </a:solidFill>
                <a:latin typeface="Arial" charset="0"/>
                <a:ea typeface="ＭＳ Ｐゴシック" charset="0"/>
              </a:defRPr>
            </a:lvl2pPr>
            <a:lvl3pPr marL="1143000" indent="-228600">
              <a:defRPr sz="1900">
                <a:solidFill>
                  <a:schemeClr val="tx1"/>
                </a:solidFill>
                <a:latin typeface="Arial" charset="0"/>
                <a:ea typeface="ＭＳ Ｐゴシック" charset="0"/>
              </a:defRPr>
            </a:lvl3pPr>
            <a:lvl4pPr marL="1600200" indent="-228600">
              <a:defRPr sz="1900">
                <a:solidFill>
                  <a:schemeClr val="tx1"/>
                </a:solidFill>
                <a:latin typeface="Arial" charset="0"/>
                <a:ea typeface="ＭＳ Ｐゴシック" charset="0"/>
              </a:defRPr>
            </a:lvl4pPr>
            <a:lvl5pPr marL="2057400" indent="-228600">
              <a:defRPr sz="1900">
                <a:solidFill>
                  <a:schemeClr val="tx1"/>
                </a:solidFill>
                <a:latin typeface="Arial" charset="0"/>
                <a:ea typeface="ＭＳ Ｐゴシック" charset="0"/>
              </a:defRPr>
            </a:lvl5pPr>
            <a:lvl6pPr marL="2514600" indent="-228600" defTabSz="912813" fontAlgn="base">
              <a:spcBef>
                <a:spcPct val="0"/>
              </a:spcBef>
              <a:spcAft>
                <a:spcPct val="0"/>
              </a:spcAft>
              <a:defRPr sz="1900">
                <a:solidFill>
                  <a:schemeClr val="tx1"/>
                </a:solidFill>
                <a:latin typeface="Arial" charset="0"/>
                <a:ea typeface="ＭＳ Ｐゴシック" charset="0"/>
              </a:defRPr>
            </a:lvl6pPr>
            <a:lvl7pPr marL="2971800" indent="-228600" defTabSz="912813" fontAlgn="base">
              <a:spcBef>
                <a:spcPct val="0"/>
              </a:spcBef>
              <a:spcAft>
                <a:spcPct val="0"/>
              </a:spcAft>
              <a:defRPr sz="1900">
                <a:solidFill>
                  <a:schemeClr val="tx1"/>
                </a:solidFill>
                <a:latin typeface="Arial" charset="0"/>
                <a:ea typeface="ＭＳ Ｐゴシック" charset="0"/>
              </a:defRPr>
            </a:lvl7pPr>
            <a:lvl8pPr marL="3429000" indent="-228600" defTabSz="912813" fontAlgn="base">
              <a:spcBef>
                <a:spcPct val="0"/>
              </a:spcBef>
              <a:spcAft>
                <a:spcPct val="0"/>
              </a:spcAft>
              <a:defRPr sz="1900">
                <a:solidFill>
                  <a:schemeClr val="tx1"/>
                </a:solidFill>
                <a:latin typeface="Arial" charset="0"/>
                <a:ea typeface="ＭＳ Ｐゴシック" charset="0"/>
              </a:defRPr>
            </a:lvl8pPr>
            <a:lvl9pPr marL="3886200" indent="-228600" defTabSz="912813" fontAlgn="base">
              <a:spcBef>
                <a:spcPct val="0"/>
              </a:spcBef>
              <a:spcAft>
                <a:spcPct val="0"/>
              </a:spcAft>
              <a:defRPr sz="1900">
                <a:solidFill>
                  <a:schemeClr val="tx1"/>
                </a:solidFill>
                <a:latin typeface="Arial" charset="0"/>
                <a:ea typeface="ＭＳ Ｐゴシック" charset="0"/>
              </a:defRPr>
            </a:lvl9pPr>
          </a:lstStyle>
          <a:p>
            <a:pPr algn="ctr" defTabSz="684474" fontAlgn="base">
              <a:spcBef>
                <a:spcPct val="0"/>
              </a:spcBef>
              <a:spcAft>
                <a:spcPct val="0"/>
              </a:spcAft>
            </a:pPr>
            <a:r>
              <a:rPr lang="en-US" sz="1000" dirty="0" smtClean="0">
                <a:solidFill>
                  <a:srgbClr val="FFFFFF"/>
                </a:solidFill>
              </a:rPr>
              <a:t>Your LAN</a:t>
            </a:r>
          </a:p>
          <a:p>
            <a:pPr algn="ctr" defTabSz="684474" fontAlgn="base">
              <a:spcBef>
                <a:spcPct val="0"/>
              </a:spcBef>
              <a:spcAft>
                <a:spcPct val="0"/>
              </a:spcAft>
            </a:pPr>
            <a:r>
              <a:rPr lang="en-US" sz="1000" dirty="0" smtClean="0">
                <a:solidFill>
                  <a:srgbClr val="FFFFFF"/>
                </a:solidFill>
              </a:rPr>
              <a:t>Segments</a:t>
            </a:r>
            <a:endParaRPr lang="en-US" sz="1000" dirty="0">
              <a:solidFill>
                <a:srgbClr val="FFFFFF"/>
              </a:solidFill>
            </a:endParaRPr>
          </a:p>
        </p:txBody>
      </p:sp>
      <p:sp>
        <p:nvSpPr>
          <p:cNvPr id="98" name="Oval 97"/>
          <p:cNvSpPr/>
          <p:nvPr/>
        </p:nvSpPr>
        <p:spPr bwMode="auto">
          <a:xfrm>
            <a:off x="6334540" y="2511475"/>
            <a:ext cx="3345336" cy="2508349"/>
          </a:xfrm>
          <a:prstGeom prst="ellipse">
            <a:avLst/>
          </a:prstGeom>
          <a:noFill/>
          <a:ln w="57150" cmpd="sng">
            <a:solidFill>
              <a:schemeClr val="accent6"/>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68556" tIns="34279" rIns="68556" bIns="34279" anchor="ctr"/>
          <a:lstStyle/>
          <a:p>
            <a:pPr algn="ctr" defTabSz="685381">
              <a:defRPr/>
            </a:pPr>
            <a:endParaRPr lang="en-US" sz="1700" dirty="0">
              <a:solidFill>
                <a:srgbClr val="FFFFFF">
                  <a:alpha val="99000"/>
                </a:srgbClr>
              </a:solidFill>
              <a:latin typeface="Arial"/>
            </a:endParaRPr>
          </a:p>
        </p:txBody>
      </p:sp>
      <p:pic>
        <p:nvPicPr>
          <p:cNvPr id="99" name="Picture 55"/>
          <p:cNvPicPr>
            <a:picLocks noChangeAspect="1"/>
          </p:cNvPicPr>
          <p:nvPr/>
        </p:nvPicPr>
        <p:blipFill>
          <a:blip r:embed="rId4">
            <a:extLst>
              <a:ext uri="{28A0092B-C50C-407E-A947-70E740481C1C}">
                <a14:useLocalDpi xmlns:a14="http://schemas.microsoft.com/office/drawing/2010/main" xmlns=""/>
              </a:ext>
            </a:extLst>
          </a:blip>
          <a:srcRect/>
          <a:stretch>
            <a:fillRect/>
          </a:stretch>
        </p:blipFill>
        <p:spPr bwMode="auto">
          <a:xfrm>
            <a:off x="7150330" y="2797218"/>
            <a:ext cx="761008" cy="613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0" name="Picture 56"/>
          <p:cNvPicPr>
            <a:picLocks noChangeAspect="1"/>
          </p:cNvPicPr>
          <p:nvPr/>
        </p:nvPicPr>
        <p:blipFill>
          <a:blip r:embed="rId4">
            <a:extLst>
              <a:ext uri="{28A0092B-C50C-407E-A947-70E740481C1C}">
                <a14:useLocalDpi xmlns:a14="http://schemas.microsoft.com/office/drawing/2010/main" xmlns=""/>
              </a:ext>
            </a:extLst>
          </a:blip>
          <a:srcRect/>
          <a:stretch>
            <a:fillRect/>
          </a:stretch>
        </p:blipFill>
        <p:spPr bwMode="auto">
          <a:xfrm>
            <a:off x="8017331" y="2794539"/>
            <a:ext cx="761008" cy="6134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 name="Picture 57"/>
          <p:cNvPicPr>
            <a:picLocks noChangeAspect="1"/>
          </p:cNvPicPr>
          <p:nvPr/>
        </p:nvPicPr>
        <p:blipFill>
          <a:blip r:embed="rId4">
            <a:extLst>
              <a:ext uri="{28A0092B-C50C-407E-A947-70E740481C1C}">
                <a14:useLocalDpi xmlns:a14="http://schemas.microsoft.com/office/drawing/2010/main" xmlns=""/>
              </a:ext>
            </a:extLst>
          </a:blip>
          <a:srcRect/>
          <a:stretch>
            <a:fillRect/>
          </a:stretch>
        </p:blipFill>
        <p:spPr bwMode="auto">
          <a:xfrm>
            <a:off x="7158669" y="3474091"/>
            <a:ext cx="761007" cy="613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 name="Picture 58"/>
          <p:cNvPicPr>
            <a:picLocks noChangeAspect="1"/>
          </p:cNvPicPr>
          <p:nvPr/>
        </p:nvPicPr>
        <p:blipFill>
          <a:blip r:embed="rId4">
            <a:extLst>
              <a:ext uri="{28A0092B-C50C-407E-A947-70E740481C1C}">
                <a14:useLocalDpi xmlns:a14="http://schemas.microsoft.com/office/drawing/2010/main" xmlns=""/>
              </a:ext>
            </a:extLst>
          </a:blip>
          <a:srcRect/>
          <a:stretch>
            <a:fillRect/>
          </a:stretch>
        </p:blipFill>
        <p:spPr bwMode="auto">
          <a:xfrm>
            <a:off x="8017331" y="3474091"/>
            <a:ext cx="761008" cy="613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3" name="Picture 59"/>
          <p:cNvPicPr>
            <a:picLocks noChangeAspect="1"/>
          </p:cNvPicPr>
          <p:nvPr/>
        </p:nvPicPr>
        <p:blipFill>
          <a:blip r:embed="rId4">
            <a:extLst>
              <a:ext uri="{28A0092B-C50C-407E-A947-70E740481C1C}">
                <a14:useLocalDpi xmlns:a14="http://schemas.microsoft.com/office/drawing/2010/main" xmlns=""/>
              </a:ext>
            </a:extLst>
          </a:blip>
          <a:srcRect/>
          <a:stretch>
            <a:fillRect/>
          </a:stretch>
        </p:blipFill>
        <p:spPr bwMode="auto">
          <a:xfrm>
            <a:off x="7168195" y="4138459"/>
            <a:ext cx="759817" cy="613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4" name="Picture 60"/>
          <p:cNvPicPr>
            <a:picLocks noChangeAspect="1"/>
          </p:cNvPicPr>
          <p:nvPr/>
        </p:nvPicPr>
        <p:blipFill>
          <a:blip r:embed="rId4">
            <a:extLst>
              <a:ext uri="{28A0092B-C50C-407E-A947-70E740481C1C}">
                <a14:useLocalDpi xmlns:a14="http://schemas.microsoft.com/office/drawing/2010/main" xmlns=""/>
              </a:ext>
            </a:extLst>
          </a:blip>
          <a:srcRect/>
          <a:stretch>
            <a:fillRect/>
          </a:stretch>
        </p:blipFill>
        <p:spPr bwMode="auto">
          <a:xfrm>
            <a:off x="8026859" y="4138459"/>
            <a:ext cx="759817" cy="613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05" name="Straight Connector 104"/>
          <p:cNvCxnSpPr/>
          <p:nvPr/>
        </p:nvCxnSpPr>
        <p:spPr>
          <a:xfrm>
            <a:off x="5641415" y="2907055"/>
            <a:ext cx="822936" cy="335756"/>
          </a:xfrm>
          <a:prstGeom prst="line">
            <a:avLst/>
          </a:prstGeom>
          <a:ln w="57150" cmpd="sng">
            <a:solidFill>
              <a:schemeClr val="accent6"/>
            </a:solidFill>
            <a:headEnd type="oval"/>
            <a:tailEnd type="oval"/>
          </a:ln>
          <a:effectLst/>
        </p:spPr>
        <p:style>
          <a:lnRef idx="2">
            <a:schemeClr val="accent1"/>
          </a:lnRef>
          <a:fillRef idx="0">
            <a:schemeClr val="accent1"/>
          </a:fillRef>
          <a:effectRef idx="1">
            <a:schemeClr val="accent1"/>
          </a:effectRef>
          <a:fontRef idx="minor">
            <a:schemeClr val="tx1"/>
          </a:fontRef>
        </p:style>
      </p:cxnSp>
      <p:pic>
        <p:nvPicPr>
          <p:cNvPr id="108" name="Picture 107" descr="VPC-Cloud.pn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7710718" y="2357981"/>
            <a:ext cx="517001" cy="387751"/>
          </a:xfrm>
          <a:prstGeom prst="rect">
            <a:avLst/>
          </a:prstGeom>
        </p:spPr>
      </p:pic>
      <p:sp>
        <p:nvSpPr>
          <p:cNvPr id="111" name="Oval 110"/>
          <p:cNvSpPr/>
          <p:nvPr/>
        </p:nvSpPr>
        <p:spPr bwMode="auto">
          <a:xfrm>
            <a:off x="222676" y="1929259"/>
            <a:ext cx="2443799" cy="1832372"/>
          </a:xfrm>
          <a:prstGeom prst="ellipse">
            <a:avLst/>
          </a:prstGeom>
          <a:noFill/>
          <a:ln w="57150" cmpd="sng">
            <a:solidFill>
              <a:schemeClr val="accent6"/>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68556" tIns="34279" rIns="68556" bIns="34279" anchor="ctr"/>
          <a:lstStyle/>
          <a:p>
            <a:pPr algn="ctr" defTabSz="685381">
              <a:defRPr/>
            </a:pPr>
            <a:endParaRPr lang="en-US" sz="1700" dirty="0">
              <a:solidFill>
                <a:srgbClr val="FFFFFF">
                  <a:alpha val="99000"/>
                </a:srgbClr>
              </a:solidFill>
              <a:latin typeface="Arial"/>
            </a:endParaRPr>
          </a:p>
        </p:txBody>
      </p:sp>
      <p:pic>
        <p:nvPicPr>
          <p:cNvPr id="112" name="Picture 40"/>
          <p:cNvPicPr>
            <a:picLocks noChangeAspect="1"/>
          </p:cNvPicPr>
          <p:nvPr/>
        </p:nvPicPr>
        <p:blipFill>
          <a:blip r:embed="rId4">
            <a:extLst>
              <a:ext uri="{28A0092B-C50C-407E-A947-70E740481C1C}">
                <a14:useLocalDpi xmlns:a14="http://schemas.microsoft.com/office/drawing/2010/main" xmlns=""/>
              </a:ext>
            </a:extLst>
          </a:blip>
          <a:srcRect/>
          <a:stretch>
            <a:fillRect/>
          </a:stretch>
        </p:blipFill>
        <p:spPr bwMode="auto">
          <a:xfrm>
            <a:off x="540655" y="2352522"/>
            <a:ext cx="504956" cy="407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3" name="Picture 41"/>
          <p:cNvPicPr>
            <a:picLocks noChangeAspect="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1119449" y="2391817"/>
            <a:ext cx="338226" cy="273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4" name="Picture 42"/>
          <p:cNvPicPr>
            <a:picLocks noChangeAspect="1"/>
          </p:cNvPicPr>
          <p:nvPr/>
        </p:nvPicPr>
        <p:blipFill>
          <a:blip r:embed="rId4">
            <a:extLst>
              <a:ext uri="{28A0092B-C50C-407E-A947-70E740481C1C}">
                <a14:useLocalDpi xmlns:a14="http://schemas.microsoft.com/office/drawing/2010/main" xmlns=""/>
              </a:ext>
            </a:extLst>
          </a:blip>
          <a:srcRect/>
          <a:stretch>
            <a:fillRect/>
          </a:stretch>
        </p:blipFill>
        <p:spPr bwMode="auto">
          <a:xfrm>
            <a:off x="1148033" y="2714173"/>
            <a:ext cx="504956" cy="407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5" name="Picture 43"/>
          <p:cNvPicPr>
            <a:picLocks noChangeAspect="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875308" y="2847225"/>
            <a:ext cx="203650" cy="1643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6" name="Picture 44"/>
          <p:cNvPicPr>
            <a:picLocks noChangeAspect="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370352" y="2807935"/>
            <a:ext cx="433500" cy="3500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7" name="Picture 45"/>
          <p:cNvPicPr>
            <a:picLocks noChangeAspect="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875317" y="3135653"/>
            <a:ext cx="307261" cy="2473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18" name="Straight Connector 117"/>
          <p:cNvCxnSpPr/>
          <p:nvPr/>
        </p:nvCxnSpPr>
        <p:spPr>
          <a:xfrm flipV="1">
            <a:off x="2629564" y="2545402"/>
            <a:ext cx="683597" cy="94655"/>
          </a:xfrm>
          <a:prstGeom prst="line">
            <a:avLst/>
          </a:prstGeom>
          <a:ln w="57150" cmpd="sng">
            <a:solidFill>
              <a:schemeClr val="accent6"/>
            </a:solidFill>
            <a:headEnd type="oval"/>
            <a:tailEnd type="oval"/>
          </a:ln>
          <a:effectLst/>
        </p:spPr>
        <p:style>
          <a:lnRef idx="2">
            <a:schemeClr val="accent1"/>
          </a:lnRef>
          <a:fillRef idx="0">
            <a:schemeClr val="accent1"/>
          </a:fillRef>
          <a:effectRef idx="1">
            <a:schemeClr val="accent1"/>
          </a:effectRef>
          <a:fontRef idx="minor">
            <a:schemeClr val="tx1"/>
          </a:fontRef>
        </p:style>
      </p:cxnSp>
      <p:pic>
        <p:nvPicPr>
          <p:cNvPr id="119" name="Picture 47"/>
          <p:cNvPicPr>
            <a:picLocks noChangeAspect="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2104354" y="2433781"/>
            <a:ext cx="338226" cy="273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0" name="Picture 48"/>
          <p:cNvPicPr>
            <a:picLocks noChangeAspect="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1255217" y="3207985"/>
            <a:ext cx="488283" cy="3929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1" name="Picture 49"/>
          <p:cNvPicPr>
            <a:picLocks noChangeAspect="1"/>
          </p:cNvPicPr>
          <p:nvPr/>
        </p:nvPicPr>
        <p:blipFill>
          <a:blip r:embed="rId4">
            <a:extLst>
              <a:ext uri="{28A0092B-C50C-407E-A947-70E740481C1C}">
                <a14:useLocalDpi xmlns:a14="http://schemas.microsoft.com/office/drawing/2010/main" xmlns=""/>
              </a:ext>
            </a:extLst>
          </a:blip>
          <a:srcRect/>
          <a:stretch>
            <a:fillRect/>
          </a:stretch>
        </p:blipFill>
        <p:spPr bwMode="auto">
          <a:xfrm>
            <a:off x="1544614" y="2226612"/>
            <a:ext cx="504956" cy="407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2" name="Picture 50"/>
          <p:cNvPicPr>
            <a:picLocks noChangeAspect="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1006311" y="2042666"/>
            <a:ext cx="339416" cy="273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 name="Picture 51"/>
          <p:cNvPicPr>
            <a:picLocks noChangeAspect="1"/>
          </p:cNvPicPr>
          <p:nvPr/>
        </p:nvPicPr>
        <p:blipFill>
          <a:blip r:embed="rId4">
            <a:extLst>
              <a:ext uri="{28A0092B-C50C-407E-A947-70E740481C1C}">
                <a14:useLocalDpi xmlns:a14="http://schemas.microsoft.com/office/drawing/2010/main" xmlns=""/>
              </a:ext>
            </a:extLst>
          </a:blip>
          <a:srcRect/>
          <a:stretch>
            <a:fillRect/>
          </a:stretch>
        </p:blipFill>
        <p:spPr bwMode="auto">
          <a:xfrm>
            <a:off x="1819719" y="2826687"/>
            <a:ext cx="504956" cy="407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4" name="Picture 52"/>
          <p:cNvPicPr>
            <a:picLocks noChangeAspect="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1919767" y="3321397"/>
            <a:ext cx="202459" cy="1634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5" name="TextBox 124"/>
          <p:cNvSpPr txBox="1">
            <a:spLocks noChangeArrowheads="1"/>
          </p:cNvSpPr>
          <p:nvPr/>
        </p:nvSpPr>
        <p:spPr bwMode="auto">
          <a:xfrm>
            <a:off x="907232" y="3819553"/>
            <a:ext cx="1077796" cy="1923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59" tIns="34280" rIns="68559" bIns="34280">
            <a:spAutoFit/>
          </a:bodyPr>
          <a:lstStyle>
            <a:lvl1pPr>
              <a:defRPr sz="1900">
                <a:solidFill>
                  <a:schemeClr val="tx1"/>
                </a:solidFill>
                <a:latin typeface="Arial" charset="0"/>
                <a:ea typeface="ＭＳ Ｐゴシック" charset="0"/>
                <a:cs typeface="ＭＳ Ｐゴシック" charset="0"/>
              </a:defRPr>
            </a:lvl1pPr>
            <a:lvl2pPr marL="742950" indent="-285750">
              <a:defRPr sz="1900">
                <a:solidFill>
                  <a:schemeClr val="tx1"/>
                </a:solidFill>
                <a:latin typeface="Arial" charset="0"/>
                <a:ea typeface="ＭＳ Ｐゴシック" charset="0"/>
              </a:defRPr>
            </a:lvl2pPr>
            <a:lvl3pPr marL="1143000" indent="-228600">
              <a:defRPr sz="1900">
                <a:solidFill>
                  <a:schemeClr val="tx1"/>
                </a:solidFill>
                <a:latin typeface="Arial" charset="0"/>
                <a:ea typeface="ＭＳ Ｐゴシック" charset="0"/>
              </a:defRPr>
            </a:lvl3pPr>
            <a:lvl4pPr marL="1600200" indent="-228600">
              <a:defRPr sz="1900">
                <a:solidFill>
                  <a:schemeClr val="tx1"/>
                </a:solidFill>
                <a:latin typeface="Arial" charset="0"/>
                <a:ea typeface="ＭＳ Ｐゴシック" charset="0"/>
              </a:defRPr>
            </a:lvl4pPr>
            <a:lvl5pPr marL="2057400" indent="-228600">
              <a:defRPr sz="1900">
                <a:solidFill>
                  <a:schemeClr val="tx1"/>
                </a:solidFill>
                <a:latin typeface="Arial" charset="0"/>
                <a:ea typeface="ＭＳ Ｐゴシック" charset="0"/>
              </a:defRPr>
            </a:lvl5pPr>
            <a:lvl6pPr marL="2514600" indent="-228600" defTabSz="912813" fontAlgn="base">
              <a:spcBef>
                <a:spcPct val="0"/>
              </a:spcBef>
              <a:spcAft>
                <a:spcPct val="0"/>
              </a:spcAft>
              <a:defRPr sz="1900">
                <a:solidFill>
                  <a:schemeClr val="tx1"/>
                </a:solidFill>
                <a:latin typeface="Arial" charset="0"/>
                <a:ea typeface="ＭＳ Ｐゴシック" charset="0"/>
              </a:defRPr>
            </a:lvl6pPr>
            <a:lvl7pPr marL="2971800" indent="-228600" defTabSz="912813" fontAlgn="base">
              <a:spcBef>
                <a:spcPct val="0"/>
              </a:spcBef>
              <a:spcAft>
                <a:spcPct val="0"/>
              </a:spcAft>
              <a:defRPr sz="1900">
                <a:solidFill>
                  <a:schemeClr val="tx1"/>
                </a:solidFill>
                <a:latin typeface="Arial" charset="0"/>
                <a:ea typeface="ＭＳ Ｐゴシック" charset="0"/>
              </a:defRPr>
            </a:lvl7pPr>
            <a:lvl8pPr marL="3429000" indent="-228600" defTabSz="912813" fontAlgn="base">
              <a:spcBef>
                <a:spcPct val="0"/>
              </a:spcBef>
              <a:spcAft>
                <a:spcPct val="0"/>
              </a:spcAft>
              <a:defRPr sz="1900">
                <a:solidFill>
                  <a:schemeClr val="tx1"/>
                </a:solidFill>
                <a:latin typeface="Arial" charset="0"/>
                <a:ea typeface="ＭＳ Ｐゴシック" charset="0"/>
              </a:defRPr>
            </a:lvl8pPr>
            <a:lvl9pPr marL="3886200" indent="-228600" defTabSz="912813" fontAlgn="base">
              <a:spcBef>
                <a:spcPct val="0"/>
              </a:spcBef>
              <a:spcAft>
                <a:spcPct val="0"/>
              </a:spcAft>
              <a:defRPr sz="1900">
                <a:solidFill>
                  <a:schemeClr val="tx1"/>
                </a:solidFill>
                <a:latin typeface="Arial" charset="0"/>
                <a:ea typeface="ＭＳ Ｐゴシック" charset="0"/>
              </a:defRPr>
            </a:lvl9pPr>
          </a:lstStyle>
          <a:p>
            <a:pPr algn="ctr" defTabSz="684474" fontAlgn="base">
              <a:spcBef>
                <a:spcPct val="0"/>
              </a:spcBef>
              <a:spcAft>
                <a:spcPct val="0"/>
              </a:spcAft>
            </a:pPr>
            <a:r>
              <a:rPr lang="en-US" sz="800" dirty="0">
                <a:solidFill>
                  <a:srgbClr val="FFFFFF"/>
                </a:solidFill>
              </a:rPr>
              <a:t>AWS VPC</a:t>
            </a:r>
          </a:p>
        </p:txBody>
      </p:sp>
      <p:pic>
        <p:nvPicPr>
          <p:cNvPr id="126" name="Picture 125" descr="VPC-Cloud.pn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167084" y="1718160"/>
            <a:ext cx="517001" cy="387751"/>
          </a:xfrm>
          <a:prstGeom prst="rect">
            <a:avLst/>
          </a:prstGeom>
        </p:spPr>
      </p:pic>
      <p:sp>
        <p:nvSpPr>
          <p:cNvPr id="129" name="Arc 128"/>
          <p:cNvSpPr/>
          <p:nvPr/>
        </p:nvSpPr>
        <p:spPr bwMode="auto">
          <a:xfrm>
            <a:off x="6939549" y="728664"/>
            <a:ext cx="1975761" cy="1482328"/>
          </a:xfrm>
          <a:prstGeom prst="arc">
            <a:avLst>
              <a:gd name="adj1" fmla="val 10739316"/>
              <a:gd name="adj2" fmla="val 9058926"/>
            </a:avLst>
          </a:prstGeom>
          <a:ln w="57150" cmpd="sng">
            <a:solidFill>
              <a:srgbClr val="92D050"/>
            </a:solidFill>
            <a:prstDash val="sysDash"/>
          </a:ln>
          <a:effectLst/>
        </p:spPr>
        <p:style>
          <a:lnRef idx="2">
            <a:schemeClr val="accent1"/>
          </a:lnRef>
          <a:fillRef idx="0">
            <a:schemeClr val="accent1"/>
          </a:fillRef>
          <a:effectRef idx="1">
            <a:schemeClr val="accent1"/>
          </a:effectRef>
          <a:fontRef idx="minor">
            <a:schemeClr val="tx1"/>
          </a:fontRef>
        </p:style>
        <p:txBody>
          <a:bodyPr anchor="ctr"/>
          <a:lstStyle/>
          <a:p>
            <a:pPr algn="ctr" defTabSz="685579">
              <a:defRPr/>
            </a:pPr>
            <a:endParaRPr lang="en-US" sz="1400">
              <a:solidFill>
                <a:srgbClr val="FFFFFF"/>
              </a:solidFill>
              <a:latin typeface="Arial"/>
            </a:endParaRPr>
          </a:p>
        </p:txBody>
      </p:sp>
      <p:sp>
        <p:nvSpPr>
          <p:cNvPr id="130" name="Arc 129"/>
          <p:cNvSpPr/>
          <p:nvPr/>
        </p:nvSpPr>
        <p:spPr bwMode="auto">
          <a:xfrm>
            <a:off x="6182098" y="2381549"/>
            <a:ext cx="3708572" cy="2780705"/>
          </a:xfrm>
          <a:prstGeom prst="arc">
            <a:avLst>
              <a:gd name="adj1" fmla="val 12672256"/>
              <a:gd name="adj2" fmla="val 11909942"/>
            </a:avLst>
          </a:prstGeom>
          <a:ln w="57150" cmpd="sng">
            <a:solidFill>
              <a:srgbClr val="92D050"/>
            </a:solidFill>
            <a:prstDash val="sysDash"/>
          </a:ln>
          <a:effectLst/>
        </p:spPr>
        <p:style>
          <a:lnRef idx="2">
            <a:schemeClr val="accent1"/>
          </a:lnRef>
          <a:fillRef idx="0">
            <a:schemeClr val="accent1"/>
          </a:fillRef>
          <a:effectRef idx="1">
            <a:schemeClr val="accent1"/>
          </a:effectRef>
          <a:fontRef idx="minor">
            <a:schemeClr val="tx1"/>
          </a:fontRef>
        </p:style>
        <p:txBody>
          <a:bodyPr anchor="ctr"/>
          <a:lstStyle/>
          <a:p>
            <a:pPr algn="ctr" defTabSz="685579">
              <a:defRPr/>
            </a:pPr>
            <a:endParaRPr lang="en-US" sz="1400">
              <a:solidFill>
                <a:srgbClr val="FFFFFF"/>
              </a:solidFill>
              <a:latin typeface="Arial"/>
            </a:endParaRPr>
          </a:p>
        </p:txBody>
      </p:sp>
      <p:sp>
        <p:nvSpPr>
          <p:cNvPr id="131" name="Arc 130"/>
          <p:cNvSpPr/>
          <p:nvPr/>
        </p:nvSpPr>
        <p:spPr bwMode="auto">
          <a:xfrm>
            <a:off x="-22645" y="1758257"/>
            <a:ext cx="2882064" cy="2160984"/>
          </a:xfrm>
          <a:prstGeom prst="arc">
            <a:avLst>
              <a:gd name="adj1" fmla="val 21340571"/>
              <a:gd name="adj2" fmla="val 20395360"/>
            </a:avLst>
          </a:prstGeom>
          <a:ln w="57150" cmpd="sng">
            <a:solidFill>
              <a:srgbClr val="92D050"/>
            </a:solidFill>
            <a:prstDash val="sysDash"/>
          </a:ln>
          <a:effectLst/>
        </p:spPr>
        <p:style>
          <a:lnRef idx="2">
            <a:schemeClr val="accent1"/>
          </a:lnRef>
          <a:fillRef idx="0">
            <a:schemeClr val="accent1"/>
          </a:fillRef>
          <a:effectRef idx="1">
            <a:schemeClr val="accent1"/>
          </a:effectRef>
          <a:fontRef idx="minor">
            <a:schemeClr val="tx1"/>
          </a:fontRef>
        </p:style>
        <p:txBody>
          <a:bodyPr anchor="ctr"/>
          <a:lstStyle/>
          <a:p>
            <a:pPr algn="ctr" defTabSz="685579">
              <a:defRPr/>
            </a:pPr>
            <a:endParaRPr lang="en-US" sz="1400">
              <a:solidFill>
                <a:srgbClr val="FFFFFF"/>
              </a:solidFill>
              <a:latin typeface="Arial"/>
            </a:endParaRPr>
          </a:p>
        </p:txBody>
      </p:sp>
      <p:cxnSp>
        <p:nvCxnSpPr>
          <p:cNvPr id="132" name="Straight Connector 131"/>
          <p:cNvCxnSpPr/>
          <p:nvPr/>
        </p:nvCxnSpPr>
        <p:spPr bwMode="auto">
          <a:xfrm flipV="1">
            <a:off x="2859420" y="2752031"/>
            <a:ext cx="453741" cy="30807"/>
          </a:xfrm>
          <a:prstGeom prst="line">
            <a:avLst/>
          </a:prstGeom>
          <a:ln w="57150" cmpd="sng">
            <a:solidFill>
              <a:srgbClr val="92D050"/>
            </a:solidFill>
            <a:prstDash val="sysDash"/>
          </a:ln>
          <a:effectLst/>
        </p:spPr>
        <p:style>
          <a:lnRef idx="2">
            <a:schemeClr val="accent1"/>
          </a:lnRef>
          <a:fillRef idx="0">
            <a:schemeClr val="accent1"/>
          </a:fillRef>
          <a:effectRef idx="1">
            <a:schemeClr val="accent1"/>
          </a:effectRef>
          <a:fontRef idx="minor">
            <a:schemeClr val="tx1"/>
          </a:fontRef>
        </p:style>
      </p:cxnSp>
      <p:sp>
        <p:nvSpPr>
          <p:cNvPr id="133" name="Arc 132"/>
          <p:cNvSpPr>
            <a:spLocks noChangeAspect="1"/>
          </p:cNvSpPr>
          <p:nvPr/>
        </p:nvSpPr>
        <p:spPr bwMode="auto">
          <a:xfrm>
            <a:off x="3311964" y="1431430"/>
            <a:ext cx="2512874" cy="1912826"/>
          </a:xfrm>
          <a:prstGeom prst="arc">
            <a:avLst>
              <a:gd name="adj1" fmla="val 2442513"/>
              <a:gd name="adj2" fmla="val 9515851"/>
            </a:avLst>
          </a:prstGeom>
          <a:ln w="57150" cmpd="sng">
            <a:solidFill>
              <a:srgbClr val="92D050"/>
            </a:solidFill>
            <a:prstDash val="sysDash"/>
          </a:ln>
          <a:effectLst/>
        </p:spPr>
        <p:style>
          <a:lnRef idx="2">
            <a:schemeClr val="accent1"/>
          </a:lnRef>
          <a:fillRef idx="0">
            <a:schemeClr val="accent1"/>
          </a:fillRef>
          <a:effectRef idx="1">
            <a:schemeClr val="accent1"/>
          </a:effectRef>
          <a:fontRef idx="minor">
            <a:schemeClr val="tx1"/>
          </a:fontRef>
        </p:style>
        <p:txBody>
          <a:bodyPr anchor="ctr"/>
          <a:lstStyle/>
          <a:p>
            <a:pPr algn="ctr" defTabSz="685579">
              <a:defRPr/>
            </a:pPr>
            <a:endParaRPr lang="en-US" sz="1400">
              <a:solidFill>
                <a:srgbClr val="FFFFFF"/>
              </a:solidFill>
              <a:latin typeface="Arial"/>
            </a:endParaRPr>
          </a:p>
        </p:txBody>
      </p:sp>
      <p:cxnSp>
        <p:nvCxnSpPr>
          <p:cNvPr id="134" name="Straight Connector 133"/>
          <p:cNvCxnSpPr/>
          <p:nvPr/>
        </p:nvCxnSpPr>
        <p:spPr bwMode="auto">
          <a:xfrm flipV="1">
            <a:off x="2764144" y="2379763"/>
            <a:ext cx="494238" cy="61614"/>
          </a:xfrm>
          <a:prstGeom prst="line">
            <a:avLst/>
          </a:prstGeom>
          <a:ln w="57150" cmpd="sng">
            <a:solidFill>
              <a:srgbClr val="92D05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bwMode="auto">
          <a:xfrm>
            <a:off x="5518521" y="3041387"/>
            <a:ext cx="738380" cy="309860"/>
          </a:xfrm>
          <a:prstGeom prst="line">
            <a:avLst/>
          </a:prstGeom>
          <a:ln w="57150" cmpd="sng">
            <a:solidFill>
              <a:srgbClr val="92D05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bwMode="auto">
          <a:xfrm>
            <a:off x="5757905" y="2795703"/>
            <a:ext cx="707315" cy="249801"/>
          </a:xfrm>
          <a:prstGeom prst="line">
            <a:avLst/>
          </a:prstGeom>
          <a:ln w="57150" cmpd="sng">
            <a:solidFill>
              <a:srgbClr val="92D05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bwMode="auto">
          <a:xfrm flipV="1">
            <a:off x="5836714" y="1844758"/>
            <a:ext cx="1207607" cy="410765"/>
          </a:xfrm>
          <a:prstGeom prst="line">
            <a:avLst/>
          </a:prstGeom>
          <a:ln w="57150" cmpd="sng">
            <a:solidFill>
              <a:srgbClr val="92D05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bwMode="auto">
          <a:xfrm flipV="1">
            <a:off x="5625957" y="1469828"/>
            <a:ext cx="1280255" cy="433090"/>
          </a:xfrm>
          <a:prstGeom prst="line">
            <a:avLst/>
          </a:prstGeom>
          <a:ln w="57150" cmpd="sng">
            <a:solidFill>
              <a:srgbClr val="92D050"/>
            </a:solidFill>
            <a:prstDash val="sysDash"/>
          </a:ln>
          <a:effectLst/>
        </p:spPr>
        <p:style>
          <a:lnRef idx="2">
            <a:schemeClr val="accent1"/>
          </a:lnRef>
          <a:fillRef idx="0">
            <a:schemeClr val="accent1"/>
          </a:fillRef>
          <a:effectRef idx="1">
            <a:schemeClr val="accent1"/>
          </a:effectRef>
          <a:fontRef idx="minor">
            <a:schemeClr val="tx1"/>
          </a:fontRef>
        </p:style>
      </p:cxnSp>
      <p:pic>
        <p:nvPicPr>
          <p:cNvPr id="25" name="Picture 24"/>
          <p:cNvPicPr>
            <a:picLocks noChangeAspect="1"/>
          </p:cNvPicPr>
          <p:nvPr/>
        </p:nvPicPr>
        <p:blipFill>
          <a:blip r:embed="rId7">
            <a:extLst>
              <a:ext uri="{28A0092B-C50C-407E-A947-70E740481C1C}">
                <a14:useLocalDpi xmlns:a14="http://schemas.microsoft.com/office/drawing/2010/main" xmlns=""/>
              </a:ext>
            </a:extLst>
          </a:blip>
          <a:srcRect/>
          <a:stretch>
            <a:fillRect/>
          </a:stretch>
        </p:blipFill>
        <p:spPr bwMode="auto">
          <a:xfrm>
            <a:off x="4396339" y="3135756"/>
            <a:ext cx="39062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9" name="Arc 138"/>
          <p:cNvSpPr>
            <a:spLocks noChangeAspect="1"/>
          </p:cNvSpPr>
          <p:nvPr/>
        </p:nvSpPr>
        <p:spPr bwMode="auto">
          <a:xfrm>
            <a:off x="3359291" y="1460985"/>
            <a:ext cx="2512874" cy="1883272"/>
          </a:xfrm>
          <a:prstGeom prst="arc">
            <a:avLst>
              <a:gd name="adj1" fmla="val 21074668"/>
              <a:gd name="adj2" fmla="val 1520672"/>
            </a:avLst>
          </a:prstGeom>
          <a:ln w="57150" cmpd="sng">
            <a:solidFill>
              <a:srgbClr val="92D050"/>
            </a:solidFill>
            <a:prstDash val="sysDash"/>
          </a:ln>
          <a:effectLst/>
        </p:spPr>
        <p:style>
          <a:lnRef idx="2">
            <a:schemeClr val="accent1"/>
          </a:lnRef>
          <a:fillRef idx="0">
            <a:schemeClr val="accent1"/>
          </a:fillRef>
          <a:effectRef idx="1">
            <a:schemeClr val="accent1"/>
          </a:effectRef>
          <a:fontRef idx="minor">
            <a:schemeClr val="tx1"/>
          </a:fontRef>
        </p:style>
        <p:txBody>
          <a:bodyPr anchor="ctr"/>
          <a:lstStyle/>
          <a:p>
            <a:pPr algn="ctr" defTabSz="685579">
              <a:defRPr/>
            </a:pPr>
            <a:endParaRPr lang="en-US" sz="1400">
              <a:solidFill>
                <a:srgbClr val="FFFFFF"/>
              </a:solidFill>
              <a:latin typeface="Arial"/>
            </a:endParaRPr>
          </a:p>
        </p:txBody>
      </p:sp>
      <p:sp>
        <p:nvSpPr>
          <p:cNvPr id="140" name="Arc 139"/>
          <p:cNvSpPr>
            <a:spLocks noChangeAspect="1"/>
          </p:cNvSpPr>
          <p:nvPr/>
        </p:nvSpPr>
        <p:spPr bwMode="auto">
          <a:xfrm>
            <a:off x="3331014" y="1473400"/>
            <a:ext cx="2512874" cy="1883272"/>
          </a:xfrm>
          <a:prstGeom prst="arc">
            <a:avLst>
              <a:gd name="adj1" fmla="val 10916078"/>
              <a:gd name="adj2" fmla="val 19591921"/>
            </a:avLst>
          </a:prstGeom>
          <a:ln w="57150" cmpd="sng">
            <a:solidFill>
              <a:srgbClr val="92D050"/>
            </a:solidFill>
            <a:prstDash val="sysDash"/>
          </a:ln>
          <a:effectLst/>
        </p:spPr>
        <p:style>
          <a:lnRef idx="2">
            <a:schemeClr val="accent1"/>
          </a:lnRef>
          <a:fillRef idx="0">
            <a:schemeClr val="accent1"/>
          </a:fillRef>
          <a:effectRef idx="1">
            <a:schemeClr val="accent1"/>
          </a:effectRef>
          <a:fontRef idx="minor">
            <a:schemeClr val="tx1"/>
          </a:fontRef>
        </p:style>
        <p:txBody>
          <a:bodyPr anchor="ctr"/>
          <a:lstStyle/>
          <a:p>
            <a:pPr algn="ctr" defTabSz="685579">
              <a:defRPr/>
            </a:pPr>
            <a:endParaRPr lang="en-US" sz="1400">
              <a:solidFill>
                <a:srgbClr val="FFFFFF"/>
              </a:solidFill>
              <a:latin typeface="Arial"/>
            </a:endParaRPr>
          </a:p>
        </p:txBody>
      </p:sp>
      <p:pic>
        <p:nvPicPr>
          <p:cNvPr id="52" name="Picture 51" descr="VPC-Cloud.pn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7643172" y="627139"/>
            <a:ext cx="517001" cy="387751"/>
          </a:xfrm>
          <a:prstGeom prst="rect">
            <a:avLst/>
          </a:prstGeom>
        </p:spPr>
      </p:pic>
      <p:pic>
        <p:nvPicPr>
          <p:cNvPr id="110" name="Picture 109" descr="VPN-Gateway-.png"/>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5823958" y="2907444"/>
            <a:ext cx="472161" cy="354121"/>
          </a:xfrm>
          <a:prstGeom prst="rect">
            <a:avLst/>
          </a:prstGeom>
        </p:spPr>
      </p:pic>
      <p:pic>
        <p:nvPicPr>
          <p:cNvPr id="128" name="Picture 127" descr="VPN-Gateway-.png"/>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735281" y="2425593"/>
            <a:ext cx="472161" cy="354121"/>
          </a:xfrm>
          <a:prstGeom prst="rect">
            <a:avLst/>
          </a:prstGeom>
        </p:spPr>
      </p:pic>
      <p:sp>
        <p:nvSpPr>
          <p:cNvPr id="65" name="TextBox 64"/>
          <p:cNvSpPr txBox="1"/>
          <p:nvPr/>
        </p:nvSpPr>
        <p:spPr>
          <a:xfrm>
            <a:off x="3147822" y="892973"/>
            <a:ext cx="2884414" cy="879551"/>
          </a:xfrm>
          <a:prstGeom prst="rect">
            <a:avLst/>
          </a:prstGeom>
        </p:spPr>
        <p:txBody>
          <a:bodyPr wrap="none" lIns="0" tIns="0" rIns="0" bIns="0"/>
          <a:lstStyle/>
          <a:p>
            <a:pPr algn="ctr" defTabSz="685579">
              <a:spcAft>
                <a:spcPts val="450"/>
              </a:spcAft>
              <a:defRPr/>
            </a:pPr>
            <a:r>
              <a:rPr lang="en-US" sz="2000" dirty="0" smtClean="0">
                <a:solidFill>
                  <a:srgbClr val="FF833B"/>
                </a:solidFill>
                <a:latin typeface="Arial"/>
                <a:ea typeface="ＭＳ Ｐゴシック" charset="0"/>
                <a:cs typeface="ＭＳ Ｐゴシック" charset="0"/>
              </a:rPr>
              <a:t>Physical Cluster</a:t>
            </a:r>
            <a:r>
              <a:rPr lang="en-US" sz="2000" dirty="0">
                <a:solidFill>
                  <a:srgbClr val="FF833B"/>
                </a:solidFill>
                <a:latin typeface="Arial"/>
                <a:ea typeface="ＭＳ Ｐゴシック" charset="0"/>
                <a:cs typeface="ＭＳ Ｐゴシック" charset="0"/>
              </a:rPr>
              <a:t/>
            </a:r>
            <a:br>
              <a:rPr lang="en-US" sz="2000" dirty="0">
                <a:solidFill>
                  <a:srgbClr val="FF833B"/>
                </a:solidFill>
                <a:latin typeface="Arial"/>
                <a:ea typeface="ＭＳ Ｐゴシック" charset="0"/>
                <a:cs typeface="ＭＳ Ｐゴシック" charset="0"/>
              </a:rPr>
            </a:br>
            <a:r>
              <a:rPr lang="en-US" sz="1600" dirty="0" smtClean="0">
                <a:solidFill>
                  <a:srgbClr val="16CC9A"/>
                </a:solidFill>
                <a:latin typeface="Arial"/>
                <a:ea typeface="ＭＳ Ｐゴシック" charset="0"/>
                <a:cs typeface="ＭＳ Ｐゴシック" charset="0"/>
              </a:rPr>
              <a:t>C++/Fortran</a:t>
            </a:r>
            <a:endParaRPr lang="en-US" sz="1600" dirty="0">
              <a:solidFill>
                <a:srgbClr val="16CC9A"/>
              </a:solidFill>
              <a:latin typeface="Arial"/>
              <a:ea typeface="ＭＳ Ｐゴシック" charset="0"/>
              <a:cs typeface="ＭＳ Ｐゴシック" charset="0"/>
            </a:endParaRPr>
          </a:p>
          <a:p>
            <a:pPr algn="ctr" defTabSz="685579">
              <a:spcAft>
                <a:spcPts val="450"/>
              </a:spcAft>
              <a:defRPr/>
            </a:pPr>
            <a:endParaRPr lang="en-US" dirty="0">
              <a:solidFill>
                <a:srgbClr val="FFFFFF"/>
              </a:solidFill>
              <a:latin typeface="Arial"/>
              <a:ea typeface="ＭＳ Ｐゴシック" charset="0"/>
              <a:cs typeface="ＭＳ Ｐゴシック" charset="0"/>
            </a:endParaRPr>
          </a:p>
        </p:txBody>
      </p:sp>
      <p:sp>
        <p:nvSpPr>
          <p:cNvPr id="66" name="TextBox 65"/>
          <p:cNvSpPr txBox="1"/>
          <p:nvPr/>
        </p:nvSpPr>
        <p:spPr>
          <a:xfrm>
            <a:off x="737520" y="1289190"/>
            <a:ext cx="2884414" cy="879551"/>
          </a:xfrm>
          <a:prstGeom prst="rect">
            <a:avLst/>
          </a:prstGeom>
        </p:spPr>
        <p:txBody>
          <a:bodyPr wrap="none" lIns="0" tIns="0" rIns="0" bIns="0"/>
          <a:lstStyle/>
          <a:p>
            <a:pPr algn="ctr" defTabSz="685579">
              <a:spcAft>
                <a:spcPts val="450"/>
              </a:spcAft>
              <a:defRPr/>
            </a:pPr>
            <a:r>
              <a:rPr lang="en-US" sz="2000" dirty="0" smtClean="0">
                <a:solidFill>
                  <a:srgbClr val="FF833B"/>
                </a:solidFill>
                <a:latin typeface="Arial"/>
                <a:ea typeface="ＭＳ Ｐゴシック" charset="0"/>
                <a:cs typeface="ＭＳ Ｐゴシック" charset="0"/>
              </a:rPr>
              <a:t>Bio Informatics</a:t>
            </a:r>
            <a:r>
              <a:rPr lang="en-US" sz="2000" dirty="0">
                <a:solidFill>
                  <a:srgbClr val="FF833B"/>
                </a:solidFill>
                <a:latin typeface="Arial"/>
                <a:ea typeface="ＭＳ Ｐゴシック" charset="0"/>
                <a:cs typeface="ＭＳ Ｐゴシック" charset="0"/>
              </a:rPr>
              <a:t/>
            </a:r>
            <a:br>
              <a:rPr lang="en-US" sz="2000" dirty="0">
                <a:solidFill>
                  <a:srgbClr val="FF833B"/>
                </a:solidFill>
                <a:latin typeface="Arial"/>
                <a:ea typeface="ＭＳ Ｐゴシック" charset="0"/>
                <a:cs typeface="ＭＳ Ｐゴシック" charset="0"/>
              </a:rPr>
            </a:br>
            <a:r>
              <a:rPr lang="en-US" sz="1600" dirty="0" smtClean="0">
                <a:solidFill>
                  <a:srgbClr val="16CC9A"/>
                </a:solidFill>
                <a:latin typeface="Arial"/>
                <a:ea typeface="ＭＳ Ｐゴシック" charset="0"/>
                <a:cs typeface="ＭＳ Ｐゴシック" charset="0"/>
              </a:rPr>
              <a:t>Perl</a:t>
            </a:r>
            <a:endParaRPr lang="en-US" sz="1600" dirty="0">
              <a:solidFill>
                <a:srgbClr val="16CC9A"/>
              </a:solidFill>
              <a:latin typeface="Arial"/>
              <a:ea typeface="ＭＳ Ｐゴシック" charset="0"/>
              <a:cs typeface="ＭＳ Ｐゴシック" charset="0"/>
            </a:endParaRPr>
          </a:p>
          <a:p>
            <a:pPr algn="ctr" defTabSz="685579">
              <a:spcAft>
                <a:spcPts val="450"/>
              </a:spcAft>
              <a:defRPr/>
            </a:pPr>
            <a:endParaRPr lang="en-US" dirty="0">
              <a:solidFill>
                <a:srgbClr val="FFFFFF"/>
              </a:solidFill>
              <a:latin typeface="Arial"/>
              <a:ea typeface="ＭＳ Ｐゴシック" charset="0"/>
              <a:cs typeface="ＭＳ Ｐゴシック" charset="0"/>
            </a:endParaRPr>
          </a:p>
        </p:txBody>
      </p:sp>
      <p:sp>
        <p:nvSpPr>
          <p:cNvPr id="67" name="TextBox 66"/>
          <p:cNvSpPr txBox="1"/>
          <p:nvPr/>
        </p:nvSpPr>
        <p:spPr>
          <a:xfrm>
            <a:off x="7098280" y="215394"/>
            <a:ext cx="2884414" cy="879551"/>
          </a:xfrm>
          <a:prstGeom prst="rect">
            <a:avLst/>
          </a:prstGeom>
        </p:spPr>
        <p:txBody>
          <a:bodyPr wrap="none" lIns="0" tIns="0" rIns="0" bIns="0"/>
          <a:lstStyle/>
          <a:p>
            <a:pPr algn="ctr" defTabSz="685579">
              <a:spcAft>
                <a:spcPts val="450"/>
              </a:spcAft>
              <a:defRPr/>
            </a:pPr>
            <a:r>
              <a:rPr lang="en-US" sz="2000" dirty="0" smtClean="0">
                <a:solidFill>
                  <a:srgbClr val="FF833B"/>
                </a:solidFill>
                <a:latin typeface="Arial"/>
                <a:ea typeface="ＭＳ Ｐゴシック" charset="0"/>
                <a:cs typeface="ＭＳ Ｐゴシック" charset="0"/>
              </a:rPr>
              <a:t>Engineer</a:t>
            </a:r>
            <a:r>
              <a:rPr lang="en-US" sz="2000" dirty="0">
                <a:solidFill>
                  <a:srgbClr val="FF833B"/>
                </a:solidFill>
                <a:latin typeface="Arial"/>
                <a:ea typeface="ＭＳ Ｐゴシック" charset="0"/>
                <a:cs typeface="ＭＳ Ｐゴシック" charset="0"/>
              </a:rPr>
              <a:t/>
            </a:r>
            <a:br>
              <a:rPr lang="en-US" sz="2000" dirty="0">
                <a:solidFill>
                  <a:srgbClr val="FF833B"/>
                </a:solidFill>
                <a:latin typeface="Arial"/>
                <a:ea typeface="ＭＳ Ｐゴシック" charset="0"/>
                <a:cs typeface="ＭＳ Ｐゴシック" charset="0"/>
              </a:rPr>
            </a:br>
            <a:r>
              <a:rPr lang="en-US" sz="1600" dirty="0" smtClean="0">
                <a:solidFill>
                  <a:srgbClr val="16CC9A"/>
                </a:solidFill>
                <a:latin typeface="Arial"/>
                <a:ea typeface="ＭＳ Ｐゴシック" charset="0"/>
                <a:cs typeface="ＭＳ Ｐゴシック" charset="0"/>
              </a:rPr>
              <a:t>Python</a:t>
            </a:r>
            <a:endParaRPr lang="en-US" sz="1600" dirty="0">
              <a:solidFill>
                <a:srgbClr val="16CC9A"/>
              </a:solidFill>
              <a:latin typeface="Arial"/>
              <a:ea typeface="ＭＳ Ｐゴシック" charset="0"/>
              <a:cs typeface="ＭＳ Ｐゴシック" charset="0"/>
            </a:endParaRPr>
          </a:p>
          <a:p>
            <a:pPr algn="ctr" defTabSz="685579">
              <a:spcAft>
                <a:spcPts val="450"/>
              </a:spcAft>
              <a:defRPr/>
            </a:pPr>
            <a:endParaRPr lang="en-US" dirty="0">
              <a:solidFill>
                <a:srgbClr val="FFFFFF"/>
              </a:solidFill>
              <a:latin typeface="Arial"/>
              <a:ea typeface="ＭＳ Ｐゴシック" charset="0"/>
              <a:cs typeface="ＭＳ Ｐゴシック" charset="0"/>
            </a:endParaRPr>
          </a:p>
        </p:txBody>
      </p:sp>
      <p:sp>
        <p:nvSpPr>
          <p:cNvPr id="68" name="TextBox 67"/>
          <p:cNvSpPr txBox="1"/>
          <p:nvPr/>
        </p:nvSpPr>
        <p:spPr>
          <a:xfrm>
            <a:off x="4568401" y="4424501"/>
            <a:ext cx="2884414" cy="879551"/>
          </a:xfrm>
          <a:prstGeom prst="rect">
            <a:avLst/>
          </a:prstGeom>
        </p:spPr>
        <p:txBody>
          <a:bodyPr wrap="none" lIns="0" tIns="0" rIns="0" bIns="0"/>
          <a:lstStyle/>
          <a:p>
            <a:pPr algn="ctr" defTabSz="685579">
              <a:spcAft>
                <a:spcPts val="450"/>
              </a:spcAft>
              <a:defRPr/>
            </a:pPr>
            <a:r>
              <a:rPr lang="en-US" sz="2000" dirty="0" smtClean="0">
                <a:solidFill>
                  <a:srgbClr val="FF833B"/>
                </a:solidFill>
                <a:latin typeface="Arial"/>
                <a:ea typeface="ＭＳ Ｐゴシック" charset="0"/>
                <a:cs typeface="ＭＳ Ｐゴシック" charset="0"/>
              </a:rPr>
              <a:t>Physics</a:t>
            </a:r>
            <a:r>
              <a:rPr lang="en-US" sz="2000" dirty="0">
                <a:solidFill>
                  <a:srgbClr val="FF833B"/>
                </a:solidFill>
                <a:latin typeface="Arial"/>
                <a:ea typeface="ＭＳ Ｐゴシック" charset="0"/>
                <a:cs typeface="ＭＳ Ｐゴシック" charset="0"/>
              </a:rPr>
              <a:t/>
            </a:r>
            <a:br>
              <a:rPr lang="en-US" sz="2000" dirty="0">
                <a:solidFill>
                  <a:srgbClr val="FF833B"/>
                </a:solidFill>
                <a:latin typeface="Arial"/>
                <a:ea typeface="ＭＳ Ｐゴシック" charset="0"/>
                <a:cs typeface="ＭＳ Ｐゴシック" charset="0"/>
              </a:rPr>
            </a:br>
            <a:r>
              <a:rPr lang="en-US" sz="1600" dirty="0" smtClean="0">
                <a:solidFill>
                  <a:srgbClr val="16CC9A"/>
                </a:solidFill>
                <a:latin typeface="Arial"/>
                <a:ea typeface="ＭＳ Ｐゴシック" charset="0"/>
                <a:cs typeface="ＭＳ Ｐゴシック" charset="0"/>
              </a:rPr>
              <a:t>Java</a:t>
            </a:r>
            <a:endParaRPr lang="en-US" sz="1600" dirty="0">
              <a:solidFill>
                <a:srgbClr val="16CC9A"/>
              </a:solidFill>
              <a:latin typeface="Arial"/>
              <a:ea typeface="ＭＳ Ｐゴシック" charset="0"/>
              <a:cs typeface="ＭＳ Ｐゴシック" charset="0"/>
            </a:endParaRPr>
          </a:p>
          <a:p>
            <a:pPr algn="ctr" defTabSz="685579">
              <a:spcAft>
                <a:spcPts val="450"/>
              </a:spcAft>
              <a:defRPr/>
            </a:pPr>
            <a:endParaRPr lang="en-US" dirty="0">
              <a:solidFill>
                <a:srgbClr val="FFFFFF"/>
              </a:solidFill>
              <a:latin typeface="Arial"/>
              <a:ea typeface="ＭＳ Ｐゴシック" charset="0"/>
              <a:cs typeface="ＭＳ Ｐゴシック" charset="0"/>
            </a:endParaRPr>
          </a:p>
        </p:txBody>
      </p:sp>
      <p:sp>
        <p:nvSpPr>
          <p:cNvPr id="3" name="TextBox 2"/>
          <p:cNvSpPr txBox="1"/>
          <p:nvPr/>
        </p:nvSpPr>
        <p:spPr>
          <a:xfrm>
            <a:off x="385872" y="4258204"/>
            <a:ext cx="3300904" cy="646331"/>
          </a:xfrm>
          <a:prstGeom prst="rect">
            <a:avLst/>
          </a:prstGeom>
          <a:noFill/>
        </p:spPr>
        <p:txBody>
          <a:bodyPr wrap="none" rtlCol="0">
            <a:spAutoFit/>
          </a:bodyPr>
          <a:lstStyle/>
          <a:p>
            <a:r>
              <a:rPr lang="is-IS" i="1" dirty="0" smtClean="0"/>
              <a:t>… </a:t>
            </a:r>
            <a:r>
              <a:rPr lang="en-US" i="1" dirty="0" smtClean="0"/>
              <a:t>and use </a:t>
            </a:r>
            <a:r>
              <a:rPr lang="en-US" b="1" i="1" dirty="0" smtClean="0">
                <a:solidFill>
                  <a:srgbClr val="F7A028"/>
                </a:solidFill>
              </a:rPr>
              <a:t>dedicated</a:t>
            </a:r>
            <a:r>
              <a:rPr lang="en-US" i="1" dirty="0" smtClean="0">
                <a:solidFill>
                  <a:srgbClr val="F7A028"/>
                </a:solidFill>
              </a:rPr>
              <a:t> </a:t>
            </a:r>
            <a:r>
              <a:rPr lang="en-US" i="1" dirty="0" smtClean="0"/>
              <a:t>clusters</a:t>
            </a:r>
            <a:br>
              <a:rPr lang="en-US" i="1" dirty="0" smtClean="0"/>
            </a:br>
            <a:r>
              <a:rPr lang="en-US" i="1" dirty="0" smtClean="0"/>
              <a:t>for specific software solutions</a:t>
            </a:r>
            <a:endParaRPr lang="en-US" i="1" dirty="0"/>
          </a:p>
        </p:txBody>
      </p:sp>
    </p:spTree>
    <p:extLst>
      <p:ext uri="{BB962C8B-B14F-4D97-AF65-F5344CB8AC3E}">
        <p14:creationId xmlns:p14="http://schemas.microsoft.com/office/powerpoint/2010/main" xmlns="" val="147754368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a:t>
            </a:r>
            <a:r>
              <a:rPr lang="en-US" dirty="0" smtClean="0">
                <a:solidFill>
                  <a:srgbClr val="F7A028"/>
                </a:solidFill>
              </a:rPr>
              <a:t>EC2 AMIs</a:t>
            </a:r>
            <a:r>
              <a:rPr lang="en-US" dirty="0" smtClean="0"/>
              <a:t> to the RESCUE!</a:t>
            </a:r>
            <a:endParaRPr lang="en-US" dirty="0"/>
          </a:p>
        </p:txBody>
      </p:sp>
      <p:grpSp>
        <p:nvGrpSpPr>
          <p:cNvPr id="6" name="Group 5"/>
          <p:cNvGrpSpPr/>
          <p:nvPr/>
        </p:nvGrpSpPr>
        <p:grpSpPr>
          <a:xfrm>
            <a:off x="5675810" y="1918205"/>
            <a:ext cx="3345336" cy="2661843"/>
            <a:chOff x="6334540" y="2357981"/>
            <a:chExt cx="3345336" cy="2661843"/>
          </a:xfrm>
        </p:grpSpPr>
        <p:sp>
          <p:nvSpPr>
            <p:cNvPr id="98" name="Oval 97"/>
            <p:cNvSpPr/>
            <p:nvPr/>
          </p:nvSpPr>
          <p:spPr bwMode="auto">
            <a:xfrm>
              <a:off x="6334540" y="2511475"/>
              <a:ext cx="3345336" cy="2508349"/>
            </a:xfrm>
            <a:prstGeom prst="ellipse">
              <a:avLst/>
            </a:prstGeom>
            <a:noFill/>
            <a:ln w="57150" cmpd="sng">
              <a:solidFill>
                <a:schemeClr val="accent6"/>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68556" tIns="34279" rIns="68556" bIns="34279" anchor="ctr"/>
            <a:lstStyle/>
            <a:p>
              <a:pPr algn="ctr" defTabSz="685381">
                <a:defRPr/>
              </a:pPr>
              <a:endParaRPr lang="en-US" sz="1700" dirty="0">
                <a:solidFill>
                  <a:srgbClr val="FFFFFF">
                    <a:alpha val="99000"/>
                  </a:srgbClr>
                </a:solidFill>
                <a:latin typeface="Arial"/>
              </a:endParaRPr>
            </a:p>
          </p:txBody>
        </p:sp>
        <p:pic>
          <p:nvPicPr>
            <p:cNvPr id="99" name="Picture 55"/>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7150330" y="2797218"/>
              <a:ext cx="761008" cy="613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0" name="Picture 56"/>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8017331" y="2794539"/>
              <a:ext cx="761008" cy="6134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 name="Picture 57"/>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7158669" y="3474091"/>
              <a:ext cx="761007" cy="613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 name="Picture 58"/>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8017331" y="3474091"/>
              <a:ext cx="761008" cy="613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3" name="Picture 59"/>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7168195" y="4138459"/>
              <a:ext cx="759817" cy="613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4" name="Picture 60"/>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8026859" y="4138459"/>
              <a:ext cx="759817" cy="613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8" name="Picture 107" descr="VPC-Cloud.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710718" y="2357981"/>
              <a:ext cx="517001" cy="387751"/>
            </a:xfrm>
            <a:prstGeom prst="rect">
              <a:avLst/>
            </a:prstGeom>
          </p:spPr>
        </p:pic>
      </p:grpSp>
      <p:grpSp>
        <p:nvGrpSpPr>
          <p:cNvPr id="4" name="Group 3"/>
          <p:cNvGrpSpPr/>
          <p:nvPr/>
        </p:nvGrpSpPr>
        <p:grpSpPr>
          <a:xfrm>
            <a:off x="3350305" y="1268710"/>
            <a:ext cx="2443799" cy="2293733"/>
            <a:chOff x="222676" y="1718160"/>
            <a:chExt cx="2443799" cy="2293733"/>
          </a:xfrm>
        </p:grpSpPr>
        <p:sp>
          <p:nvSpPr>
            <p:cNvPr id="111" name="Oval 110"/>
            <p:cNvSpPr/>
            <p:nvPr/>
          </p:nvSpPr>
          <p:spPr bwMode="auto">
            <a:xfrm>
              <a:off x="222676" y="1929259"/>
              <a:ext cx="2443799" cy="1832372"/>
            </a:xfrm>
            <a:prstGeom prst="ellipse">
              <a:avLst/>
            </a:prstGeom>
            <a:noFill/>
            <a:ln w="57150" cmpd="sng">
              <a:solidFill>
                <a:schemeClr val="accent6"/>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68556" tIns="34279" rIns="68556" bIns="34279" anchor="ctr"/>
            <a:lstStyle/>
            <a:p>
              <a:pPr algn="ctr" defTabSz="685381">
                <a:defRPr/>
              </a:pPr>
              <a:endParaRPr lang="en-US" sz="1700" dirty="0">
                <a:solidFill>
                  <a:srgbClr val="FFFFFF">
                    <a:alpha val="99000"/>
                  </a:srgbClr>
                </a:solidFill>
                <a:latin typeface="Arial"/>
              </a:endParaRPr>
            </a:p>
          </p:txBody>
        </p:sp>
        <p:pic>
          <p:nvPicPr>
            <p:cNvPr id="112" name="Picture 40"/>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540655" y="2352522"/>
              <a:ext cx="504956" cy="407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3" name="Picture 41"/>
            <p:cNvPicPr>
              <a:picLocks noChangeAspect="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1119449" y="2391817"/>
              <a:ext cx="338226" cy="273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4" name="Picture 42"/>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1148033" y="2714173"/>
              <a:ext cx="504956" cy="407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5" name="Picture 43"/>
            <p:cNvPicPr>
              <a:picLocks noChangeAspect="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875308" y="2847225"/>
              <a:ext cx="203650" cy="1643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6" name="Picture 44"/>
            <p:cNvPicPr>
              <a:picLocks noChangeAspect="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370352" y="2807935"/>
              <a:ext cx="433500" cy="3500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7" name="Picture 45"/>
            <p:cNvPicPr>
              <a:picLocks noChangeAspect="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875317" y="3135653"/>
              <a:ext cx="307261" cy="2473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9" name="Picture 47"/>
            <p:cNvPicPr>
              <a:picLocks noChangeAspect="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2104354" y="2433781"/>
              <a:ext cx="338226" cy="273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0" name="Picture 48"/>
            <p:cNvPicPr>
              <a:picLocks noChangeAspect="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1255217" y="3207985"/>
              <a:ext cx="488283" cy="3929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1" name="Picture 49"/>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1544614" y="2226612"/>
              <a:ext cx="504956" cy="407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2" name="Picture 50"/>
            <p:cNvPicPr>
              <a:picLocks noChangeAspect="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1006311" y="2042666"/>
              <a:ext cx="339416" cy="273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 name="Picture 51"/>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1819719" y="2826687"/>
              <a:ext cx="504956" cy="407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4" name="Picture 52"/>
            <p:cNvPicPr>
              <a:picLocks noChangeAspect="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1919767" y="3321397"/>
              <a:ext cx="202459" cy="1634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5" name="TextBox 124"/>
            <p:cNvSpPr txBox="1">
              <a:spLocks noChangeArrowheads="1"/>
            </p:cNvSpPr>
            <p:nvPr/>
          </p:nvSpPr>
          <p:spPr bwMode="auto">
            <a:xfrm>
              <a:off x="907232" y="3819553"/>
              <a:ext cx="1077796" cy="1923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59" tIns="34280" rIns="68559" bIns="34280">
              <a:spAutoFit/>
            </a:bodyPr>
            <a:lstStyle>
              <a:lvl1pPr>
                <a:defRPr sz="1900">
                  <a:solidFill>
                    <a:schemeClr val="tx1"/>
                  </a:solidFill>
                  <a:latin typeface="Arial" charset="0"/>
                  <a:ea typeface="ＭＳ Ｐゴシック" charset="0"/>
                  <a:cs typeface="ＭＳ Ｐゴシック" charset="0"/>
                </a:defRPr>
              </a:lvl1pPr>
              <a:lvl2pPr marL="742950" indent="-285750">
                <a:defRPr sz="1900">
                  <a:solidFill>
                    <a:schemeClr val="tx1"/>
                  </a:solidFill>
                  <a:latin typeface="Arial" charset="0"/>
                  <a:ea typeface="ＭＳ Ｐゴシック" charset="0"/>
                </a:defRPr>
              </a:lvl2pPr>
              <a:lvl3pPr marL="1143000" indent="-228600">
                <a:defRPr sz="1900">
                  <a:solidFill>
                    <a:schemeClr val="tx1"/>
                  </a:solidFill>
                  <a:latin typeface="Arial" charset="0"/>
                  <a:ea typeface="ＭＳ Ｐゴシック" charset="0"/>
                </a:defRPr>
              </a:lvl3pPr>
              <a:lvl4pPr marL="1600200" indent="-228600">
                <a:defRPr sz="1900">
                  <a:solidFill>
                    <a:schemeClr val="tx1"/>
                  </a:solidFill>
                  <a:latin typeface="Arial" charset="0"/>
                  <a:ea typeface="ＭＳ Ｐゴシック" charset="0"/>
                </a:defRPr>
              </a:lvl4pPr>
              <a:lvl5pPr marL="2057400" indent="-228600">
                <a:defRPr sz="1900">
                  <a:solidFill>
                    <a:schemeClr val="tx1"/>
                  </a:solidFill>
                  <a:latin typeface="Arial" charset="0"/>
                  <a:ea typeface="ＭＳ Ｐゴシック" charset="0"/>
                </a:defRPr>
              </a:lvl5pPr>
              <a:lvl6pPr marL="2514600" indent="-228600" defTabSz="912813" fontAlgn="base">
                <a:spcBef>
                  <a:spcPct val="0"/>
                </a:spcBef>
                <a:spcAft>
                  <a:spcPct val="0"/>
                </a:spcAft>
                <a:defRPr sz="1900">
                  <a:solidFill>
                    <a:schemeClr val="tx1"/>
                  </a:solidFill>
                  <a:latin typeface="Arial" charset="0"/>
                  <a:ea typeface="ＭＳ Ｐゴシック" charset="0"/>
                </a:defRPr>
              </a:lvl6pPr>
              <a:lvl7pPr marL="2971800" indent="-228600" defTabSz="912813" fontAlgn="base">
                <a:spcBef>
                  <a:spcPct val="0"/>
                </a:spcBef>
                <a:spcAft>
                  <a:spcPct val="0"/>
                </a:spcAft>
                <a:defRPr sz="1900">
                  <a:solidFill>
                    <a:schemeClr val="tx1"/>
                  </a:solidFill>
                  <a:latin typeface="Arial" charset="0"/>
                  <a:ea typeface="ＭＳ Ｐゴシック" charset="0"/>
                </a:defRPr>
              </a:lvl7pPr>
              <a:lvl8pPr marL="3429000" indent="-228600" defTabSz="912813" fontAlgn="base">
                <a:spcBef>
                  <a:spcPct val="0"/>
                </a:spcBef>
                <a:spcAft>
                  <a:spcPct val="0"/>
                </a:spcAft>
                <a:defRPr sz="1900">
                  <a:solidFill>
                    <a:schemeClr val="tx1"/>
                  </a:solidFill>
                  <a:latin typeface="Arial" charset="0"/>
                  <a:ea typeface="ＭＳ Ｐゴシック" charset="0"/>
                </a:defRPr>
              </a:lvl8pPr>
              <a:lvl9pPr marL="3886200" indent="-228600" defTabSz="912813" fontAlgn="base">
                <a:spcBef>
                  <a:spcPct val="0"/>
                </a:spcBef>
                <a:spcAft>
                  <a:spcPct val="0"/>
                </a:spcAft>
                <a:defRPr sz="1900">
                  <a:solidFill>
                    <a:schemeClr val="tx1"/>
                  </a:solidFill>
                  <a:latin typeface="Arial" charset="0"/>
                  <a:ea typeface="ＭＳ Ｐゴシック" charset="0"/>
                </a:defRPr>
              </a:lvl9pPr>
            </a:lstStyle>
            <a:p>
              <a:pPr algn="ctr" defTabSz="684474" fontAlgn="base">
                <a:spcBef>
                  <a:spcPct val="0"/>
                </a:spcBef>
                <a:spcAft>
                  <a:spcPct val="0"/>
                </a:spcAft>
              </a:pPr>
              <a:r>
                <a:rPr lang="en-US" sz="800" dirty="0">
                  <a:solidFill>
                    <a:srgbClr val="FFFFFF"/>
                  </a:solidFill>
                </a:rPr>
                <a:t>AWS VPC</a:t>
              </a:r>
            </a:p>
          </p:txBody>
        </p:sp>
        <p:pic>
          <p:nvPicPr>
            <p:cNvPr id="126" name="Picture 125" descr="VPC-Cloud.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167084" y="1718160"/>
              <a:ext cx="517001" cy="387751"/>
            </a:xfrm>
            <a:prstGeom prst="rect">
              <a:avLst/>
            </a:prstGeom>
          </p:spPr>
        </p:pic>
      </p:grpSp>
      <p:grpSp>
        <p:nvGrpSpPr>
          <p:cNvPr id="5" name="Group 4"/>
          <p:cNvGrpSpPr/>
          <p:nvPr/>
        </p:nvGrpSpPr>
        <p:grpSpPr>
          <a:xfrm>
            <a:off x="5043779" y="138998"/>
            <a:ext cx="1688746" cy="1558735"/>
            <a:chOff x="7071843" y="627139"/>
            <a:chExt cx="1688746" cy="1558735"/>
          </a:xfrm>
        </p:grpSpPr>
        <p:sp>
          <p:nvSpPr>
            <p:cNvPr id="43" name="Oval 42"/>
            <p:cNvSpPr/>
            <p:nvPr/>
          </p:nvSpPr>
          <p:spPr bwMode="auto">
            <a:xfrm>
              <a:off x="7071843" y="870317"/>
              <a:ext cx="1688746" cy="1265336"/>
            </a:xfrm>
            <a:prstGeom prst="ellipse">
              <a:avLst/>
            </a:prstGeom>
            <a:noFill/>
            <a:ln w="57150" cmpd="sng">
              <a:solidFill>
                <a:schemeClr val="accent6"/>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68556" tIns="34279" rIns="68556" bIns="34279" anchor="ctr"/>
            <a:lstStyle/>
            <a:p>
              <a:pPr algn="ctr" defTabSz="685381">
                <a:defRPr/>
              </a:pPr>
              <a:endParaRPr lang="en-US" sz="1700" dirty="0">
                <a:solidFill>
                  <a:srgbClr val="FFFFFF">
                    <a:alpha val="99000"/>
                  </a:srgbClr>
                </a:solidFill>
                <a:latin typeface="Arial"/>
              </a:endParaRPr>
            </a:p>
          </p:txBody>
        </p:sp>
        <p:pic>
          <p:nvPicPr>
            <p:cNvPr id="44" name="Picture 17"/>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7449370" y="1029258"/>
              <a:ext cx="504956" cy="407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 name="Picture 18"/>
            <p:cNvPicPr>
              <a:picLocks noChangeAspect="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8028164" y="1068556"/>
              <a:ext cx="338226" cy="273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6" name="Picture 19"/>
            <p:cNvPicPr>
              <a:picLocks noChangeAspect="1"/>
            </p:cNvPicPr>
            <p:nvPr/>
          </p:nvPicPr>
          <p:blipFill>
            <a:blip r:embed="rId3">
              <a:extLst>
                <a:ext uri="{28A0092B-C50C-407E-A947-70E740481C1C}">
                  <a14:useLocalDpi xmlns:a14="http://schemas.microsoft.com/office/drawing/2010/main" xmlns=""/>
                </a:ext>
              </a:extLst>
            </a:blip>
            <a:srcRect/>
            <a:stretch>
              <a:fillRect/>
            </a:stretch>
          </p:blipFill>
          <p:spPr bwMode="auto">
            <a:xfrm>
              <a:off x="8056747" y="1390019"/>
              <a:ext cx="504956" cy="407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7" name="Picture 21"/>
            <p:cNvPicPr>
              <a:picLocks noChangeAspect="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7784024" y="1523963"/>
              <a:ext cx="203650" cy="163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8" name="Picture 35"/>
            <p:cNvPicPr>
              <a:picLocks noChangeAspect="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7279066" y="1484672"/>
              <a:ext cx="432310" cy="3491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TextBox 25"/>
            <p:cNvSpPr txBox="1">
              <a:spLocks noChangeArrowheads="1"/>
            </p:cNvSpPr>
            <p:nvPr/>
          </p:nvSpPr>
          <p:spPr bwMode="auto">
            <a:xfrm>
              <a:off x="7196591" y="1808868"/>
              <a:ext cx="1441950" cy="3770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59" tIns="34280" rIns="68559" bIns="34280">
              <a:spAutoFit/>
            </a:bodyPr>
            <a:lstStyle>
              <a:lvl1pPr>
                <a:defRPr sz="1900">
                  <a:solidFill>
                    <a:schemeClr val="tx1"/>
                  </a:solidFill>
                  <a:latin typeface="Arial" charset="0"/>
                  <a:ea typeface="ＭＳ Ｐゴシック" charset="0"/>
                  <a:cs typeface="ＭＳ Ｐゴシック" charset="0"/>
                </a:defRPr>
              </a:lvl1pPr>
              <a:lvl2pPr marL="742950" indent="-285750">
                <a:defRPr sz="1900">
                  <a:solidFill>
                    <a:schemeClr val="tx1"/>
                  </a:solidFill>
                  <a:latin typeface="Arial" charset="0"/>
                  <a:ea typeface="ＭＳ Ｐゴシック" charset="0"/>
                </a:defRPr>
              </a:lvl2pPr>
              <a:lvl3pPr marL="1143000" indent="-228600">
                <a:defRPr sz="1900">
                  <a:solidFill>
                    <a:schemeClr val="tx1"/>
                  </a:solidFill>
                  <a:latin typeface="Arial" charset="0"/>
                  <a:ea typeface="ＭＳ Ｐゴシック" charset="0"/>
                </a:defRPr>
              </a:lvl3pPr>
              <a:lvl4pPr marL="1600200" indent="-228600">
                <a:defRPr sz="1900">
                  <a:solidFill>
                    <a:schemeClr val="tx1"/>
                  </a:solidFill>
                  <a:latin typeface="Arial" charset="0"/>
                  <a:ea typeface="ＭＳ Ｐゴシック" charset="0"/>
                </a:defRPr>
              </a:lvl4pPr>
              <a:lvl5pPr marL="2057400" indent="-228600">
                <a:defRPr sz="1900">
                  <a:solidFill>
                    <a:schemeClr val="tx1"/>
                  </a:solidFill>
                  <a:latin typeface="Arial" charset="0"/>
                  <a:ea typeface="ＭＳ Ｐゴシック" charset="0"/>
                </a:defRPr>
              </a:lvl5pPr>
              <a:lvl6pPr marL="2514600" indent="-228600" defTabSz="912813" fontAlgn="base">
                <a:spcBef>
                  <a:spcPct val="0"/>
                </a:spcBef>
                <a:spcAft>
                  <a:spcPct val="0"/>
                </a:spcAft>
                <a:defRPr sz="1900">
                  <a:solidFill>
                    <a:schemeClr val="tx1"/>
                  </a:solidFill>
                  <a:latin typeface="Arial" charset="0"/>
                  <a:ea typeface="ＭＳ Ｐゴシック" charset="0"/>
                </a:defRPr>
              </a:lvl6pPr>
              <a:lvl7pPr marL="2971800" indent="-228600" defTabSz="912813" fontAlgn="base">
                <a:spcBef>
                  <a:spcPct val="0"/>
                </a:spcBef>
                <a:spcAft>
                  <a:spcPct val="0"/>
                </a:spcAft>
                <a:defRPr sz="1900">
                  <a:solidFill>
                    <a:schemeClr val="tx1"/>
                  </a:solidFill>
                  <a:latin typeface="Arial" charset="0"/>
                  <a:ea typeface="ＭＳ Ｐゴシック" charset="0"/>
                </a:defRPr>
              </a:lvl7pPr>
              <a:lvl8pPr marL="3429000" indent="-228600" defTabSz="912813" fontAlgn="base">
                <a:spcBef>
                  <a:spcPct val="0"/>
                </a:spcBef>
                <a:spcAft>
                  <a:spcPct val="0"/>
                </a:spcAft>
                <a:defRPr sz="1900">
                  <a:solidFill>
                    <a:schemeClr val="tx1"/>
                  </a:solidFill>
                  <a:latin typeface="Arial" charset="0"/>
                  <a:ea typeface="ＭＳ Ｐゴシック" charset="0"/>
                </a:defRPr>
              </a:lvl8pPr>
              <a:lvl9pPr marL="3886200" indent="-228600" defTabSz="912813" fontAlgn="base">
                <a:spcBef>
                  <a:spcPct val="0"/>
                </a:spcBef>
                <a:spcAft>
                  <a:spcPct val="0"/>
                </a:spcAft>
                <a:defRPr sz="1900">
                  <a:solidFill>
                    <a:schemeClr val="tx1"/>
                  </a:solidFill>
                  <a:latin typeface="Arial" charset="0"/>
                  <a:ea typeface="ＭＳ Ｐゴシック" charset="0"/>
                </a:defRPr>
              </a:lvl9pPr>
            </a:lstStyle>
            <a:p>
              <a:pPr algn="ctr" defTabSz="684474" fontAlgn="base">
                <a:spcBef>
                  <a:spcPct val="0"/>
                </a:spcBef>
                <a:spcAft>
                  <a:spcPct val="0"/>
                </a:spcAft>
              </a:pPr>
              <a:r>
                <a:rPr lang="en-US" sz="1000" dirty="0" smtClean="0">
                  <a:solidFill>
                    <a:srgbClr val="FFFFFF"/>
                  </a:solidFill>
                </a:rPr>
                <a:t>Your LAN</a:t>
              </a:r>
            </a:p>
            <a:p>
              <a:pPr algn="ctr" defTabSz="684474" fontAlgn="base">
                <a:spcBef>
                  <a:spcPct val="0"/>
                </a:spcBef>
                <a:spcAft>
                  <a:spcPct val="0"/>
                </a:spcAft>
              </a:pPr>
              <a:r>
                <a:rPr lang="en-US" sz="1000" dirty="0" smtClean="0">
                  <a:solidFill>
                    <a:srgbClr val="FFFFFF"/>
                  </a:solidFill>
                </a:rPr>
                <a:t>Segments</a:t>
              </a:r>
              <a:endParaRPr lang="en-US" sz="1000" dirty="0">
                <a:solidFill>
                  <a:srgbClr val="FFFFFF"/>
                </a:solidFill>
              </a:endParaRPr>
            </a:p>
          </p:txBody>
        </p:sp>
        <p:pic>
          <p:nvPicPr>
            <p:cNvPr id="52" name="Picture 51" descr="VPC-Cloud.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643172" y="627139"/>
              <a:ext cx="517001" cy="387751"/>
            </a:xfrm>
            <a:prstGeom prst="rect">
              <a:avLst/>
            </a:prstGeom>
          </p:spPr>
        </p:pic>
      </p:grpSp>
      <p:sp>
        <p:nvSpPr>
          <p:cNvPr id="68" name="TextBox 67"/>
          <p:cNvSpPr txBox="1"/>
          <p:nvPr/>
        </p:nvSpPr>
        <p:spPr>
          <a:xfrm>
            <a:off x="99280" y="834671"/>
            <a:ext cx="1769925" cy="364564"/>
          </a:xfrm>
          <a:prstGeom prst="rect">
            <a:avLst/>
          </a:prstGeom>
        </p:spPr>
        <p:txBody>
          <a:bodyPr wrap="none" lIns="0" tIns="0" rIns="0" bIns="0"/>
          <a:lstStyle/>
          <a:p>
            <a:pPr algn="r" defTabSz="685579">
              <a:spcAft>
                <a:spcPts val="450"/>
              </a:spcAft>
              <a:defRPr/>
            </a:pPr>
            <a:r>
              <a:rPr lang="en-US" dirty="0" smtClean="0">
                <a:solidFill>
                  <a:srgbClr val="FF833B"/>
                </a:solidFill>
                <a:latin typeface="Arial"/>
                <a:ea typeface="ＭＳ Ｐゴシック" charset="0"/>
                <a:cs typeface="ＭＳ Ｐゴシック" charset="0"/>
              </a:rPr>
              <a:t>AMI for </a:t>
            </a:r>
            <a:r>
              <a:rPr lang="en-US" dirty="0" smtClean="0">
                <a:solidFill>
                  <a:srgbClr val="16CC9A"/>
                </a:solidFill>
                <a:latin typeface="Arial"/>
                <a:ea typeface="ＭＳ Ｐゴシック" charset="0"/>
                <a:cs typeface="ＭＳ Ｐゴシック" charset="0"/>
              </a:rPr>
              <a:t>Python</a:t>
            </a:r>
          </a:p>
          <a:p>
            <a:pPr algn="r" defTabSz="685579">
              <a:spcAft>
                <a:spcPts val="450"/>
              </a:spcAft>
              <a:defRPr/>
            </a:pPr>
            <a:endParaRPr lang="en-US" dirty="0">
              <a:solidFill>
                <a:srgbClr val="FFFFFF"/>
              </a:solidFill>
              <a:latin typeface="Arial"/>
              <a:ea typeface="ＭＳ Ｐゴシック" charset="0"/>
              <a:cs typeface="ＭＳ Ｐゴシック" charset="0"/>
            </a:endParaRPr>
          </a:p>
        </p:txBody>
      </p:sp>
      <p:pic>
        <p:nvPicPr>
          <p:cNvPr id="74" name="Picture 73"/>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041891" y="833532"/>
            <a:ext cx="397289" cy="412003"/>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046450" y="2184356"/>
            <a:ext cx="397289" cy="412003"/>
          </a:xfrm>
          <a:prstGeom prst="rect">
            <a:avLst/>
          </a:prstGeom>
        </p:spPr>
      </p:pic>
      <p:pic>
        <p:nvPicPr>
          <p:cNvPr id="76" name="Picture 75"/>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041892" y="3543400"/>
            <a:ext cx="397289" cy="412003"/>
          </a:xfrm>
          <a:prstGeom prst="rect">
            <a:avLst/>
          </a:prstGeom>
        </p:spPr>
      </p:pic>
      <p:sp>
        <p:nvSpPr>
          <p:cNvPr id="77" name="TextBox 76"/>
          <p:cNvSpPr txBox="1"/>
          <p:nvPr/>
        </p:nvSpPr>
        <p:spPr>
          <a:xfrm>
            <a:off x="123263" y="2223686"/>
            <a:ext cx="1769925" cy="364564"/>
          </a:xfrm>
          <a:prstGeom prst="rect">
            <a:avLst/>
          </a:prstGeom>
        </p:spPr>
        <p:txBody>
          <a:bodyPr wrap="none" lIns="0" tIns="0" rIns="0" bIns="0"/>
          <a:lstStyle/>
          <a:p>
            <a:pPr algn="r" defTabSz="685579">
              <a:spcAft>
                <a:spcPts val="450"/>
              </a:spcAft>
              <a:defRPr/>
            </a:pPr>
            <a:r>
              <a:rPr lang="en-US" dirty="0" smtClean="0">
                <a:solidFill>
                  <a:srgbClr val="FF833B"/>
                </a:solidFill>
                <a:latin typeface="Arial"/>
                <a:ea typeface="ＭＳ Ｐゴシック" charset="0"/>
                <a:cs typeface="ＭＳ Ｐゴシック" charset="0"/>
              </a:rPr>
              <a:t>AMI for </a:t>
            </a:r>
            <a:r>
              <a:rPr lang="en-US" dirty="0" smtClean="0">
                <a:solidFill>
                  <a:srgbClr val="16CC9A"/>
                </a:solidFill>
                <a:latin typeface="Arial"/>
                <a:ea typeface="ＭＳ Ｐゴシック" charset="0"/>
                <a:cs typeface="ＭＳ Ｐゴシック" charset="0"/>
              </a:rPr>
              <a:t>Perl</a:t>
            </a:r>
          </a:p>
          <a:p>
            <a:pPr algn="r" defTabSz="685579">
              <a:spcAft>
                <a:spcPts val="450"/>
              </a:spcAft>
              <a:defRPr/>
            </a:pPr>
            <a:endParaRPr lang="en-US" dirty="0">
              <a:solidFill>
                <a:srgbClr val="FFFFFF"/>
              </a:solidFill>
              <a:latin typeface="Arial"/>
              <a:ea typeface="ＭＳ Ｐゴシック" charset="0"/>
              <a:cs typeface="ＭＳ Ｐゴシック" charset="0"/>
            </a:endParaRPr>
          </a:p>
        </p:txBody>
      </p:sp>
      <p:sp>
        <p:nvSpPr>
          <p:cNvPr id="78" name="TextBox 77"/>
          <p:cNvSpPr txBox="1"/>
          <p:nvPr/>
        </p:nvSpPr>
        <p:spPr>
          <a:xfrm>
            <a:off x="68696" y="3612701"/>
            <a:ext cx="1769925" cy="364564"/>
          </a:xfrm>
          <a:prstGeom prst="rect">
            <a:avLst/>
          </a:prstGeom>
        </p:spPr>
        <p:txBody>
          <a:bodyPr wrap="none" lIns="0" tIns="0" rIns="0" bIns="0"/>
          <a:lstStyle/>
          <a:p>
            <a:pPr algn="r" defTabSz="685579">
              <a:spcAft>
                <a:spcPts val="450"/>
              </a:spcAft>
              <a:defRPr/>
            </a:pPr>
            <a:r>
              <a:rPr lang="en-US" dirty="0" smtClean="0">
                <a:solidFill>
                  <a:srgbClr val="FF833B"/>
                </a:solidFill>
                <a:latin typeface="Arial"/>
                <a:ea typeface="ＭＳ Ｐゴシック" charset="0"/>
                <a:cs typeface="ＭＳ Ｐゴシック" charset="0"/>
              </a:rPr>
              <a:t>AMI for </a:t>
            </a:r>
            <a:r>
              <a:rPr lang="en-US" dirty="0" smtClean="0">
                <a:solidFill>
                  <a:srgbClr val="16CC9A"/>
                </a:solidFill>
                <a:latin typeface="Arial"/>
                <a:ea typeface="ＭＳ Ｐゴシック" charset="0"/>
                <a:cs typeface="ＭＳ Ｐゴシック" charset="0"/>
              </a:rPr>
              <a:t>Java</a:t>
            </a:r>
          </a:p>
          <a:p>
            <a:pPr algn="r" defTabSz="685579">
              <a:spcAft>
                <a:spcPts val="450"/>
              </a:spcAft>
              <a:defRPr/>
            </a:pPr>
            <a:endParaRPr lang="en-US" dirty="0">
              <a:solidFill>
                <a:srgbClr val="FFFFFF"/>
              </a:solidFill>
              <a:latin typeface="Arial"/>
              <a:ea typeface="ＭＳ Ｐゴシック" charset="0"/>
              <a:cs typeface="ＭＳ Ｐゴシック" charset="0"/>
            </a:endParaRPr>
          </a:p>
        </p:txBody>
      </p:sp>
      <p:cxnSp>
        <p:nvCxnSpPr>
          <p:cNvPr id="79" name="Straight Connector 78"/>
          <p:cNvCxnSpPr/>
          <p:nvPr/>
        </p:nvCxnSpPr>
        <p:spPr>
          <a:xfrm>
            <a:off x="2553441" y="2407514"/>
            <a:ext cx="624141" cy="7469"/>
          </a:xfrm>
          <a:prstGeom prst="line">
            <a:avLst/>
          </a:prstGeom>
          <a:ln w="57150" cmpd="sng">
            <a:solidFill>
              <a:schemeClr val="accent6"/>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V="1">
            <a:off x="2687513" y="3698683"/>
            <a:ext cx="2836396" cy="38033"/>
          </a:xfrm>
          <a:prstGeom prst="line">
            <a:avLst/>
          </a:prstGeom>
          <a:ln w="57150" cmpd="sng">
            <a:solidFill>
              <a:schemeClr val="accent6"/>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2719811" y="1014844"/>
            <a:ext cx="2091903" cy="13509"/>
          </a:xfrm>
          <a:prstGeom prst="line">
            <a:avLst/>
          </a:prstGeom>
          <a:ln w="57150" cmpd="sng">
            <a:solidFill>
              <a:schemeClr val="accent6"/>
            </a:solidFill>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558904" y="4189529"/>
            <a:ext cx="4429418" cy="369332"/>
          </a:xfrm>
          <a:prstGeom prst="rect">
            <a:avLst/>
          </a:prstGeom>
          <a:noFill/>
        </p:spPr>
        <p:txBody>
          <a:bodyPr wrap="none" rtlCol="0">
            <a:spAutoFit/>
          </a:bodyPr>
          <a:lstStyle/>
          <a:p>
            <a:r>
              <a:rPr lang="en-US" i="1" dirty="0" smtClean="0"/>
              <a:t>Remember: </a:t>
            </a:r>
            <a:r>
              <a:rPr lang="en-US" b="1" i="1" dirty="0" smtClean="0">
                <a:solidFill>
                  <a:srgbClr val="FF0000"/>
                </a:solidFill>
              </a:rPr>
              <a:t>DO NOT</a:t>
            </a:r>
            <a:r>
              <a:rPr lang="en-US" i="1" dirty="0" smtClean="0"/>
              <a:t> share your clusters!</a:t>
            </a:r>
            <a:endParaRPr lang="en-US" i="1" dirty="0"/>
          </a:p>
        </p:txBody>
      </p:sp>
    </p:spTree>
    <p:extLst>
      <p:ext uri="{BB962C8B-B14F-4D97-AF65-F5344CB8AC3E}">
        <p14:creationId xmlns:p14="http://schemas.microsoft.com/office/powerpoint/2010/main" xmlns="" val="118565625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114936"/>
            <a:ext cx="8575563" cy="864778"/>
          </a:xfrm>
        </p:spPr>
        <p:txBody>
          <a:bodyPr/>
          <a:lstStyle/>
          <a:p>
            <a:r>
              <a:rPr lang="en-US" dirty="0" smtClean="0"/>
              <a:t>Cloud Storage: Backup and Analytics</a:t>
            </a:r>
            <a:endParaRPr lang="en-US" dirty="0"/>
          </a:p>
        </p:txBody>
      </p:sp>
      <p:sp>
        <p:nvSpPr>
          <p:cNvPr id="4" name="Footer Placeholder 4"/>
          <p:cNvSpPr txBox="1">
            <a:spLocks/>
          </p:cNvSpPr>
          <p:nvPr/>
        </p:nvSpPr>
        <p:spPr>
          <a:xfrm>
            <a:off x="327025" y="4767264"/>
            <a:ext cx="2895600" cy="273844"/>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38B3F71-6ACE-894A-83AE-6676B8283263}" type="slidenum">
              <a:rPr lang="en-US" smtClean="0"/>
              <a:pPr/>
              <a:t>23</a:t>
            </a:fld>
            <a:endParaRPr lang="en-US" dirty="0"/>
          </a:p>
        </p:txBody>
      </p:sp>
      <p:grpSp>
        <p:nvGrpSpPr>
          <p:cNvPr id="19" name="Group 18"/>
          <p:cNvGrpSpPr/>
          <p:nvPr/>
        </p:nvGrpSpPr>
        <p:grpSpPr>
          <a:xfrm>
            <a:off x="5061311" y="3440840"/>
            <a:ext cx="917520" cy="743147"/>
            <a:chOff x="7028630" y="3551917"/>
            <a:chExt cx="994944" cy="805858"/>
          </a:xfrm>
        </p:grpSpPr>
        <p:pic>
          <p:nvPicPr>
            <p:cNvPr id="10" name="Picture 9" descr="S3-Bucket.png"/>
            <p:cNvPicPr>
              <a:picLocks noChangeAspect="1"/>
            </p:cNvPicPr>
            <p:nvPr/>
          </p:nvPicPr>
          <p:blipFill>
            <a:blip r:embed="rId3" cstate="screen">
              <a:extLst>
                <a:ext uri="{28A0092B-C50C-407E-A947-70E740481C1C}">
                  <a14:useLocalDpi xmlns:a14="http://schemas.microsoft.com/office/drawing/2010/main" xmlns=""/>
                </a:ext>
              </a:extLst>
            </a:blip>
            <a:stretch>
              <a:fillRect/>
            </a:stretch>
          </p:blipFill>
          <p:spPr>
            <a:xfrm>
              <a:off x="7186552" y="3551917"/>
              <a:ext cx="679100" cy="679100"/>
            </a:xfrm>
            <a:prstGeom prst="rect">
              <a:avLst/>
            </a:prstGeom>
          </p:spPr>
        </p:pic>
        <p:sp>
          <p:nvSpPr>
            <p:cNvPr id="11" name="TextBox 10"/>
            <p:cNvSpPr txBox="1"/>
            <p:nvPr/>
          </p:nvSpPr>
          <p:spPr>
            <a:xfrm>
              <a:off x="7028630" y="4190901"/>
              <a:ext cx="994944" cy="166874"/>
            </a:xfrm>
            <a:prstGeom prst="rect">
              <a:avLst/>
            </a:prstGeom>
            <a:noFill/>
          </p:spPr>
          <p:txBody>
            <a:bodyPr wrap="square" lIns="0" tIns="0" rIns="0" bIns="0" rtlCol="0">
              <a:spAutoFit/>
            </a:bodyPr>
            <a:lstStyle/>
            <a:p>
              <a:pPr algn="ctr" fontAlgn="auto">
                <a:spcBef>
                  <a:spcPts val="0"/>
                </a:spcBef>
                <a:spcAft>
                  <a:spcPts val="0"/>
                </a:spcAft>
              </a:pPr>
              <a:r>
                <a:rPr lang="en-US" sz="1000" dirty="0" smtClean="0">
                  <a:solidFill>
                    <a:srgbClr val="595A5D"/>
                  </a:solidFill>
                  <a:latin typeface="Arial"/>
                  <a:cs typeface="+mn-cs"/>
                </a:rPr>
                <a:t>Amazon S3</a:t>
              </a:r>
              <a:endParaRPr lang="en-US" sz="1000" dirty="0">
                <a:solidFill>
                  <a:srgbClr val="595A5D"/>
                </a:solidFill>
                <a:latin typeface="Arial"/>
                <a:cs typeface="+mn-cs"/>
              </a:endParaRPr>
            </a:p>
          </p:txBody>
        </p:sp>
      </p:grpSp>
      <p:grpSp>
        <p:nvGrpSpPr>
          <p:cNvPr id="17" name="Group 16"/>
          <p:cNvGrpSpPr/>
          <p:nvPr/>
        </p:nvGrpSpPr>
        <p:grpSpPr>
          <a:xfrm>
            <a:off x="5044990" y="2352597"/>
            <a:ext cx="950162" cy="994028"/>
            <a:chOff x="7010932" y="2376098"/>
            <a:chExt cx="1030340" cy="1077910"/>
          </a:xfrm>
        </p:grpSpPr>
        <p:pic>
          <p:nvPicPr>
            <p:cNvPr id="12" name="Picture 11" descr="RedShift.png"/>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7160342" y="2376098"/>
              <a:ext cx="731520" cy="731520"/>
            </a:xfrm>
            <a:prstGeom prst="rect">
              <a:avLst/>
            </a:prstGeom>
          </p:spPr>
        </p:pic>
        <p:sp>
          <p:nvSpPr>
            <p:cNvPr id="13" name="TextBox 12"/>
            <p:cNvSpPr txBox="1"/>
            <p:nvPr/>
          </p:nvSpPr>
          <p:spPr>
            <a:xfrm>
              <a:off x="7010932" y="3120259"/>
              <a:ext cx="1030340" cy="333749"/>
            </a:xfrm>
            <a:prstGeom prst="rect">
              <a:avLst/>
            </a:prstGeom>
            <a:noFill/>
          </p:spPr>
          <p:txBody>
            <a:bodyPr wrap="square" lIns="0" tIns="0" rIns="0" bIns="0" rtlCol="0">
              <a:spAutoFit/>
            </a:bodyPr>
            <a:lstStyle/>
            <a:p>
              <a:pPr algn="ctr"/>
              <a:r>
                <a:rPr lang="en-US" sz="1000" dirty="0" smtClean="0">
                  <a:solidFill>
                    <a:srgbClr val="595A5D"/>
                  </a:solidFill>
                  <a:cs typeface="Helvetica Neue"/>
                </a:rPr>
                <a:t>Amazon Redshift</a:t>
              </a:r>
            </a:p>
          </p:txBody>
        </p:sp>
      </p:grpSp>
      <p:grpSp>
        <p:nvGrpSpPr>
          <p:cNvPr id="18" name="Group 17"/>
          <p:cNvGrpSpPr/>
          <p:nvPr/>
        </p:nvGrpSpPr>
        <p:grpSpPr>
          <a:xfrm>
            <a:off x="5126686" y="1374029"/>
            <a:ext cx="786770" cy="857617"/>
            <a:chOff x="7099522" y="1238212"/>
            <a:chExt cx="853160" cy="929986"/>
          </a:xfrm>
        </p:grpSpPr>
        <p:pic>
          <p:nvPicPr>
            <p:cNvPr id="14" name="Picture 13" descr="Elastic-MapReduce-EMR.png"/>
            <p:cNvPicPr>
              <a:picLocks noChangeAspect="1"/>
            </p:cNvPicPr>
            <p:nvPr/>
          </p:nvPicPr>
          <p:blipFill>
            <a:blip r:embed="rId5" cstate="screen">
              <a:extLst>
                <a:ext uri="{28A0092B-C50C-407E-A947-70E740481C1C}">
                  <a14:useLocalDpi xmlns:a14="http://schemas.microsoft.com/office/drawing/2010/main" xmlns=""/>
                </a:ext>
              </a:extLst>
            </a:blip>
            <a:stretch>
              <a:fillRect/>
            </a:stretch>
          </p:blipFill>
          <p:spPr>
            <a:xfrm>
              <a:off x="7160342" y="1238212"/>
              <a:ext cx="731520" cy="731520"/>
            </a:xfrm>
            <a:prstGeom prst="rect">
              <a:avLst/>
            </a:prstGeom>
          </p:spPr>
        </p:pic>
        <p:sp>
          <p:nvSpPr>
            <p:cNvPr id="15" name="TextBox 14"/>
            <p:cNvSpPr txBox="1"/>
            <p:nvPr/>
          </p:nvSpPr>
          <p:spPr>
            <a:xfrm>
              <a:off x="7099522" y="2001324"/>
              <a:ext cx="853160" cy="166874"/>
            </a:xfrm>
            <a:prstGeom prst="rect">
              <a:avLst/>
            </a:prstGeom>
            <a:noFill/>
          </p:spPr>
          <p:txBody>
            <a:bodyPr wrap="square" lIns="0" tIns="0" rIns="0" bIns="0" rtlCol="0">
              <a:spAutoFit/>
            </a:bodyPr>
            <a:lstStyle/>
            <a:p>
              <a:pPr algn="ctr"/>
              <a:r>
                <a:rPr lang="en-US" sz="1000" kern="1200" dirty="0" smtClean="0">
                  <a:solidFill>
                    <a:srgbClr val="595A5D"/>
                  </a:solidFill>
                  <a:cs typeface="Helvetica Neue"/>
                </a:rPr>
                <a:t>Amazon EMR</a:t>
              </a:r>
              <a:endParaRPr lang="en-US" sz="1000" kern="1200" dirty="0">
                <a:solidFill>
                  <a:srgbClr val="595A5D"/>
                </a:solidFill>
                <a:cs typeface="Helvetica Neue"/>
              </a:endParaRPr>
            </a:p>
          </p:txBody>
        </p:sp>
      </p:grpSp>
      <p:sp>
        <p:nvSpPr>
          <p:cNvPr id="16" name="Rounded Rectangle 15"/>
          <p:cNvSpPr/>
          <p:nvPr/>
        </p:nvSpPr>
        <p:spPr>
          <a:xfrm>
            <a:off x="4756151" y="1151359"/>
            <a:ext cx="1527840" cy="3121152"/>
          </a:xfrm>
          <a:prstGeom prst="roundRect">
            <a:avLst>
              <a:gd name="adj" fmla="val 8322"/>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dirty="0">
              <a:solidFill>
                <a:schemeClr val="tx1"/>
              </a:solidFill>
              <a:latin typeface="Helvetica Neue"/>
              <a:cs typeface="Helvetica Neue"/>
            </a:endParaRPr>
          </a:p>
        </p:txBody>
      </p:sp>
      <p:pic>
        <p:nvPicPr>
          <p:cNvPr id="9" name="Picture 8" descr="AWS-Cloud.png"/>
          <p:cNvPicPr>
            <a:picLocks noChangeAspect="1"/>
          </p:cNvPicPr>
          <p:nvPr/>
        </p:nvPicPr>
        <p:blipFill>
          <a:blip r:embed="rId6" cstate="screen">
            <a:extLst>
              <a:ext uri="{28A0092B-C50C-407E-A947-70E740481C1C}">
                <a14:useLocalDpi xmlns:a14="http://schemas.microsoft.com/office/drawing/2010/main" xmlns=""/>
              </a:ext>
            </a:extLst>
          </a:blip>
          <a:stretch>
            <a:fillRect/>
          </a:stretch>
        </p:blipFill>
        <p:spPr>
          <a:xfrm>
            <a:off x="4861733" y="792841"/>
            <a:ext cx="568068" cy="568068"/>
          </a:xfrm>
          <a:prstGeom prst="rect">
            <a:avLst/>
          </a:prstGeom>
        </p:spPr>
      </p:pic>
      <p:sp>
        <p:nvSpPr>
          <p:cNvPr id="21" name="TextBox 20"/>
          <p:cNvSpPr txBox="1"/>
          <p:nvPr/>
        </p:nvSpPr>
        <p:spPr>
          <a:xfrm>
            <a:off x="5439438" y="990494"/>
            <a:ext cx="761999" cy="141815"/>
          </a:xfrm>
          <a:prstGeom prst="rect">
            <a:avLst/>
          </a:prstGeom>
          <a:noFill/>
        </p:spPr>
        <p:txBody>
          <a:bodyPr wrap="square" lIns="0" tIns="0" rIns="0" bIns="0" rtlCol="0">
            <a:spAutoFit/>
          </a:bodyPr>
          <a:lstStyle/>
          <a:p>
            <a:r>
              <a:rPr lang="en-US" sz="900" dirty="0" smtClean="0">
                <a:solidFill>
                  <a:srgbClr val="595A5D"/>
                </a:solidFill>
                <a:cs typeface="Helvetica Neue"/>
              </a:rPr>
              <a:t>AWS cloud</a:t>
            </a:r>
            <a:endParaRPr lang="en-US" sz="900" dirty="0">
              <a:solidFill>
                <a:srgbClr val="595A5D"/>
              </a:solidFill>
              <a:cs typeface="Helvetica Neue"/>
            </a:endParaRPr>
          </a:p>
        </p:txBody>
      </p:sp>
      <p:sp>
        <p:nvSpPr>
          <p:cNvPr id="22" name="TextBox 21"/>
          <p:cNvSpPr txBox="1"/>
          <p:nvPr/>
        </p:nvSpPr>
        <p:spPr>
          <a:xfrm>
            <a:off x="1951996" y="1805893"/>
            <a:ext cx="377306" cy="153888"/>
          </a:xfrm>
          <a:prstGeom prst="rect">
            <a:avLst/>
          </a:prstGeom>
          <a:noFill/>
        </p:spPr>
        <p:txBody>
          <a:bodyPr wrap="square" lIns="0" tIns="0" rIns="0" bIns="0" rtlCol="0">
            <a:spAutoFit/>
          </a:bodyPr>
          <a:lstStyle/>
          <a:p>
            <a:pPr algn="ctr"/>
            <a:r>
              <a:rPr lang="en-US" sz="1000" dirty="0" smtClean="0">
                <a:cs typeface="Helvetica Neue"/>
              </a:rPr>
              <a:t>App 1</a:t>
            </a:r>
            <a:endParaRPr lang="en-US" sz="1000" dirty="0">
              <a:cs typeface="Helvetica Neue"/>
            </a:endParaRPr>
          </a:p>
        </p:txBody>
      </p:sp>
      <p:pic>
        <p:nvPicPr>
          <p:cNvPr id="23" name="Picture 22" descr="Deployment &amp; Management_OpsWorks Apps.eps"/>
          <p:cNvPicPr>
            <a:picLocks noChangeAspect="1"/>
          </p:cNvPicPr>
          <p:nvPr/>
        </p:nvPicPr>
        <p:blipFill>
          <a:blip r:embed="rId7" cstate="screen">
            <a:extLst>
              <a:ext uri="{28A0092B-C50C-407E-A947-70E740481C1C}">
                <a14:useLocalDpi xmlns:a14="http://schemas.microsoft.com/office/drawing/2010/main" xmlns=""/>
              </a:ext>
            </a:extLst>
          </a:blip>
          <a:stretch>
            <a:fillRect/>
          </a:stretch>
        </p:blipFill>
        <p:spPr>
          <a:xfrm>
            <a:off x="1882825" y="1348113"/>
            <a:ext cx="515648" cy="515648"/>
          </a:xfrm>
          <a:prstGeom prst="rect">
            <a:avLst/>
          </a:prstGeom>
        </p:spPr>
      </p:pic>
      <p:sp>
        <p:nvSpPr>
          <p:cNvPr id="47" name="TextBox 46"/>
          <p:cNvSpPr txBox="1"/>
          <p:nvPr/>
        </p:nvSpPr>
        <p:spPr>
          <a:xfrm>
            <a:off x="1951996" y="2464276"/>
            <a:ext cx="377306" cy="153888"/>
          </a:xfrm>
          <a:prstGeom prst="rect">
            <a:avLst/>
          </a:prstGeom>
          <a:noFill/>
        </p:spPr>
        <p:txBody>
          <a:bodyPr wrap="square" lIns="0" tIns="0" rIns="0" bIns="0" rtlCol="0">
            <a:spAutoFit/>
          </a:bodyPr>
          <a:lstStyle/>
          <a:p>
            <a:pPr algn="ctr"/>
            <a:r>
              <a:rPr lang="en-US" sz="1000" dirty="0" smtClean="0">
                <a:cs typeface="Helvetica Neue"/>
              </a:rPr>
              <a:t>App 2</a:t>
            </a:r>
            <a:endParaRPr lang="en-US" sz="1000" dirty="0">
              <a:cs typeface="Helvetica Neue"/>
            </a:endParaRPr>
          </a:p>
        </p:txBody>
      </p:sp>
      <p:pic>
        <p:nvPicPr>
          <p:cNvPr id="48" name="Picture 47" descr="Deployment &amp; Management_OpsWorks Apps.eps"/>
          <p:cNvPicPr>
            <a:picLocks noChangeAspect="1"/>
          </p:cNvPicPr>
          <p:nvPr/>
        </p:nvPicPr>
        <p:blipFill>
          <a:blip r:embed="rId7" cstate="screen">
            <a:extLst>
              <a:ext uri="{28A0092B-C50C-407E-A947-70E740481C1C}">
                <a14:useLocalDpi xmlns:a14="http://schemas.microsoft.com/office/drawing/2010/main" xmlns=""/>
              </a:ext>
            </a:extLst>
          </a:blip>
          <a:stretch>
            <a:fillRect/>
          </a:stretch>
        </p:blipFill>
        <p:spPr>
          <a:xfrm>
            <a:off x="1882825" y="2006496"/>
            <a:ext cx="515648" cy="515648"/>
          </a:xfrm>
          <a:prstGeom prst="rect">
            <a:avLst/>
          </a:prstGeom>
        </p:spPr>
      </p:pic>
      <p:sp>
        <p:nvSpPr>
          <p:cNvPr id="49" name="TextBox 48"/>
          <p:cNvSpPr txBox="1"/>
          <p:nvPr/>
        </p:nvSpPr>
        <p:spPr>
          <a:xfrm>
            <a:off x="1951996" y="3116208"/>
            <a:ext cx="377306" cy="484748"/>
          </a:xfrm>
          <a:prstGeom prst="rect">
            <a:avLst/>
          </a:prstGeom>
          <a:noFill/>
        </p:spPr>
        <p:txBody>
          <a:bodyPr wrap="square" lIns="0" tIns="0" rIns="0" bIns="0" rtlCol="0">
            <a:spAutoFit/>
          </a:bodyPr>
          <a:lstStyle/>
          <a:p>
            <a:pPr algn="ctr"/>
            <a:r>
              <a:rPr lang="en-US" sz="1000" dirty="0" smtClean="0">
                <a:cs typeface="Helvetica Neue"/>
              </a:rPr>
              <a:t>App 3</a:t>
            </a:r>
          </a:p>
          <a:p>
            <a:pPr algn="ctr">
              <a:lnSpc>
                <a:spcPct val="70000"/>
              </a:lnSpc>
            </a:pPr>
            <a:r>
              <a:rPr lang="en-US" sz="1000" dirty="0" smtClean="0">
                <a:cs typeface="Helvetica Neue"/>
              </a:rPr>
              <a:t>•</a:t>
            </a:r>
          </a:p>
          <a:p>
            <a:pPr algn="ctr">
              <a:lnSpc>
                <a:spcPct val="70000"/>
              </a:lnSpc>
            </a:pPr>
            <a:r>
              <a:rPr lang="en-US" sz="1000" dirty="0" smtClean="0">
                <a:cs typeface="Helvetica Neue"/>
              </a:rPr>
              <a:t>•</a:t>
            </a:r>
          </a:p>
          <a:p>
            <a:pPr algn="ctr">
              <a:lnSpc>
                <a:spcPct val="70000"/>
              </a:lnSpc>
            </a:pPr>
            <a:r>
              <a:rPr lang="en-US" sz="1000" dirty="0">
                <a:cs typeface="Helvetica Neue"/>
              </a:rPr>
              <a:t>•</a:t>
            </a:r>
          </a:p>
        </p:txBody>
      </p:sp>
      <p:pic>
        <p:nvPicPr>
          <p:cNvPr id="50" name="Picture 49" descr="Deployment &amp; Management_OpsWorks Apps.eps"/>
          <p:cNvPicPr>
            <a:picLocks noChangeAspect="1"/>
          </p:cNvPicPr>
          <p:nvPr/>
        </p:nvPicPr>
        <p:blipFill>
          <a:blip r:embed="rId7" cstate="screen">
            <a:extLst>
              <a:ext uri="{28A0092B-C50C-407E-A947-70E740481C1C}">
                <a14:useLocalDpi xmlns:a14="http://schemas.microsoft.com/office/drawing/2010/main" xmlns=""/>
              </a:ext>
            </a:extLst>
          </a:blip>
          <a:stretch>
            <a:fillRect/>
          </a:stretch>
        </p:blipFill>
        <p:spPr>
          <a:xfrm>
            <a:off x="1882825" y="2658428"/>
            <a:ext cx="515648" cy="515648"/>
          </a:xfrm>
          <a:prstGeom prst="rect">
            <a:avLst/>
          </a:prstGeom>
        </p:spPr>
      </p:pic>
      <p:sp>
        <p:nvSpPr>
          <p:cNvPr id="51" name="TextBox 50"/>
          <p:cNvSpPr txBox="1"/>
          <p:nvPr/>
        </p:nvSpPr>
        <p:spPr>
          <a:xfrm>
            <a:off x="1951996" y="3971339"/>
            <a:ext cx="377306" cy="153888"/>
          </a:xfrm>
          <a:prstGeom prst="rect">
            <a:avLst/>
          </a:prstGeom>
          <a:noFill/>
        </p:spPr>
        <p:txBody>
          <a:bodyPr wrap="square" lIns="0" tIns="0" rIns="0" bIns="0" rtlCol="0">
            <a:spAutoFit/>
          </a:bodyPr>
          <a:lstStyle/>
          <a:p>
            <a:pPr algn="ctr"/>
            <a:r>
              <a:rPr lang="en-US" sz="1000" dirty="0" smtClean="0">
                <a:cs typeface="Helvetica Neue"/>
              </a:rPr>
              <a:t>App N</a:t>
            </a:r>
            <a:endParaRPr lang="en-US" sz="1000" dirty="0">
              <a:cs typeface="Helvetica Neue"/>
            </a:endParaRPr>
          </a:p>
        </p:txBody>
      </p:sp>
      <p:pic>
        <p:nvPicPr>
          <p:cNvPr id="52" name="Picture 51" descr="Deployment &amp; Management_OpsWorks Apps.eps"/>
          <p:cNvPicPr>
            <a:picLocks noChangeAspect="1"/>
          </p:cNvPicPr>
          <p:nvPr/>
        </p:nvPicPr>
        <p:blipFill>
          <a:blip r:embed="rId7" cstate="screen">
            <a:extLst>
              <a:ext uri="{28A0092B-C50C-407E-A947-70E740481C1C}">
                <a14:useLocalDpi xmlns:a14="http://schemas.microsoft.com/office/drawing/2010/main" xmlns=""/>
              </a:ext>
            </a:extLst>
          </a:blip>
          <a:stretch>
            <a:fillRect/>
          </a:stretch>
        </p:blipFill>
        <p:spPr>
          <a:xfrm>
            <a:off x="1882825" y="3513559"/>
            <a:ext cx="515648" cy="515648"/>
          </a:xfrm>
          <a:prstGeom prst="rect">
            <a:avLst/>
          </a:prstGeom>
        </p:spPr>
      </p:pic>
      <p:sp>
        <p:nvSpPr>
          <p:cNvPr id="53" name="Right Arrow 52"/>
          <p:cNvSpPr/>
          <p:nvPr/>
        </p:nvSpPr>
        <p:spPr>
          <a:xfrm>
            <a:off x="3222625" y="1964159"/>
            <a:ext cx="1537362" cy="511914"/>
          </a:xfrm>
          <a:prstGeom prst="right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TextBox 53"/>
          <p:cNvSpPr txBox="1"/>
          <p:nvPr/>
        </p:nvSpPr>
        <p:spPr>
          <a:xfrm>
            <a:off x="3223058" y="2135619"/>
            <a:ext cx="1333730" cy="169277"/>
          </a:xfrm>
          <a:prstGeom prst="rect">
            <a:avLst/>
          </a:prstGeom>
          <a:noFill/>
        </p:spPr>
        <p:txBody>
          <a:bodyPr wrap="square" lIns="0" tIns="0" rIns="0" bIns="0" rtlCol="0">
            <a:spAutoFit/>
          </a:bodyPr>
          <a:lstStyle/>
          <a:p>
            <a:pPr algn="ctr"/>
            <a:r>
              <a:rPr lang="en-US" sz="1100" b="1" dirty="0" smtClean="0">
                <a:solidFill>
                  <a:srgbClr val="595A5D"/>
                </a:solidFill>
                <a:cs typeface="Helvetica Neue"/>
              </a:rPr>
              <a:t>ANALYTICS</a:t>
            </a:r>
            <a:endParaRPr lang="en-US" sz="1050" b="1" dirty="0">
              <a:solidFill>
                <a:srgbClr val="595A5D"/>
              </a:solidFill>
              <a:cs typeface="Helvetica Neue"/>
            </a:endParaRPr>
          </a:p>
        </p:txBody>
      </p:sp>
      <p:sp>
        <p:nvSpPr>
          <p:cNvPr id="55" name="Right Arrow 54"/>
          <p:cNvSpPr/>
          <p:nvPr/>
        </p:nvSpPr>
        <p:spPr>
          <a:xfrm>
            <a:off x="3222625" y="2935709"/>
            <a:ext cx="1537362" cy="508320"/>
          </a:xfrm>
          <a:prstGeom prst="rightArrow">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TextBox 55"/>
          <p:cNvSpPr txBox="1"/>
          <p:nvPr/>
        </p:nvSpPr>
        <p:spPr>
          <a:xfrm>
            <a:off x="3223058" y="3105373"/>
            <a:ext cx="1341836" cy="169277"/>
          </a:xfrm>
          <a:prstGeom prst="rect">
            <a:avLst/>
          </a:prstGeom>
          <a:noFill/>
        </p:spPr>
        <p:txBody>
          <a:bodyPr wrap="square" lIns="0" tIns="0" rIns="0" bIns="0" rtlCol="0">
            <a:spAutoFit/>
          </a:bodyPr>
          <a:lstStyle/>
          <a:p>
            <a:pPr algn="ctr"/>
            <a:r>
              <a:rPr lang="en-US" sz="1100" b="1" dirty="0" smtClean="0">
                <a:solidFill>
                  <a:srgbClr val="595A5D"/>
                </a:solidFill>
                <a:cs typeface="Helvetica Neue"/>
              </a:rPr>
              <a:t>BACKUP</a:t>
            </a:r>
            <a:endParaRPr lang="en-US" sz="1100" b="1" dirty="0">
              <a:solidFill>
                <a:srgbClr val="595A5D"/>
              </a:solidFill>
              <a:cs typeface="Helvetica Neue"/>
            </a:endParaRPr>
          </a:p>
        </p:txBody>
      </p:sp>
      <p:sp>
        <p:nvSpPr>
          <p:cNvPr id="62" name="Rounded Rectangle 61"/>
          <p:cNvSpPr/>
          <p:nvPr/>
        </p:nvSpPr>
        <p:spPr>
          <a:xfrm>
            <a:off x="1695051" y="1151359"/>
            <a:ext cx="1527840" cy="3121152"/>
          </a:xfrm>
          <a:prstGeom prst="roundRect">
            <a:avLst>
              <a:gd name="adj" fmla="val 8322"/>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dirty="0">
              <a:solidFill>
                <a:schemeClr val="tx1"/>
              </a:solidFill>
              <a:latin typeface="Helvetica Neue"/>
              <a:cs typeface="Helvetica Neue"/>
            </a:endParaRPr>
          </a:p>
        </p:txBody>
      </p:sp>
      <p:sp>
        <p:nvSpPr>
          <p:cNvPr id="63" name="TextBox 62"/>
          <p:cNvSpPr txBox="1"/>
          <p:nvPr/>
        </p:nvSpPr>
        <p:spPr>
          <a:xfrm>
            <a:off x="2150137" y="992152"/>
            <a:ext cx="1066800" cy="138499"/>
          </a:xfrm>
          <a:prstGeom prst="rect">
            <a:avLst/>
          </a:prstGeom>
          <a:noFill/>
        </p:spPr>
        <p:txBody>
          <a:bodyPr wrap="square" lIns="0" tIns="0" rIns="0" bIns="0" rtlCol="0">
            <a:spAutoFit/>
          </a:bodyPr>
          <a:lstStyle/>
          <a:p>
            <a:r>
              <a:rPr lang="en-US" sz="900" dirty="0" smtClean="0">
                <a:solidFill>
                  <a:srgbClr val="595A5D"/>
                </a:solidFill>
                <a:cs typeface="Helvetica Neue"/>
              </a:rPr>
              <a:t>Legacy data centers</a:t>
            </a:r>
            <a:endParaRPr lang="en-US" sz="900" dirty="0">
              <a:solidFill>
                <a:srgbClr val="595A5D"/>
              </a:solidFill>
              <a:cs typeface="Helvetica Neue"/>
            </a:endParaRPr>
          </a:p>
        </p:txBody>
      </p:sp>
      <p:pic>
        <p:nvPicPr>
          <p:cNvPr id="64" name="Picture 63" descr="Corporate-Data-Center.png"/>
          <p:cNvPicPr>
            <a:picLocks noChangeAspect="1"/>
          </p:cNvPicPr>
          <p:nvPr/>
        </p:nvPicPr>
        <p:blipFill>
          <a:blip r:embed="rId8" cstate="screen">
            <a:extLst>
              <a:ext uri="{28A0092B-C50C-407E-A947-70E740481C1C}">
                <a14:useLocalDpi xmlns:a14="http://schemas.microsoft.com/office/drawing/2010/main" xmlns=""/>
              </a:ext>
            </a:extLst>
          </a:blip>
          <a:stretch>
            <a:fillRect/>
          </a:stretch>
        </p:blipFill>
        <p:spPr>
          <a:xfrm>
            <a:off x="1692939" y="808462"/>
            <a:ext cx="546098" cy="546096"/>
          </a:xfrm>
          <a:prstGeom prst="rect">
            <a:avLst/>
          </a:prstGeom>
        </p:spPr>
      </p:pic>
    </p:spTree>
    <p:extLst>
      <p:ext uri="{BB962C8B-B14F-4D97-AF65-F5344CB8AC3E}">
        <p14:creationId xmlns:p14="http://schemas.microsoft.com/office/powerpoint/2010/main" xmlns="" val="16206172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613" y="1605520"/>
            <a:ext cx="7126623" cy="1678007"/>
          </a:xfrm>
        </p:spPr>
        <p:txBody>
          <a:bodyPr/>
          <a:lstStyle/>
          <a:p>
            <a:r>
              <a:rPr lang="en-US" dirty="0" smtClean="0"/>
              <a:t>What is </a:t>
            </a:r>
            <a:r>
              <a:rPr lang="en-US" smtClean="0">
                <a:solidFill>
                  <a:srgbClr val="FCB64C"/>
                </a:solidFill>
              </a:rPr>
              <a:t>Relation Database </a:t>
            </a:r>
            <a:r>
              <a:rPr lang="en-US" dirty="0" smtClean="0">
                <a:solidFill>
                  <a:srgbClr val="FCB64C"/>
                </a:solidFill>
              </a:rPr>
              <a:t>Service </a:t>
            </a:r>
            <a:r>
              <a:rPr lang="en-US" dirty="0" smtClean="0"/>
              <a:t>(RDS)? </a:t>
            </a:r>
            <a:endParaRPr lang="en-US" dirty="0"/>
          </a:p>
        </p:txBody>
      </p:sp>
    </p:spTree>
    <p:extLst>
      <p:ext uri="{BB962C8B-B14F-4D97-AF65-F5344CB8AC3E}">
        <p14:creationId xmlns:p14="http://schemas.microsoft.com/office/powerpoint/2010/main" xmlns="" val="20397332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Relational Database Service (RDS)</a:t>
            </a:r>
            <a:endParaRPr lang="en-US" dirty="0"/>
          </a:p>
        </p:txBody>
      </p:sp>
      <p:sp>
        <p:nvSpPr>
          <p:cNvPr id="3" name="Content Placeholder 2"/>
          <p:cNvSpPr>
            <a:spLocks noGrp="1"/>
          </p:cNvSpPr>
          <p:nvPr>
            <p:ph idx="1"/>
          </p:nvPr>
        </p:nvSpPr>
        <p:spPr>
          <a:xfrm>
            <a:off x="336789" y="1298863"/>
            <a:ext cx="8573531" cy="3192069"/>
          </a:xfrm>
        </p:spPr>
        <p:txBody>
          <a:bodyPr>
            <a:normAutofit/>
          </a:bodyPr>
          <a:lstStyle/>
          <a:p>
            <a:pPr marL="0" indent="0">
              <a:buNone/>
            </a:pPr>
            <a:r>
              <a:rPr lang="en-US" dirty="0"/>
              <a:t>Amazon </a:t>
            </a:r>
            <a:r>
              <a:rPr lang="en-US" dirty="0" smtClean="0"/>
              <a:t>RDS </a:t>
            </a:r>
            <a:r>
              <a:rPr lang="en-US" dirty="0"/>
              <a:t>is a </a:t>
            </a:r>
            <a:r>
              <a:rPr lang="en-US" b="1" dirty="0">
                <a:solidFill>
                  <a:schemeClr val="accent1"/>
                </a:solidFill>
              </a:rPr>
              <a:t>fully managed </a:t>
            </a:r>
            <a:r>
              <a:rPr lang="en-US" dirty="0" smtClean="0"/>
              <a:t>relational database </a:t>
            </a:r>
            <a:r>
              <a:rPr lang="en-US" dirty="0"/>
              <a:t>service.</a:t>
            </a:r>
          </a:p>
          <a:p>
            <a:r>
              <a:rPr lang="en-US" dirty="0"/>
              <a:t>Choice of database engines</a:t>
            </a:r>
            <a:r>
              <a:rPr lang="en-US" dirty="0" smtClean="0"/>
              <a:t>:</a:t>
            </a:r>
          </a:p>
          <a:p>
            <a:pPr lvl="1"/>
            <a:r>
              <a:rPr lang="en-US" dirty="0" smtClean="0"/>
              <a:t>MySQL, Oracle, Microsoft </a:t>
            </a:r>
            <a:r>
              <a:rPr lang="en-US" dirty="0"/>
              <a:t>SQL </a:t>
            </a:r>
            <a:r>
              <a:rPr lang="en-US" dirty="0" smtClean="0"/>
              <a:t>Server, PostgreSQL</a:t>
            </a:r>
          </a:p>
          <a:p>
            <a:pPr lvl="1"/>
            <a:r>
              <a:rPr lang="en-US" dirty="0" smtClean="0"/>
              <a:t>Amazon Aurora</a:t>
            </a:r>
            <a:endParaRPr lang="en-US" dirty="0"/>
          </a:p>
          <a:p>
            <a:r>
              <a:rPr lang="en-US" dirty="0"/>
              <a:t>Simple to deploy and scale.</a:t>
            </a:r>
          </a:p>
          <a:p>
            <a:r>
              <a:rPr lang="en-US" dirty="0" smtClean="0"/>
              <a:t>Reliable </a:t>
            </a:r>
            <a:r>
              <a:rPr lang="en-US" dirty="0"/>
              <a:t>and cost-effective</a:t>
            </a:r>
            <a:r>
              <a:rPr lang="en-US" dirty="0" smtClean="0"/>
              <a:t>.</a:t>
            </a:r>
            <a:endParaRPr lang="en-US" dirty="0"/>
          </a:p>
        </p:txBody>
      </p:sp>
      <p:pic>
        <p:nvPicPr>
          <p:cNvPr id="5" name="Picture 4" descr="RDS.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005285" y="114936"/>
            <a:ext cx="1073615" cy="1073615"/>
          </a:xfrm>
          <a:prstGeom prst="rect">
            <a:avLst/>
          </a:prstGeom>
        </p:spPr>
      </p:pic>
    </p:spTree>
    <p:extLst>
      <p:ext uri="{BB962C8B-B14F-4D97-AF65-F5344CB8AC3E}">
        <p14:creationId xmlns:p14="http://schemas.microsoft.com/office/powerpoint/2010/main" xmlns="" val="1209756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613" y="1605520"/>
            <a:ext cx="7126623" cy="1678007"/>
          </a:xfrm>
        </p:spPr>
        <p:txBody>
          <a:bodyPr/>
          <a:lstStyle/>
          <a:p>
            <a:r>
              <a:rPr lang="en-US" dirty="0" smtClean="0"/>
              <a:t>What is </a:t>
            </a:r>
            <a:r>
              <a:rPr lang="en-US" dirty="0" err="1" smtClean="0">
                <a:solidFill>
                  <a:srgbClr val="FCB64C"/>
                </a:solidFill>
              </a:rPr>
              <a:t>DynamoDB</a:t>
            </a:r>
            <a:r>
              <a:rPr lang="en-US" dirty="0" smtClean="0"/>
              <a:t>? </a:t>
            </a:r>
            <a:endParaRPr lang="en-US" dirty="0"/>
          </a:p>
        </p:txBody>
      </p:sp>
    </p:spTree>
    <p:extLst>
      <p:ext uri="{BB962C8B-B14F-4D97-AF65-F5344CB8AC3E}">
        <p14:creationId xmlns:p14="http://schemas.microsoft.com/office/powerpoint/2010/main" xmlns="" val="16366491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a:t>
            </a:r>
            <a:r>
              <a:rPr lang="en-US" dirty="0" err="1" smtClean="0"/>
              <a:t>DynamoDB</a:t>
            </a:r>
            <a:endParaRPr lang="en-US" dirty="0"/>
          </a:p>
        </p:txBody>
      </p:sp>
      <p:sp>
        <p:nvSpPr>
          <p:cNvPr id="3" name="Content Placeholder 2"/>
          <p:cNvSpPr>
            <a:spLocks noGrp="1"/>
          </p:cNvSpPr>
          <p:nvPr>
            <p:ph idx="1"/>
          </p:nvPr>
        </p:nvSpPr>
        <p:spPr>
          <a:xfrm>
            <a:off x="336789" y="1298863"/>
            <a:ext cx="8573531" cy="3192069"/>
          </a:xfrm>
        </p:spPr>
        <p:txBody>
          <a:bodyPr>
            <a:normAutofit/>
          </a:bodyPr>
          <a:lstStyle/>
          <a:p>
            <a:pPr marL="0" indent="0">
              <a:buNone/>
            </a:pPr>
            <a:r>
              <a:rPr lang="en-US" dirty="0"/>
              <a:t>Amazon </a:t>
            </a:r>
            <a:r>
              <a:rPr lang="en-US" dirty="0" err="1" smtClean="0"/>
              <a:t>DynamoDB</a:t>
            </a:r>
            <a:r>
              <a:rPr lang="en-US" dirty="0" smtClean="0"/>
              <a:t> is </a:t>
            </a:r>
            <a:r>
              <a:rPr lang="en-US" dirty="0"/>
              <a:t>a </a:t>
            </a:r>
            <a:r>
              <a:rPr lang="en-US" b="1" dirty="0" smtClean="0">
                <a:solidFill>
                  <a:schemeClr val="accent1"/>
                </a:solidFill>
              </a:rPr>
              <a:t>NoSQL </a:t>
            </a:r>
            <a:r>
              <a:rPr lang="en-US" dirty="0" smtClean="0"/>
              <a:t>database </a:t>
            </a:r>
            <a:r>
              <a:rPr lang="en-US" dirty="0"/>
              <a:t>service</a:t>
            </a:r>
            <a:r>
              <a:rPr lang="en-US" dirty="0" smtClean="0"/>
              <a:t>.</a:t>
            </a:r>
            <a:br>
              <a:rPr lang="en-US" dirty="0" smtClean="0"/>
            </a:br>
            <a:endParaRPr lang="en-US" dirty="0"/>
          </a:p>
          <a:p>
            <a:pPr lvl="1"/>
            <a:r>
              <a:rPr lang="en-US" dirty="0" smtClean="0"/>
              <a:t>Key/Value store.</a:t>
            </a:r>
          </a:p>
          <a:p>
            <a:pPr lvl="1"/>
            <a:r>
              <a:rPr lang="en-US" dirty="0" smtClean="0"/>
              <a:t>High-Throughput </a:t>
            </a:r>
            <a:r>
              <a:rPr lang="en-US" dirty="0"/>
              <a:t>table access</a:t>
            </a:r>
            <a:r>
              <a:rPr lang="en-US" dirty="0" smtClean="0"/>
              <a:t>.</a:t>
            </a:r>
          </a:p>
          <a:p>
            <a:pPr lvl="1"/>
            <a:r>
              <a:rPr lang="en-US" dirty="0" smtClean="0"/>
              <a:t>Unlimited table size.</a:t>
            </a:r>
            <a:endParaRPr lang="en-US" dirty="0"/>
          </a:p>
        </p:txBody>
      </p:sp>
      <p:pic>
        <p:nvPicPr>
          <p:cNvPr id="6" name="Picture 5" descr="DynamoDB.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793808" y="114936"/>
            <a:ext cx="1116512" cy="111651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xmlns="" val="7361514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6368497" cy="930105"/>
          </a:xfrm>
        </p:spPr>
        <p:txBody>
          <a:bodyPr/>
          <a:lstStyle/>
          <a:p>
            <a:r>
              <a:rPr lang="en-US" dirty="0" smtClean="0"/>
              <a:t>What is </a:t>
            </a:r>
            <a:r>
              <a:rPr lang="en-US" dirty="0" smtClean="0">
                <a:solidFill>
                  <a:srgbClr val="FCB64C"/>
                </a:solidFill>
              </a:rPr>
              <a:t>Big Data</a:t>
            </a:r>
            <a:r>
              <a:rPr lang="en-US" dirty="0" smtClean="0"/>
              <a:t>? </a:t>
            </a:r>
            <a:endParaRPr lang="en-US" dirty="0"/>
          </a:p>
        </p:txBody>
      </p:sp>
    </p:spTree>
    <p:extLst>
      <p:ext uri="{BB962C8B-B14F-4D97-AF65-F5344CB8AC3E}">
        <p14:creationId xmlns:p14="http://schemas.microsoft.com/office/powerpoint/2010/main" xmlns="" val="5519132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Big Data</a:t>
            </a:r>
          </a:p>
        </p:txBody>
      </p:sp>
      <p:sp>
        <p:nvSpPr>
          <p:cNvPr id="3" name="Content Placeholder 2"/>
          <p:cNvSpPr>
            <a:spLocks noGrp="1"/>
          </p:cNvSpPr>
          <p:nvPr>
            <p:ph idx="1"/>
          </p:nvPr>
        </p:nvSpPr>
        <p:spPr>
          <a:xfrm>
            <a:off x="1355194" y="1010528"/>
            <a:ext cx="6168494" cy="506144"/>
          </a:xfrm>
          <a:ln>
            <a:noFill/>
          </a:ln>
        </p:spPr>
        <p:txBody>
          <a:bodyPr lIns="0" rIns="0"/>
          <a:lstStyle/>
          <a:p>
            <a:pPr marL="0" indent="0" algn="ctr">
              <a:buNone/>
            </a:pPr>
            <a:r>
              <a:rPr lang="en-US" b="1" dirty="0"/>
              <a:t>When does data become “big data”?</a:t>
            </a:r>
          </a:p>
        </p:txBody>
      </p:sp>
      <p:sp>
        <p:nvSpPr>
          <p:cNvPr id="8" name="Content Placeholder 2"/>
          <p:cNvSpPr txBox="1">
            <a:spLocks/>
          </p:cNvSpPr>
          <p:nvPr/>
        </p:nvSpPr>
        <p:spPr>
          <a:xfrm>
            <a:off x="2498290" y="2219137"/>
            <a:ext cx="6168494" cy="2548126"/>
          </a:xfrm>
          <a:prstGeom prst="rect">
            <a:avLst/>
          </a:prstGeom>
          <a:ln>
            <a:noFill/>
          </a:ln>
        </p:spPr>
        <p:txBody>
          <a:bodyPr vert="horz" lIns="0" tIns="45720" rIns="0" bIns="45720" rtlCol="0">
            <a:normAutofit/>
          </a:bodyPr>
          <a:lstStyle>
            <a:lvl1pPr marL="342900" indent="-342900" algn="l" defTabSz="457200" rtl="0" eaLnBrk="1" latinLnBrk="0" hangingPunct="1">
              <a:spcBef>
                <a:spcPct val="20000"/>
              </a:spcBef>
              <a:buFontTx/>
              <a:buBlip>
                <a:blip r:embed="rId3"/>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200" dirty="0"/>
              <a:t>When data sets become </a:t>
            </a:r>
            <a:r>
              <a:rPr lang="en-US" sz="2200" b="1" dirty="0">
                <a:solidFill>
                  <a:srgbClr val="FF0000"/>
                </a:solidFill>
              </a:rPr>
              <a:t>so large</a:t>
            </a:r>
            <a:r>
              <a:rPr lang="en-US" sz="2200" dirty="0">
                <a:solidFill>
                  <a:srgbClr val="FF0000"/>
                </a:solidFill>
              </a:rPr>
              <a:t> </a:t>
            </a:r>
            <a:r>
              <a:rPr lang="en-US" sz="2200" dirty="0"/>
              <a:t>that you have issues </a:t>
            </a:r>
            <a:r>
              <a:rPr lang="en-US" sz="2200" i="1" dirty="0"/>
              <a:t>collecting, storing, organizing, analyzing, moving, and sharing </a:t>
            </a:r>
            <a:r>
              <a:rPr lang="en-US" sz="2200" dirty="0" smtClean="0"/>
              <a:t>them.</a:t>
            </a:r>
            <a:endParaRPr lang="en-US" sz="2200" dirty="0"/>
          </a:p>
          <a:p>
            <a:r>
              <a:rPr lang="en-US" sz="2200" dirty="0"/>
              <a:t>The </a:t>
            </a:r>
            <a:r>
              <a:rPr lang="en-US" sz="2200" i="1" dirty="0"/>
              <a:t>velocity, volume, and variety </a:t>
            </a:r>
            <a:r>
              <a:rPr lang="en-US" sz="2200" dirty="0"/>
              <a:t>of data outgrows your ability to </a:t>
            </a:r>
            <a:r>
              <a:rPr lang="en-US" sz="2200" b="1" dirty="0"/>
              <a:t>process</a:t>
            </a:r>
            <a:r>
              <a:rPr lang="en-US" sz="2200" dirty="0"/>
              <a:t> it.</a:t>
            </a:r>
          </a:p>
        </p:txBody>
      </p:sp>
      <p:pic>
        <p:nvPicPr>
          <p:cNvPr id="9" name="Picture 8"/>
          <p:cNvPicPr>
            <a:picLocks noChangeAspect="1"/>
          </p:cNvPicPr>
          <p:nvPr/>
        </p:nvPicPr>
        <p:blipFill rotWithShape="1">
          <a:blip r:embed="rId4">
            <a:extLst>
              <a:ext uri="{28A0092B-C50C-407E-A947-70E740481C1C}">
                <a14:useLocalDpi xmlns:a14="http://schemas.microsoft.com/office/drawing/2010/main" xmlns="" val="0"/>
              </a:ext>
            </a:extLst>
          </a:blip>
          <a:srcRect l="7892" r="13843"/>
          <a:stretch/>
        </p:blipFill>
        <p:spPr>
          <a:xfrm>
            <a:off x="399844" y="2363531"/>
            <a:ext cx="1910699" cy="1953062"/>
          </a:xfrm>
          <a:prstGeom prst="rect">
            <a:avLst/>
          </a:prstGeom>
        </p:spPr>
      </p:pic>
    </p:spTree>
    <p:extLst>
      <p:ext uri="{BB962C8B-B14F-4D97-AF65-F5344CB8AC3E}">
        <p14:creationId xmlns:p14="http://schemas.microsoft.com/office/powerpoint/2010/main" xmlns="" val="19933233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68580" tIns="34290" rIns="68580" bIns="34290" rtlCol="0" anchor="t">
            <a:normAutofit/>
          </a:bodyPr>
          <a:lstStyle/>
          <a:p>
            <a:r>
              <a:rPr lang="en-US" sz="3200" dirty="0"/>
              <a:t>Presenters</a:t>
            </a:r>
          </a:p>
        </p:txBody>
      </p:sp>
      <p:sp>
        <p:nvSpPr>
          <p:cNvPr id="3" name="Content Placeholder 2"/>
          <p:cNvSpPr>
            <a:spLocks noGrp="1"/>
          </p:cNvSpPr>
          <p:nvPr>
            <p:ph idx="1"/>
          </p:nvPr>
        </p:nvSpPr>
        <p:spPr>
          <a:xfrm>
            <a:off x="338183" y="1160239"/>
            <a:ext cx="8412412" cy="2865661"/>
          </a:xfrm>
        </p:spPr>
        <p:txBody>
          <a:bodyPr>
            <a:normAutofit/>
          </a:bodyPr>
          <a:lstStyle/>
          <a:p>
            <a:r>
              <a:rPr lang="en-US" dirty="0" err="1"/>
              <a:t>Mv</a:t>
            </a:r>
            <a:r>
              <a:rPr lang="en-US" dirty="0"/>
              <a:t> – Marcus </a:t>
            </a:r>
            <a:r>
              <a:rPr lang="en-US" dirty="0" err="1"/>
              <a:t>Vinicius</a:t>
            </a:r>
            <a:r>
              <a:rPr lang="en-US" dirty="0"/>
              <a:t> </a:t>
            </a:r>
            <a:r>
              <a:rPr lang="en-US" dirty="0" smtClean="0"/>
              <a:t>Ferreira</a:t>
            </a:r>
          </a:p>
          <a:p>
            <a:pPr lvl="1"/>
            <a:r>
              <a:rPr lang="en-US" sz="2400" i="1" dirty="0" err="1" smtClean="0"/>
              <a:t>mvferr@amazon.com</a:t>
            </a:r>
            <a:endParaRPr lang="en-US" sz="2400" i="1" dirty="0"/>
          </a:p>
          <a:p>
            <a:pPr lvl="1"/>
            <a:r>
              <a:rPr lang="en-US" sz="2400" dirty="0"/>
              <a:t>Solutions Architect, </a:t>
            </a:r>
            <a:r>
              <a:rPr lang="en-US" sz="2400" dirty="0" smtClean="0"/>
              <a:t>AWS Public Sector</a:t>
            </a:r>
            <a:endParaRPr lang="en-US" sz="2400" dirty="0"/>
          </a:p>
          <a:p>
            <a:pPr lvl="1"/>
            <a:r>
              <a:rPr lang="en-US" sz="2400" dirty="0" smtClean="0"/>
              <a:t>Technical </a:t>
            </a:r>
            <a:r>
              <a:rPr lang="en-US" sz="2400" dirty="0"/>
              <a:t>Trainer</a:t>
            </a:r>
          </a:p>
          <a:p>
            <a:pPr lvl="1"/>
            <a:r>
              <a:rPr lang="en-US" sz="2400" dirty="0"/>
              <a:t>Previous: </a:t>
            </a:r>
            <a:r>
              <a:rPr lang="en-US" sz="2400" b="1" i="1" dirty="0"/>
              <a:t>Oracle, Sun, Abril, </a:t>
            </a:r>
            <a:r>
              <a:rPr lang="en-US" sz="2400" b="1" i="1" dirty="0" smtClean="0"/>
              <a:t>Baby, </a:t>
            </a:r>
            <a:r>
              <a:rPr lang="en-US" sz="2400" b="1" i="1" dirty="0" err="1" smtClean="0"/>
              <a:t>Dinda</a:t>
            </a:r>
            <a:r>
              <a:rPr lang="en-US" sz="2400" b="1" i="1" dirty="0"/>
              <a:t>, </a:t>
            </a:r>
            <a:r>
              <a:rPr lang="en-US" sz="2400" b="1" i="1" dirty="0" err="1" smtClean="0"/>
              <a:t>Nubank</a:t>
            </a:r>
            <a:endParaRPr lang="en-US" sz="2400" b="1" i="1" dirty="0"/>
          </a:p>
          <a:p>
            <a:pPr marL="0" indent="0">
              <a:buNone/>
            </a:pP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265271" y="453436"/>
            <a:ext cx="2353673" cy="2353673"/>
          </a:xfrm>
          <a:prstGeom prst="rect">
            <a:avLst/>
          </a:prstGeom>
        </p:spPr>
      </p:pic>
    </p:spTree>
    <p:extLst>
      <p:ext uri="{BB962C8B-B14F-4D97-AF65-F5344CB8AC3E}">
        <p14:creationId xmlns:p14="http://schemas.microsoft.com/office/powerpoint/2010/main" xmlns="" val="81566900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35681" y="1492366"/>
            <a:ext cx="6625388" cy="1792098"/>
            <a:chOff x="1475840" y="891822"/>
            <a:chExt cx="7584036" cy="835378"/>
          </a:xfrm>
          <a:solidFill>
            <a:schemeClr val="bg2">
              <a:lumMod val="75000"/>
            </a:schemeClr>
          </a:solidFill>
          <a:effectLst>
            <a:outerShdw blurRad="50800" dist="38100" dir="2700000" algn="tl" rotWithShape="0">
              <a:prstClr val="black">
                <a:alpha val="40000"/>
              </a:prstClr>
            </a:outerShdw>
          </a:effectLst>
        </p:grpSpPr>
        <p:sp>
          <p:nvSpPr>
            <p:cNvPr id="6" name="Rectangle 5"/>
            <p:cNvSpPr/>
            <p:nvPr/>
          </p:nvSpPr>
          <p:spPr>
            <a:xfrm>
              <a:off x="1634066" y="891822"/>
              <a:ext cx="7258756" cy="8353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rgbClr val="FFFFFF"/>
                </a:solidFill>
              </a:endParaRPr>
            </a:p>
          </p:txBody>
        </p:sp>
        <p:sp>
          <p:nvSpPr>
            <p:cNvPr id="7" name="Oval 6"/>
            <p:cNvSpPr/>
            <p:nvPr/>
          </p:nvSpPr>
          <p:spPr>
            <a:xfrm flipH="1">
              <a:off x="1475840" y="891822"/>
              <a:ext cx="316451" cy="835378"/>
            </a:xfrm>
            <a:prstGeom prst="ellipse">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rgbClr val="FFFFFF"/>
                </a:solidFill>
              </a:endParaRPr>
            </a:p>
          </p:txBody>
        </p:sp>
        <p:sp>
          <p:nvSpPr>
            <p:cNvPr id="8" name="Oval 7"/>
            <p:cNvSpPr/>
            <p:nvPr/>
          </p:nvSpPr>
          <p:spPr>
            <a:xfrm flipH="1">
              <a:off x="8743425" y="891822"/>
              <a:ext cx="316451" cy="835378"/>
            </a:xfrm>
            <a:prstGeom prst="ellipse">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rgbClr val="FFFFFF"/>
                </a:solidFill>
              </a:endParaRPr>
            </a:p>
          </p:txBody>
        </p:sp>
      </p:grpSp>
      <p:sp>
        <p:nvSpPr>
          <p:cNvPr id="3" name="Freeform 2"/>
          <p:cNvSpPr/>
          <p:nvPr/>
        </p:nvSpPr>
        <p:spPr>
          <a:xfrm>
            <a:off x="1574616" y="1563765"/>
            <a:ext cx="2005656" cy="605638"/>
          </a:xfrm>
          <a:custGeom>
            <a:avLst/>
            <a:gdLst>
              <a:gd name="connsiteX0" fmla="*/ 0 w 1620754"/>
              <a:gd name="connsiteY0" fmla="*/ 0 h 648301"/>
              <a:gd name="connsiteX1" fmla="*/ 1296604 w 1620754"/>
              <a:gd name="connsiteY1" fmla="*/ 0 h 648301"/>
              <a:gd name="connsiteX2" fmla="*/ 1620754 w 1620754"/>
              <a:gd name="connsiteY2" fmla="*/ 324151 h 648301"/>
              <a:gd name="connsiteX3" fmla="*/ 1296604 w 1620754"/>
              <a:gd name="connsiteY3" fmla="*/ 648301 h 648301"/>
              <a:gd name="connsiteX4" fmla="*/ 0 w 1620754"/>
              <a:gd name="connsiteY4" fmla="*/ 648301 h 648301"/>
              <a:gd name="connsiteX5" fmla="*/ 324151 w 1620754"/>
              <a:gd name="connsiteY5" fmla="*/ 324151 h 648301"/>
              <a:gd name="connsiteX6" fmla="*/ 0 w 1620754"/>
              <a:gd name="connsiteY6" fmla="*/ 0 h 64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0754" h="648301">
                <a:moveTo>
                  <a:pt x="0" y="0"/>
                </a:moveTo>
                <a:lnTo>
                  <a:pt x="1296604" y="0"/>
                </a:lnTo>
                <a:lnTo>
                  <a:pt x="1620754" y="324151"/>
                </a:lnTo>
                <a:lnTo>
                  <a:pt x="1296604" y="648301"/>
                </a:lnTo>
                <a:lnTo>
                  <a:pt x="0" y="648301"/>
                </a:lnTo>
                <a:lnTo>
                  <a:pt x="324151" y="324151"/>
                </a:lnTo>
                <a:lnTo>
                  <a:pt x="0" y="0"/>
                </a:lnTo>
                <a:close/>
              </a:path>
            </a:pathLst>
          </a:custGeom>
          <a:ln>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71" tIns="0" rIns="324150" bIns="0" numCol="1" spcCol="1270" anchor="ctr" anchorCtr="0">
            <a:noAutofit/>
          </a:bodyPr>
          <a:lstStyle/>
          <a:p>
            <a:pPr algn="ctr" defTabSz="711200">
              <a:lnSpc>
                <a:spcPct val="90000"/>
              </a:lnSpc>
              <a:spcBef>
                <a:spcPct val="0"/>
              </a:spcBef>
              <a:spcAft>
                <a:spcPct val="35000"/>
              </a:spcAft>
            </a:pPr>
            <a:r>
              <a:rPr lang="en-US" sz="1600" dirty="0"/>
              <a:t>Collect</a:t>
            </a:r>
          </a:p>
        </p:txBody>
      </p:sp>
      <p:sp>
        <p:nvSpPr>
          <p:cNvPr id="10" name="Rectangle 9"/>
          <p:cNvSpPr/>
          <p:nvPr/>
        </p:nvSpPr>
        <p:spPr>
          <a:xfrm>
            <a:off x="1579936" y="2720205"/>
            <a:ext cx="5942198" cy="515399"/>
          </a:xfrm>
          <a:prstGeom prst="rect">
            <a:avLst/>
          </a:prstGeom>
          <a:ln>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71" tIns="0" rIns="324150" bIns="0" numCol="1" spcCol="1270" anchor="ctr" anchorCtr="0">
            <a:noAutofit/>
          </a:bodyPr>
          <a:lstStyle/>
          <a:p>
            <a:pPr algn="ctr" defTabSz="711200">
              <a:lnSpc>
                <a:spcPct val="90000"/>
              </a:lnSpc>
              <a:spcBef>
                <a:spcPct val="0"/>
              </a:spcBef>
              <a:spcAft>
                <a:spcPct val="35000"/>
              </a:spcAft>
            </a:pPr>
            <a:r>
              <a:rPr lang="en-US" sz="1600" dirty="0"/>
              <a:t>Store</a:t>
            </a:r>
          </a:p>
        </p:txBody>
      </p:sp>
      <p:sp>
        <p:nvSpPr>
          <p:cNvPr id="11" name="Freeform 10"/>
          <p:cNvSpPr/>
          <p:nvPr/>
        </p:nvSpPr>
        <p:spPr>
          <a:xfrm>
            <a:off x="3534295" y="1563765"/>
            <a:ext cx="2029968" cy="605638"/>
          </a:xfrm>
          <a:custGeom>
            <a:avLst/>
            <a:gdLst>
              <a:gd name="connsiteX0" fmla="*/ 0 w 1620754"/>
              <a:gd name="connsiteY0" fmla="*/ 0 h 648301"/>
              <a:gd name="connsiteX1" fmla="*/ 1296604 w 1620754"/>
              <a:gd name="connsiteY1" fmla="*/ 0 h 648301"/>
              <a:gd name="connsiteX2" fmla="*/ 1620754 w 1620754"/>
              <a:gd name="connsiteY2" fmla="*/ 324151 h 648301"/>
              <a:gd name="connsiteX3" fmla="*/ 1296604 w 1620754"/>
              <a:gd name="connsiteY3" fmla="*/ 648301 h 648301"/>
              <a:gd name="connsiteX4" fmla="*/ 0 w 1620754"/>
              <a:gd name="connsiteY4" fmla="*/ 648301 h 648301"/>
              <a:gd name="connsiteX5" fmla="*/ 324151 w 1620754"/>
              <a:gd name="connsiteY5" fmla="*/ 324151 h 648301"/>
              <a:gd name="connsiteX6" fmla="*/ 0 w 1620754"/>
              <a:gd name="connsiteY6" fmla="*/ 0 h 64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0754" h="648301">
                <a:moveTo>
                  <a:pt x="0" y="0"/>
                </a:moveTo>
                <a:lnTo>
                  <a:pt x="1296604" y="0"/>
                </a:lnTo>
                <a:lnTo>
                  <a:pt x="1620754" y="324151"/>
                </a:lnTo>
                <a:lnTo>
                  <a:pt x="1296604" y="648301"/>
                </a:lnTo>
                <a:lnTo>
                  <a:pt x="0" y="648301"/>
                </a:lnTo>
                <a:lnTo>
                  <a:pt x="324151" y="324151"/>
                </a:lnTo>
                <a:lnTo>
                  <a:pt x="0" y="0"/>
                </a:lnTo>
                <a:close/>
              </a:path>
            </a:pathLst>
          </a:custGeom>
          <a:ln>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71" tIns="0" rIns="324150" bIns="0" numCol="1" spcCol="1270" anchor="ctr" anchorCtr="0">
            <a:noAutofit/>
          </a:bodyPr>
          <a:lstStyle/>
          <a:p>
            <a:pPr algn="ctr" defTabSz="711200">
              <a:lnSpc>
                <a:spcPct val="90000"/>
              </a:lnSpc>
              <a:spcBef>
                <a:spcPct val="0"/>
              </a:spcBef>
              <a:spcAft>
                <a:spcPct val="35000"/>
              </a:spcAft>
            </a:pPr>
            <a:r>
              <a:rPr lang="en-US" sz="1600" dirty="0"/>
              <a:t>Process &amp;</a:t>
            </a:r>
            <a:br>
              <a:rPr lang="en-US" sz="1600" dirty="0"/>
            </a:br>
            <a:r>
              <a:rPr lang="en-US" sz="1600" dirty="0"/>
              <a:t>Analyze</a:t>
            </a:r>
          </a:p>
        </p:txBody>
      </p:sp>
      <p:sp>
        <p:nvSpPr>
          <p:cNvPr id="13" name="Freeform 12"/>
          <p:cNvSpPr/>
          <p:nvPr/>
        </p:nvSpPr>
        <p:spPr>
          <a:xfrm>
            <a:off x="5518287" y="1563765"/>
            <a:ext cx="2029968" cy="605638"/>
          </a:xfrm>
          <a:custGeom>
            <a:avLst/>
            <a:gdLst>
              <a:gd name="connsiteX0" fmla="*/ 0 w 1620754"/>
              <a:gd name="connsiteY0" fmla="*/ 0 h 648301"/>
              <a:gd name="connsiteX1" fmla="*/ 1296604 w 1620754"/>
              <a:gd name="connsiteY1" fmla="*/ 0 h 648301"/>
              <a:gd name="connsiteX2" fmla="*/ 1620754 w 1620754"/>
              <a:gd name="connsiteY2" fmla="*/ 324151 h 648301"/>
              <a:gd name="connsiteX3" fmla="*/ 1296604 w 1620754"/>
              <a:gd name="connsiteY3" fmla="*/ 648301 h 648301"/>
              <a:gd name="connsiteX4" fmla="*/ 0 w 1620754"/>
              <a:gd name="connsiteY4" fmla="*/ 648301 h 648301"/>
              <a:gd name="connsiteX5" fmla="*/ 324151 w 1620754"/>
              <a:gd name="connsiteY5" fmla="*/ 324151 h 648301"/>
              <a:gd name="connsiteX6" fmla="*/ 0 w 1620754"/>
              <a:gd name="connsiteY6" fmla="*/ 0 h 64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0754" h="648301">
                <a:moveTo>
                  <a:pt x="0" y="0"/>
                </a:moveTo>
                <a:lnTo>
                  <a:pt x="1296604" y="0"/>
                </a:lnTo>
                <a:lnTo>
                  <a:pt x="1620754" y="324151"/>
                </a:lnTo>
                <a:lnTo>
                  <a:pt x="1296604" y="648301"/>
                </a:lnTo>
                <a:lnTo>
                  <a:pt x="0" y="648301"/>
                </a:lnTo>
                <a:lnTo>
                  <a:pt x="324151" y="324151"/>
                </a:lnTo>
                <a:lnTo>
                  <a:pt x="0" y="0"/>
                </a:lnTo>
                <a:close/>
              </a:path>
            </a:pathLst>
          </a:custGeom>
          <a:ln>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71" tIns="0" rIns="324150" bIns="0" numCol="1" spcCol="1270" anchor="ctr" anchorCtr="0">
            <a:noAutofit/>
          </a:bodyPr>
          <a:lstStyle/>
          <a:p>
            <a:pPr algn="ctr" defTabSz="711200">
              <a:lnSpc>
                <a:spcPct val="90000"/>
              </a:lnSpc>
              <a:spcBef>
                <a:spcPct val="0"/>
              </a:spcBef>
              <a:spcAft>
                <a:spcPct val="35000"/>
              </a:spcAft>
            </a:pPr>
            <a:r>
              <a:rPr lang="en-US" sz="1600" dirty="0"/>
              <a:t>Visualize</a:t>
            </a:r>
          </a:p>
        </p:txBody>
      </p:sp>
      <p:sp>
        <p:nvSpPr>
          <p:cNvPr id="12" name="Right Arrow 11"/>
          <p:cNvSpPr/>
          <p:nvPr/>
        </p:nvSpPr>
        <p:spPr>
          <a:xfrm>
            <a:off x="7720225" y="1959810"/>
            <a:ext cx="1308423" cy="867612"/>
          </a:xfrm>
          <a:prstGeom prst="rightArrow">
            <a:avLst/>
          </a:prstGeom>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ysClr val="windowText" lastClr="000000"/>
              </a:solidFill>
            </a:endParaRPr>
          </a:p>
        </p:txBody>
      </p:sp>
      <p:sp>
        <p:nvSpPr>
          <p:cNvPr id="16" name="TextBox 15"/>
          <p:cNvSpPr txBox="1"/>
          <p:nvPr/>
        </p:nvSpPr>
        <p:spPr>
          <a:xfrm>
            <a:off x="7814818" y="2174815"/>
            <a:ext cx="939681" cy="400110"/>
          </a:xfrm>
          <a:prstGeom prst="rect">
            <a:avLst/>
          </a:prstGeom>
          <a:noFill/>
        </p:spPr>
        <p:txBody>
          <a:bodyPr wrap="none" rtlCol="0">
            <a:spAutoFit/>
          </a:bodyPr>
          <a:lstStyle/>
          <a:p>
            <a:r>
              <a:rPr lang="en-US" sz="2000" dirty="0"/>
              <a:t>Insight</a:t>
            </a:r>
            <a:endParaRPr lang="en-US" sz="2200" dirty="0"/>
          </a:p>
        </p:txBody>
      </p:sp>
      <p:sp>
        <p:nvSpPr>
          <p:cNvPr id="18" name="Title 4"/>
          <p:cNvSpPr txBox="1">
            <a:spLocks/>
          </p:cNvSpPr>
          <p:nvPr/>
        </p:nvSpPr>
        <p:spPr>
          <a:xfrm>
            <a:off x="341850" y="171450"/>
            <a:ext cx="8458201" cy="857250"/>
          </a:xfrm>
          <a:prstGeom prst="rect">
            <a:avLst/>
          </a:prstGeom>
        </p:spPr>
        <p:txBody>
          <a:bodyPr vert="horz" lIns="91440" tIns="45720" rIns="91440" bIns="45720" rtlCol="0" anchor="t">
            <a:normAutofit/>
          </a:bodyPr>
          <a:lstStyle>
            <a:lvl1pPr algn="l" defTabSz="457200" rtl="0" eaLnBrk="1" latinLnBrk="0" hangingPunct="1">
              <a:spcBef>
                <a:spcPct val="0"/>
              </a:spcBef>
              <a:buNone/>
              <a:defRPr sz="2400" b="1" i="0" kern="1200">
                <a:solidFill>
                  <a:schemeClr val="tx1"/>
                </a:solidFill>
                <a:latin typeface="Arial"/>
                <a:ea typeface="+mj-ea"/>
                <a:cs typeface="Arial"/>
              </a:defRPr>
            </a:lvl1pPr>
          </a:lstStyle>
          <a:p>
            <a:r>
              <a:rPr lang="en-US" dirty="0"/>
              <a:t>The Big Data "Pipeline"</a:t>
            </a:r>
          </a:p>
        </p:txBody>
      </p:sp>
      <p:sp>
        <p:nvSpPr>
          <p:cNvPr id="21" name="Right Arrow 20"/>
          <p:cNvSpPr/>
          <p:nvPr/>
        </p:nvSpPr>
        <p:spPr>
          <a:xfrm>
            <a:off x="133287" y="1950446"/>
            <a:ext cx="1308423" cy="867612"/>
          </a:xfrm>
          <a:prstGeom prst="rightArrow">
            <a:avLst/>
          </a:prstGeom>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ysClr val="windowText" lastClr="000000"/>
              </a:solidFill>
            </a:endParaRPr>
          </a:p>
        </p:txBody>
      </p:sp>
      <p:sp>
        <p:nvSpPr>
          <p:cNvPr id="22" name="TextBox 21"/>
          <p:cNvSpPr txBox="1"/>
          <p:nvPr/>
        </p:nvSpPr>
        <p:spPr>
          <a:xfrm>
            <a:off x="357340" y="2165455"/>
            <a:ext cx="726481" cy="400110"/>
          </a:xfrm>
          <a:prstGeom prst="rect">
            <a:avLst/>
          </a:prstGeom>
          <a:noFill/>
        </p:spPr>
        <p:txBody>
          <a:bodyPr wrap="none" rtlCol="0">
            <a:spAutoFit/>
          </a:bodyPr>
          <a:lstStyle/>
          <a:p>
            <a:r>
              <a:rPr lang="en-US" sz="2000" dirty="0"/>
              <a:t>Data</a:t>
            </a:r>
          </a:p>
        </p:txBody>
      </p:sp>
      <p:sp>
        <p:nvSpPr>
          <p:cNvPr id="19" name="Down Arrow 18"/>
          <p:cNvSpPr/>
          <p:nvPr/>
        </p:nvSpPr>
        <p:spPr>
          <a:xfrm>
            <a:off x="2338984" y="2206297"/>
            <a:ext cx="352211" cy="476519"/>
          </a:xfrm>
          <a:prstGeom prst="downArrow">
            <a:avLst/>
          </a:prstGeom>
          <a:solidFill>
            <a:schemeClr val="accent2">
              <a:lumMod val="60000"/>
              <a:lumOff val="40000"/>
            </a:schemeClr>
          </a:solidFill>
          <a:ln w="19050">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0" name="Up Arrow 19"/>
          <p:cNvSpPr/>
          <p:nvPr/>
        </p:nvSpPr>
        <p:spPr>
          <a:xfrm>
            <a:off x="6390743" y="2203908"/>
            <a:ext cx="352211" cy="478908"/>
          </a:xfrm>
          <a:prstGeom prst="upArrow">
            <a:avLst/>
          </a:prstGeom>
          <a:solidFill>
            <a:schemeClr val="accent2">
              <a:lumMod val="60000"/>
              <a:lumOff val="40000"/>
            </a:schemeClr>
          </a:solidFill>
          <a:ln w="19050">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0" name="Curved Right Arrow 29"/>
          <p:cNvSpPr/>
          <p:nvPr/>
        </p:nvSpPr>
        <p:spPr>
          <a:xfrm>
            <a:off x="4140884" y="2228141"/>
            <a:ext cx="382009" cy="454675"/>
          </a:xfrm>
          <a:prstGeom prst="curvedRightArrow">
            <a:avLst>
              <a:gd name="adj1" fmla="val 25000"/>
              <a:gd name="adj2" fmla="val 52276"/>
              <a:gd name="adj3" fmla="val 31774"/>
            </a:avLst>
          </a:prstGeom>
          <a:solidFill>
            <a:schemeClr val="accent2">
              <a:lumMod val="60000"/>
              <a:lumOff val="40000"/>
            </a:schemeClr>
          </a:solidFill>
          <a:ln w="190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2" name="Curved Right Arrow 31"/>
          <p:cNvSpPr/>
          <p:nvPr/>
        </p:nvSpPr>
        <p:spPr>
          <a:xfrm flipH="1" flipV="1">
            <a:off x="4596352" y="2190165"/>
            <a:ext cx="382009" cy="463216"/>
          </a:xfrm>
          <a:prstGeom prst="curvedRightArrow">
            <a:avLst>
              <a:gd name="adj1" fmla="val 25000"/>
              <a:gd name="adj2" fmla="val 52276"/>
              <a:gd name="adj3" fmla="val 31774"/>
            </a:avLst>
          </a:prstGeom>
          <a:solidFill>
            <a:schemeClr val="accent2">
              <a:lumMod val="60000"/>
              <a:lumOff val="40000"/>
            </a:schemeClr>
          </a:solidFill>
          <a:ln w="190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xmlns="" val="35954412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35681" y="1492366"/>
            <a:ext cx="6625388" cy="1792098"/>
            <a:chOff x="1475840" y="891822"/>
            <a:chExt cx="7584036" cy="835378"/>
          </a:xfrm>
          <a:solidFill>
            <a:schemeClr val="bg2">
              <a:lumMod val="75000"/>
            </a:schemeClr>
          </a:solidFill>
          <a:effectLst>
            <a:outerShdw blurRad="50800" dist="38100" dir="2700000" algn="tl" rotWithShape="0">
              <a:prstClr val="black">
                <a:alpha val="40000"/>
              </a:prstClr>
            </a:outerShdw>
          </a:effectLst>
        </p:grpSpPr>
        <p:sp>
          <p:nvSpPr>
            <p:cNvPr id="6" name="Rectangle 5"/>
            <p:cNvSpPr/>
            <p:nvPr/>
          </p:nvSpPr>
          <p:spPr>
            <a:xfrm>
              <a:off x="1634066" y="891822"/>
              <a:ext cx="7258756" cy="8353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rgbClr val="FFFFFF"/>
                </a:solidFill>
              </a:endParaRPr>
            </a:p>
          </p:txBody>
        </p:sp>
        <p:sp>
          <p:nvSpPr>
            <p:cNvPr id="7" name="Oval 6"/>
            <p:cNvSpPr/>
            <p:nvPr/>
          </p:nvSpPr>
          <p:spPr>
            <a:xfrm flipH="1">
              <a:off x="1475840" y="891822"/>
              <a:ext cx="316451" cy="835378"/>
            </a:xfrm>
            <a:prstGeom prst="ellipse">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rgbClr val="FFFFFF"/>
                </a:solidFill>
              </a:endParaRPr>
            </a:p>
          </p:txBody>
        </p:sp>
        <p:sp>
          <p:nvSpPr>
            <p:cNvPr id="8" name="Oval 7"/>
            <p:cNvSpPr/>
            <p:nvPr/>
          </p:nvSpPr>
          <p:spPr>
            <a:xfrm flipH="1">
              <a:off x="8743425" y="891822"/>
              <a:ext cx="316451" cy="835378"/>
            </a:xfrm>
            <a:prstGeom prst="ellipse">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rgbClr val="FFFFFF"/>
                </a:solidFill>
              </a:endParaRPr>
            </a:p>
          </p:txBody>
        </p:sp>
      </p:grpSp>
      <p:sp>
        <p:nvSpPr>
          <p:cNvPr id="3" name="Freeform 2"/>
          <p:cNvSpPr/>
          <p:nvPr/>
        </p:nvSpPr>
        <p:spPr>
          <a:xfrm>
            <a:off x="1549773" y="1563765"/>
            <a:ext cx="2030499" cy="605638"/>
          </a:xfrm>
          <a:custGeom>
            <a:avLst/>
            <a:gdLst>
              <a:gd name="connsiteX0" fmla="*/ 0 w 1620754"/>
              <a:gd name="connsiteY0" fmla="*/ 0 h 648301"/>
              <a:gd name="connsiteX1" fmla="*/ 1296604 w 1620754"/>
              <a:gd name="connsiteY1" fmla="*/ 0 h 648301"/>
              <a:gd name="connsiteX2" fmla="*/ 1620754 w 1620754"/>
              <a:gd name="connsiteY2" fmla="*/ 324151 h 648301"/>
              <a:gd name="connsiteX3" fmla="*/ 1296604 w 1620754"/>
              <a:gd name="connsiteY3" fmla="*/ 648301 h 648301"/>
              <a:gd name="connsiteX4" fmla="*/ 0 w 1620754"/>
              <a:gd name="connsiteY4" fmla="*/ 648301 h 648301"/>
              <a:gd name="connsiteX5" fmla="*/ 324151 w 1620754"/>
              <a:gd name="connsiteY5" fmla="*/ 324151 h 648301"/>
              <a:gd name="connsiteX6" fmla="*/ 0 w 1620754"/>
              <a:gd name="connsiteY6" fmla="*/ 0 h 64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0754" h="648301">
                <a:moveTo>
                  <a:pt x="0" y="0"/>
                </a:moveTo>
                <a:lnTo>
                  <a:pt x="1296604" y="0"/>
                </a:lnTo>
                <a:lnTo>
                  <a:pt x="1620754" y="324151"/>
                </a:lnTo>
                <a:lnTo>
                  <a:pt x="1296604" y="648301"/>
                </a:lnTo>
                <a:lnTo>
                  <a:pt x="0" y="648301"/>
                </a:lnTo>
                <a:lnTo>
                  <a:pt x="324151" y="324151"/>
                </a:lnTo>
                <a:lnTo>
                  <a:pt x="0" y="0"/>
                </a:lnTo>
                <a:close/>
              </a:path>
            </a:pathLst>
          </a:custGeom>
          <a:solidFill>
            <a:schemeClr val="tx1">
              <a:lumMod val="60000"/>
              <a:lumOff val="40000"/>
            </a:schemeClr>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71" tIns="0" rIns="324150" bIns="0" numCol="1" spcCol="1270" anchor="ctr" anchorCtr="0">
            <a:noAutofit/>
          </a:bodyPr>
          <a:lstStyle/>
          <a:p>
            <a:pPr algn="ctr" defTabSz="711200">
              <a:lnSpc>
                <a:spcPct val="90000"/>
              </a:lnSpc>
              <a:spcBef>
                <a:spcPct val="0"/>
              </a:spcBef>
              <a:spcAft>
                <a:spcPct val="35000"/>
              </a:spcAft>
            </a:pPr>
            <a:r>
              <a:rPr lang="en-US" sz="1600" dirty="0"/>
              <a:t>Collect</a:t>
            </a:r>
          </a:p>
        </p:txBody>
      </p:sp>
      <p:sp>
        <p:nvSpPr>
          <p:cNvPr id="10" name="Rectangle 9"/>
          <p:cNvSpPr/>
          <p:nvPr/>
        </p:nvSpPr>
        <p:spPr>
          <a:xfrm>
            <a:off x="1523653" y="2720205"/>
            <a:ext cx="5998481" cy="515399"/>
          </a:xfrm>
          <a:prstGeom prst="rect">
            <a:avLst/>
          </a:prstGeom>
          <a:solidFill>
            <a:schemeClr val="tx1">
              <a:lumMod val="60000"/>
              <a:lumOff val="40000"/>
            </a:schemeClr>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71" tIns="0" rIns="324150" bIns="0" numCol="1" spcCol="1270" anchor="ctr" anchorCtr="0">
            <a:noAutofit/>
          </a:bodyPr>
          <a:lstStyle/>
          <a:p>
            <a:pPr algn="ctr" defTabSz="711200">
              <a:lnSpc>
                <a:spcPct val="90000"/>
              </a:lnSpc>
              <a:spcBef>
                <a:spcPct val="0"/>
              </a:spcBef>
              <a:spcAft>
                <a:spcPct val="35000"/>
              </a:spcAft>
            </a:pPr>
            <a:r>
              <a:rPr lang="en-US" sz="1600" dirty="0"/>
              <a:t>Store</a:t>
            </a:r>
          </a:p>
        </p:txBody>
      </p:sp>
      <p:sp>
        <p:nvSpPr>
          <p:cNvPr id="11" name="Freeform 10"/>
          <p:cNvSpPr/>
          <p:nvPr/>
        </p:nvSpPr>
        <p:spPr>
          <a:xfrm>
            <a:off x="3534295" y="1563765"/>
            <a:ext cx="2029968" cy="605638"/>
          </a:xfrm>
          <a:custGeom>
            <a:avLst/>
            <a:gdLst>
              <a:gd name="connsiteX0" fmla="*/ 0 w 1620754"/>
              <a:gd name="connsiteY0" fmla="*/ 0 h 648301"/>
              <a:gd name="connsiteX1" fmla="*/ 1296604 w 1620754"/>
              <a:gd name="connsiteY1" fmla="*/ 0 h 648301"/>
              <a:gd name="connsiteX2" fmla="*/ 1620754 w 1620754"/>
              <a:gd name="connsiteY2" fmla="*/ 324151 h 648301"/>
              <a:gd name="connsiteX3" fmla="*/ 1296604 w 1620754"/>
              <a:gd name="connsiteY3" fmla="*/ 648301 h 648301"/>
              <a:gd name="connsiteX4" fmla="*/ 0 w 1620754"/>
              <a:gd name="connsiteY4" fmla="*/ 648301 h 648301"/>
              <a:gd name="connsiteX5" fmla="*/ 324151 w 1620754"/>
              <a:gd name="connsiteY5" fmla="*/ 324151 h 648301"/>
              <a:gd name="connsiteX6" fmla="*/ 0 w 1620754"/>
              <a:gd name="connsiteY6" fmla="*/ 0 h 64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0754" h="648301">
                <a:moveTo>
                  <a:pt x="0" y="0"/>
                </a:moveTo>
                <a:lnTo>
                  <a:pt x="1296604" y="0"/>
                </a:lnTo>
                <a:lnTo>
                  <a:pt x="1620754" y="324151"/>
                </a:lnTo>
                <a:lnTo>
                  <a:pt x="1296604" y="648301"/>
                </a:lnTo>
                <a:lnTo>
                  <a:pt x="0" y="648301"/>
                </a:lnTo>
                <a:lnTo>
                  <a:pt x="324151" y="324151"/>
                </a:lnTo>
                <a:lnTo>
                  <a:pt x="0" y="0"/>
                </a:lnTo>
                <a:close/>
              </a:path>
            </a:pathLst>
          </a:custGeom>
          <a:solidFill>
            <a:schemeClr val="tx1">
              <a:lumMod val="60000"/>
              <a:lumOff val="40000"/>
            </a:schemeClr>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71" tIns="0" rIns="324150" bIns="0" numCol="1" spcCol="1270" anchor="ctr" anchorCtr="0">
            <a:noAutofit/>
          </a:bodyPr>
          <a:lstStyle/>
          <a:p>
            <a:pPr algn="ctr" defTabSz="711200">
              <a:lnSpc>
                <a:spcPct val="90000"/>
              </a:lnSpc>
              <a:spcBef>
                <a:spcPct val="0"/>
              </a:spcBef>
              <a:spcAft>
                <a:spcPct val="35000"/>
              </a:spcAft>
            </a:pPr>
            <a:r>
              <a:rPr lang="en-US" sz="1600" dirty="0"/>
              <a:t>Process &amp; Analyze</a:t>
            </a:r>
          </a:p>
        </p:txBody>
      </p:sp>
      <p:sp>
        <p:nvSpPr>
          <p:cNvPr id="13" name="Freeform 12"/>
          <p:cNvSpPr/>
          <p:nvPr/>
        </p:nvSpPr>
        <p:spPr>
          <a:xfrm>
            <a:off x="5518287" y="1563765"/>
            <a:ext cx="2029968" cy="605638"/>
          </a:xfrm>
          <a:custGeom>
            <a:avLst/>
            <a:gdLst>
              <a:gd name="connsiteX0" fmla="*/ 0 w 1620754"/>
              <a:gd name="connsiteY0" fmla="*/ 0 h 648301"/>
              <a:gd name="connsiteX1" fmla="*/ 1296604 w 1620754"/>
              <a:gd name="connsiteY1" fmla="*/ 0 h 648301"/>
              <a:gd name="connsiteX2" fmla="*/ 1620754 w 1620754"/>
              <a:gd name="connsiteY2" fmla="*/ 324151 h 648301"/>
              <a:gd name="connsiteX3" fmla="*/ 1296604 w 1620754"/>
              <a:gd name="connsiteY3" fmla="*/ 648301 h 648301"/>
              <a:gd name="connsiteX4" fmla="*/ 0 w 1620754"/>
              <a:gd name="connsiteY4" fmla="*/ 648301 h 648301"/>
              <a:gd name="connsiteX5" fmla="*/ 324151 w 1620754"/>
              <a:gd name="connsiteY5" fmla="*/ 324151 h 648301"/>
              <a:gd name="connsiteX6" fmla="*/ 0 w 1620754"/>
              <a:gd name="connsiteY6" fmla="*/ 0 h 64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0754" h="648301">
                <a:moveTo>
                  <a:pt x="0" y="0"/>
                </a:moveTo>
                <a:lnTo>
                  <a:pt x="1296604" y="0"/>
                </a:lnTo>
                <a:lnTo>
                  <a:pt x="1620754" y="324151"/>
                </a:lnTo>
                <a:lnTo>
                  <a:pt x="1296604" y="648301"/>
                </a:lnTo>
                <a:lnTo>
                  <a:pt x="0" y="648301"/>
                </a:lnTo>
                <a:lnTo>
                  <a:pt x="324151" y="324151"/>
                </a:lnTo>
                <a:lnTo>
                  <a:pt x="0" y="0"/>
                </a:lnTo>
                <a:close/>
              </a:path>
            </a:pathLst>
          </a:custGeom>
          <a:ln>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71" tIns="0" rIns="324150" bIns="0" numCol="1" spcCol="1270" anchor="ctr" anchorCtr="0">
            <a:noAutofit/>
          </a:bodyPr>
          <a:lstStyle/>
          <a:p>
            <a:pPr algn="ctr" defTabSz="711200">
              <a:lnSpc>
                <a:spcPct val="90000"/>
              </a:lnSpc>
              <a:spcBef>
                <a:spcPct val="0"/>
              </a:spcBef>
              <a:spcAft>
                <a:spcPct val="35000"/>
              </a:spcAft>
            </a:pPr>
            <a:r>
              <a:rPr lang="en-US" sz="1600" dirty="0"/>
              <a:t>Visualize</a:t>
            </a:r>
          </a:p>
        </p:txBody>
      </p:sp>
      <p:sp>
        <p:nvSpPr>
          <p:cNvPr id="12" name="Right Arrow 11"/>
          <p:cNvSpPr/>
          <p:nvPr/>
        </p:nvSpPr>
        <p:spPr>
          <a:xfrm>
            <a:off x="7720225" y="1959810"/>
            <a:ext cx="1308423" cy="867612"/>
          </a:xfrm>
          <a:prstGeom prst="rightArrow">
            <a:avLst/>
          </a:prstGeom>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ysClr val="windowText" lastClr="000000"/>
              </a:solidFill>
            </a:endParaRPr>
          </a:p>
        </p:txBody>
      </p:sp>
      <p:sp>
        <p:nvSpPr>
          <p:cNvPr id="16" name="TextBox 15"/>
          <p:cNvSpPr txBox="1"/>
          <p:nvPr/>
        </p:nvSpPr>
        <p:spPr>
          <a:xfrm>
            <a:off x="7814818" y="2174815"/>
            <a:ext cx="939681" cy="400110"/>
          </a:xfrm>
          <a:prstGeom prst="rect">
            <a:avLst/>
          </a:prstGeom>
          <a:noFill/>
        </p:spPr>
        <p:txBody>
          <a:bodyPr wrap="none" rtlCol="0">
            <a:spAutoFit/>
          </a:bodyPr>
          <a:lstStyle/>
          <a:p>
            <a:r>
              <a:rPr lang="en-US" sz="2000" dirty="0"/>
              <a:t>Insight</a:t>
            </a:r>
            <a:endParaRPr lang="en-US" sz="2200" dirty="0"/>
          </a:p>
        </p:txBody>
      </p:sp>
      <p:sp>
        <p:nvSpPr>
          <p:cNvPr id="18" name="Title 4"/>
          <p:cNvSpPr txBox="1">
            <a:spLocks/>
          </p:cNvSpPr>
          <p:nvPr/>
        </p:nvSpPr>
        <p:spPr>
          <a:xfrm>
            <a:off x="341850" y="171450"/>
            <a:ext cx="8458201" cy="857250"/>
          </a:xfrm>
          <a:prstGeom prst="rect">
            <a:avLst/>
          </a:prstGeom>
        </p:spPr>
        <p:txBody>
          <a:bodyPr vert="horz" lIns="91440" tIns="45720" rIns="91440" bIns="45720" rtlCol="0" anchor="t">
            <a:normAutofit/>
          </a:bodyPr>
          <a:lstStyle>
            <a:lvl1pPr algn="l" defTabSz="457200" rtl="0" eaLnBrk="1" latinLnBrk="0" hangingPunct="1">
              <a:spcBef>
                <a:spcPct val="0"/>
              </a:spcBef>
              <a:buNone/>
              <a:defRPr sz="2400" b="1" i="0" kern="1200">
                <a:solidFill>
                  <a:schemeClr val="tx1"/>
                </a:solidFill>
                <a:latin typeface="Arial"/>
                <a:ea typeface="+mj-ea"/>
                <a:cs typeface="Arial"/>
              </a:defRPr>
            </a:lvl1pPr>
          </a:lstStyle>
          <a:p>
            <a:r>
              <a:rPr lang="en-US" dirty="0"/>
              <a:t>Visualization</a:t>
            </a:r>
          </a:p>
        </p:txBody>
      </p:sp>
      <p:sp>
        <p:nvSpPr>
          <p:cNvPr id="21" name="Right Arrow 20"/>
          <p:cNvSpPr/>
          <p:nvPr/>
        </p:nvSpPr>
        <p:spPr>
          <a:xfrm>
            <a:off x="133287" y="1950446"/>
            <a:ext cx="1308423" cy="867612"/>
          </a:xfrm>
          <a:prstGeom prst="rightArrow">
            <a:avLst/>
          </a:prstGeom>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ysClr val="windowText" lastClr="000000"/>
              </a:solidFill>
            </a:endParaRPr>
          </a:p>
        </p:txBody>
      </p:sp>
      <p:sp>
        <p:nvSpPr>
          <p:cNvPr id="22" name="TextBox 21"/>
          <p:cNvSpPr txBox="1"/>
          <p:nvPr/>
        </p:nvSpPr>
        <p:spPr>
          <a:xfrm>
            <a:off x="357340" y="2165455"/>
            <a:ext cx="726481" cy="400110"/>
          </a:xfrm>
          <a:prstGeom prst="rect">
            <a:avLst/>
          </a:prstGeom>
          <a:noFill/>
        </p:spPr>
        <p:txBody>
          <a:bodyPr wrap="none" rtlCol="0">
            <a:spAutoFit/>
          </a:bodyPr>
          <a:lstStyle/>
          <a:p>
            <a:r>
              <a:rPr lang="en-US" sz="2000" dirty="0"/>
              <a:t>Data</a:t>
            </a:r>
          </a:p>
        </p:txBody>
      </p:sp>
      <p:sp>
        <p:nvSpPr>
          <p:cNvPr id="19" name="Down Arrow 18"/>
          <p:cNvSpPr/>
          <p:nvPr/>
        </p:nvSpPr>
        <p:spPr>
          <a:xfrm>
            <a:off x="2338984" y="2206297"/>
            <a:ext cx="352211" cy="476519"/>
          </a:xfrm>
          <a:prstGeom prst="downArrow">
            <a:avLst/>
          </a:prstGeom>
          <a:solidFill>
            <a:schemeClr val="tx1">
              <a:lumMod val="60000"/>
              <a:lumOff val="40000"/>
            </a:schemeClr>
          </a:solidFill>
          <a:ln w="19050">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0" name="Up Arrow 19"/>
          <p:cNvSpPr/>
          <p:nvPr/>
        </p:nvSpPr>
        <p:spPr>
          <a:xfrm>
            <a:off x="6390743" y="2203908"/>
            <a:ext cx="352211" cy="478908"/>
          </a:xfrm>
          <a:prstGeom prst="upArrow">
            <a:avLst/>
          </a:prstGeom>
          <a:solidFill>
            <a:schemeClr val="tx1">
              <a:lumMod val="60000"/>
              <a:lumOff val="40000"/>
            </a:schemeClr>
          </a:solidFill>
          <a:ln w="19050">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0" name="Curved Right Arrow 29"/>
          <p:cNvSpPr/>
          <p:nvPr/>
        </p:nvSpPr>
        <p:spPr>
          <a:xfrm>
            <a:off x="4140884" y="2220873"/>
            <a:ext cx="382009" cy="461943"/>
          </a:xfrm>
          <a:prstGeom prst="curvedRightArrow">
            <a:avLst>
              <a:gd name="adj1" fmla="val 25000"/>
              <a:gd name="adj2" fmla="val 52276"/>
              <a:gd name="adj3" fmla="val 31774"/>
            </a:avLst>
          </a:prstGeom>
          <a:solidFill>
            <a:schemeClr val="tx1">
              <a:lumMod val="60000"/>
              <a:lumOff val="40000"/>
            </a:schemeClr>
          </a:solidFill>
          <a:ln w="1905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2" name="Curved Right Arrow 31"/>
          <p:cNvSpPr/>
          <p:nvPr/>
        </p:nvSpPr>
        <p:spPr>
          <a:xfrm flipH="1" flipV="1">
            <a:off x="4596355" y="2174814"/>
            <a:ext cx="382009" cy="461943"/>
          </a:xfrm>
          <a:prstGeom prst="curvedRightArrow">
            <a:avLst>
              <a:gd name="adj1" fmla="val 25000"/>
              <a:gd name="adj2" fmla="val 52276"/>
              <a:gd name="adj3" fmla="val 31774"/>
            </a:avLst>
          </a:prstGeom>
          <a:solidFill>
            <a:schemeClr val="tx1">
              <a:lumMod val="60000"/>
              <a:lumOff val="40000"/>
            </a:schemeClr>
          </a:solidFill>
          <a:ln w="1905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xmlns="" val="20943964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 Tableau</a:t>
            </a:r>
          </a:p>
        </p:txBody>
      </p:sp>
      <p:sp>
        <p:nvSpPr>
          <p:cNvPr id="3" name="Content Placeholder 2"/>
          <p:cNvSpPr>
            <a:spLocks noGrp="1"/>
          </p:cNvSpPr>
          <p:nvPr>
            <p:ph sz="half" idx="1"/>
          </p:nvPr>
        </p:nvSpPr>
        <p:spPr>
          <a:xfrm>
            <a:off x="293532" y="1012507"/>
            <a:ext cx="3637722" cy="3472073"/>
          </a:xfrm>
        </p:spPr>
        <p:txBody>
          <a:bodyPr>
            <a:normAutofit fontScale="77500" lnSpcReduction="20000"/>
          </a:bodyPr>
          <a:lstStyle/>
          <a:p>
            <a:r>
              <a:rPr lang="en-US" dirty="0"/>
              <a:t>Explore, visualize data in minutes</a:t>
            </a:r>
          </a:p>
          <a:p>
            <a:r>
              <a:rPr lang="en-US" dirty="0"/>
              <a:t>Drag-and-drop interface to create visualizations, dashboards</a:t>
            </a:r>
          </a:p>
          <a:p>
            <a:r>
              <a:rPr lang="en-US" dirty="0"/>
              <a:t>Uses Visual Query Language on data</a:t>
            </a:r>
          </a:p>
          <a:p>
            <a:r>
              <a:rPr lang="en-US" dirty="0"/>
              <a:t>Data engine analyzes big data faster than traditional queries</a:t>
            </a:r>
          </a:p>
          <a:p>
            <a:r>
              <a:rPr lang="en-US" dirty="0"/>
              <a:t>Blend data from multiple sources for rich visualizations</a:t>
            </a:r>
          </a:p>
          <a:p>
            <a:r>
              <a:rPr lang="en-US" dirty="0"/>
              <a:t>Works with Amazon Redshift, Amazon RDS, Amazon EMR</a:t>
            </a:r>
          </a:p>
        </p:txBody>
      </p:sp>
      <p:pic>
        <p:nvPicPr>
          <p:cNvPr id="6" name="Content Placeholder 5"/>
          <p:cNvPicPr>
            <a:picLocks noGrp="1" noChangeAspect="1"/>
          </p:cNvPicPr>
          <p:nvPr>
            <p:ph sz="half" idx="2"/>
          </p:nvPr>
        </p:nvPicPr>
        <p:blipFill rotWithShape="1">
          <a:blip r:embed="rId3">
            <a:extLst>
              <a:ext uri="{28A0092B-C50C-407E-A947-70E740481C1C}">
                <a14:useLocalDpi xmlns:a14="http://schemas.microsoft.com/office/drawing/2010/main" xmlns="" val="0"/>
              </a:ext>
            </a:extLst>
          </a:blip>
          <a:srcRect t="7098" r="1117"/>
          <a:stretch/>
        </p:blipFill>
        <p:spPr>
          <a:xfrm>
            <a:off x="4099518" y="1249680"/>
            <a:ext cx="4629134" cy="2750248"/>
          </a:xfrm>
          <a:prstGeom prst="rect">
            <a:avLst/>
          </a:prstGeom>
          <a:ln>
            <a:solidFill>
              <a:schemeClr val="tx1"/>
            </a:solidFill>
          </a:ln>
        </p:spPr>
      </p:pic>
    </p:spTree>
    <p:extLst>
      <p:ext uri="{BB962C8B-B14F-4D97-AF65-F5344CB8AC3E}">
        <p14:creationId xmlns:p14="http://schemas.microsoft.com/office/powerpoint/2010/main" xmlns="" val="20389197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 </a:t>
            </a:r>
            <a:r>
              <a:rPr lang="en-US" dirty="0" err="1"/>
              <a:t>Spotfire</a:t>
            </a:r>
            <a:endParaRPr lang="en-US" dirty="0"/>
          </a:p>
        </p:txBody>
      </p:sp>
      <p:sp>
        <p:nvSpPr>
          <p:cNvPr id="3" name="Content Placeholder 2"/>
          <p:cNvSpPr>
            <a:spLocks noGrp="1"/>
          </p:cNvSpPr>
          <p:nvPr>
            <p:ph sz="half" idx="1"/>
          </p:nvPr>
        </p:nvSpPr>
        <p:spPr>
          <a:xfrm>
            <a:off x="208471" y="954922"/>
            <a:ext cx="4140245" cy="3774937"/>
          </a:xfrm>
        </p:spPr>
        <p:txBody>
          <a:bodyPr>
            <a:normAutofit fontScale="77500" lnSpcReduction="20000"/>
          </a:bodyPr>
          <a:lstStyle/>
          <a:p>
            <a:pPr>
              <a:spcBef>
                <a:spcPts val="0"/>
              </a:spcBef>
              <a:spcAft>
                <a:spcPts val="600"/>
              </a:spcAft>
            </a:pPr>
            <a:r>
              <a:rPr lang="en-US" dirty="0"/>
              <a:t>Can analyze very large data sets from a large variety of sources</a:t>
            </a:r>
          </a:p>
          <a:p>
            <a:pPr>
              <a:spcBef>
                <a:spcPts val="0"/>
              </a:spcBef>
              <a:spcAft>
                <a:spcPts val="600"/>
              </a:spcAft>
            </a:pPr>
            <a:r>
              <a:rPr lang="en-US" dirty="0"/>
              <a:t>Creates visualization in-memory for faster response time</a:t>
            </a:r>
          </a:p>
          <a:p>
            <a:pPr>
              <a:spcBef>
                <a:spcPts val="0"/>
              </a:spcBef>
              <a:spcAft>
                <a:spcPts val="600"/>
              </a:spcAft>
            </a:pPr>
            <a:r>
              <a:rPr lang="en-US" dirty="0"/>
              <a:t>Offers </a:t>
            </a:r>
            <a:r>
              <a:rPr lang="en-US" dirty="0" err="1"/>
              <a:t>Spotfire</a:t>
            </a:r>
            <a:r>
              <a:rPr lang="en-US" dirty="0"/>
              <a:t> Recommendations</a:t>
            </a:r>
          </a:p>
          <a:p>
            <a:pPr lvl="1">
              <a:spcBef>
                <a:spcPts val="0"/>
              </a:spcBef>
              <a:spcAft>
                <a:spcPts val="600"/>
              </a:spcAft>
            </a:pPr>
            <a:r>
              <a:rPr lang="en-US" dirty="0"/>
              <a:t>Inspects your data automatically </a:t>
            </a:r>
          </a:p>
          <a:p>
            <a:pPr lvl="1">
              <a:spcBef>
                <a:spcPts val="0"/>
              </a:spcBef>
              <a:spcAft>
                <a:spcPts val="600"/>
              </a:spcAft>
            </a:pPr>
            <a:r>
              <a:rPr lang="en-US" dirty="0"/>
              <a:t>Makes suggestions about how to best visualize it</a:t>
            </a:r>
          </a:p>
          <a:p>
            <a:pPr>
              <a:spcBef>
                <a:spcPts val="0"/>
              </a:spcBef>
              <a:spcAft>
                <a:spcPts val="600"/>
              </a:spcAft>
            </a:pPr>
            <a:r>
              <a:rPr lang="en-US" dirty="0"/>
              <a:t>Works with Amazon Redshift and Amazon RDS</a:t>
            </a:r>
          </a:p>
          <a:p>
            <a:pPr>
              <a:spcBef>
                <a:spcPts val="0"/>
              </a:spcBef>
              <a:spcAft>
                <a:spcPts val="600"/>
              </a:spcAft>
            </a:pPr>
            <a:r>
              <a:rPr lang="en-US" dirty="0"/>
              <a:t>Provides ability to plot your data on geographic maps </a:t>
            </a:r>
          </a:p>
          <a:p>
            <a:pPr>
              <a:spcBef>
                <a:spcPts val="0"/>
              </a:spcBef>
              <a:spcAft>
                <a:spcPts val="600"/>
              </a:spcAft>
            </a:pPr>
            <a:r>
              <a:rPr lang="en-US" dirty="0"/>
              <a:t>Share your findings on Twitter</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561367" y="1196517"/>
            <a:ext cx="4347653" cy="2415923"/>
          </a:xfrm>
          <a:prstGeom prst="rect">
            <a:avLst/>
          </a:prstGeom>
          <a:ln>
            <a:solidFill>
              <a:schemeClr val="tx1"/>
            </a:solidFill>
          </a:ln>
        </p:spPr>
      </p:pic>
    </p:spTree>
    <p:extLst>
      <p:ext uri="{BB962C8B-B14F-4D97-AF65-F5344CB8AC3E}">
        <p14:creationId xmlns:p14="http://schemas.microsoft.com/office/powerpoint/2010/main" xmlns="" val="12642285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35681" y="1492366"/>
            <a:ext cx="6625388" cy="1792098"/>
            <a:chOff x="1475840" y="891822"/>
            <a:chExt cx="7584036" cy="835378"/>
          </a:xfrm>
          <a:solidFill>
            <a:schemeClr val="bg2">
              <a:lumMod val="75000"/>
            </a:schemeClr>
          </a:solidFill>
          <a:effectLst>
            <a:outerShdw blurRad="50800" dist="38100" dir="2700000" algn="tl" rotWithShape="0">
              <a:prstClr val="black">
                <a:alpha val="40000"/>
              </a:prstClr>
            </a:outerShdw>
          </a:effectLst>
        </p:grpSpPr>
        <p:sp>
          <p:nvSpPr>
            <p:cNvPr id="6" name="Rectangle 5"/>
            <p:cNvSpPr/>
            <p:nvPr/>
          </p:nvSpPr>
          <p:spPr>
            <a:xfrm>
              <a:off x="1634066" y="891822"/>
              <a:ext cx="7258756" cy="8353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rgbClr val="FFFFFF"/>
                </a:solidFill>
              </a:endParaRPr>
            </a:p>
          </p:txBody>
        </p:sp>
        <p:sp>
          <p:nvSpPr>
            <p:cNvPr id="7" name="Oval 6"/>
            <p:cNvSpPr/>
            <p:nvPr/>
          </p:nvSpPr>
          <p:spPr>
            <a:xfrm flipH="1">
              <a:off x="1475840" y="891822"/>
              <a:ext cx="316451" cy="835378"/>
            </a:xfrm>
            <a:prstGeom prst="ellipse">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rgbClr val="FFFFFF"/>
                </a:solidFill>
              </a:endParaRPr>
            </a:p>
          </p:txBody>
        </p:sp>
        <p:sp>
          <p:nvSpPr>
            <p:cNvPr id="8" name="Oval 7"/>
            <p:cNvSpPr/>
            <p:nvPr/>
          </p:nvSpPr>
          <p:spPr>
            <a:xfrm flipH="1">
              <a:off x="8743425" y="891822"/>
              <a:ext cx="316451" cy="835378"/>
            </a:xfrm>
            <a:prstGeom prst="ellipse">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rgbClr val="FFFFFF"/>
                </a:solidFill>
              </a:endParaRPr>
            </a:p>
          </p:txBody>
        </p:sp>
      </p:grpSp>
      <p:sp>
        <p:nvSpPr>
          <p:cNvPr id="3" name="Freeform 2"/>
          <p:cNvSpPr/>
          <p:nvPr/>
        </p:nvSpPr>
        <p:spPr>
          <a:xfrm>
            <a:off x="1574616" y="1563765"/>
            <a:ext cx="2005656" cy="605638"/>
          </a:xfrm>
          <a:custGeom>
            <a:avLst/>
            <a:gdLst>
              <a:gd name="connsiteX0" fmla="*/ 0 w 1620754"/>
              <a:gd name="connsiteY0" fmla="*/ 0 h 648301"/>
              <a:gd name="connsiteX1" fmla="*/ 1296604 w 1620754"/>
              <a:gd name="connsiteY1" fmla="*/ 0 h 648301"/>
              <a:gd name="connsiteX2" fmla="*/ 1620754 w 1620754"/>
              <a:gd name="connsiteY2" fmla="*/ 324151 h 648301"/>
              <a:gd name="connsiteX3" fmla="*/ 1296604 w 1620754"/>
              <a:gd name="connsiteY3" fmla="*/ 648301 h 648301"/>
              <a:gd name="connsiteX4" fmla="*/ 0 w 1620754"/>
              <a:gd name="connsiteY4" fmla="*/ 648301 h 648301"/>
              <a:gd name="connsiteX5" fmla="*/ 324151 w 1620754"/>
              <a:gd name="connsiteY5" fmla="*/ 324151 h 648301"/>
              <a:gd name="connsiteX6" fmla="*/ 0 w 1620754"/>
              <a:gd name="connsiteY6" fmla="*/ 0 h 64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0754" h="648301">
                <a:moveTo>
                  <a:pt x="0" y="0"/>
                </a:moveTo>
                <a:lnTo>
                  <a:pt x="1296604" y="0"/>
                </a:lnTo>
                <a:lnTo>
                  <a:pt x="1620754" y="324151"/>
                </a:lnTo>
                <a:lnTo>
                  <a:pt x="1296604" y="648301"/>
                </a:lnTo>
                <a:lnTo>
                  <a:pt x="0" y="648301"/>
                </a:lnTo>
                <a:lnTo>
                  <a:pt x="324151" y="324151"/>
                </a:lnTo>
                <a:lnTo>
                  <a:pt x="0" y="0"/>
                </a:lnTo>
                <a:close/>
              </a:path>
            </a:pathLst>
          </a:custGeom>
          <a:ln>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71" tIns="0" rIns="324150" bIns="0" numCol="1" spcCol="1270" anchor="ctr" anchorCtr="0">
            <a:noAutofit/>
          </a:bodyPr>
          <a:lstStyle/>
          <a:p>
            <a:pPr algn="ctr" defTabSz="711200">
              <a:lnSpc>
                <a:spcPct val="90000"/>
              </a:lnSpc>
              <a:spcBef>
                <a:spcPct val="0"/>
              </a:spcBef>
              <a:spcAft>
                <a:spcPct val="35000"/>
              </a:spcAft>
            </a:pPr>
            <a:r>
              <a:rPr lang="en-US" sz="1600" dirty="0"/>
              <a:t>Collect</a:t>
            </a:r>
          </a:p>
        </p:txBody>
      </p:sp>
      <p:sp>
        <p:nvSpPr>
          <p:cNvPr id="10" name="Rectangle 9"/>
          <p:cNvSpPr/>
          <p:nvPr/>
        </p:nvSpPr>
        <p:spPr>
          <a:xfrm>
            <a:off x="1579936" y="2720205"/>
            <a:ext cx="5942198" cy="515399"/>
          </a:xfrm>
          <a:prstGeom prst="rect">
            <a:avLst/>
          </a:prstGeom>
          <a:ln>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71" tIns="0" rIns="324150" bIns="0" numCol="1" spcCol="1270" anchor="ctr" anchorCtr="0">
            <a:noAutofit/>
          </a:bodyPr>
          <a:lstStyle/>
          <a:p>
            <a:pPr algn="ctr" defTabSz="711200">
              <a:lnSpc>
                <a:spcPct val="90000"/>
              </a:lnSpc>
              <a:spcBef>
                <a:spcPct val="0"/>
              </a:spcBef>
              <a:spcAft>
                <a:spcPct val="35000"/>
              </a:spcAft>
            </a:pPr>
            <a:r>
              <a:rPr lang="en-US" sz="1600" dirty="0"/>
              <a:t>Store</a:t>
            </a:r>
          </a:p>
        </p:txBody>
      </p:sp>
      <p:sp>
        <p:nvSpPr>
          <p:cNvPr id="11" name="Freeform 10"/>
          <p:cNvSpPr/>
          <p:nvPr/>
        </p:nvSpPr>
        <p:spPr>
          <a:xfrm>
            <a:off x="3534295" y="1563765"/>
            <a:ext cx="2029968" cy="605638"/>
          </a:xfrm>
          <a:custGeom>
            <a:avLst/>
            <a:gdLst>
              <a:gd name="connsiteX0" fmla="*/ 0 w 1620754"/>
              <a:gd name="connsiteY0" fmla="*/ 0 h 648301"/>
              <a:gd name="connsiteX1" fmla="*/ 1296604 w 1620754"/>
              <a:gd name="connsiteY1" fmla="*/ 0 h 648301"/>
              <a:gd name="connsiteX2" fmla="*/ 1620754 w 1620754"/>
              <a:gd name="connsiteY2" fmla="*/ 324151 h 648301"/>
              <a:gd name="connsiteX3" fmla="*/ 1296604 w 1620754"/>
              <a:gd name="connsiteY3" fmla="*/ 648301 h 648301"/>
              <a:gd name="connsiteX4" fmla="*/ 0 w 1620754"/>
              <a:gd name="connsiteY4" fmla="*/ 648301 h 648301"/>
              <a:gd name="connsiteX5" fmla="*/ 324151 w 1620754"/>
              <a:gd name="connsiteY5" fmla="*/ 324151 h 648301"/>
              <a:gd name="connsiteX6" fmla="*/ 0 w 1620754"/>
              <a:gd name="connsiteY6" fmla="*/ 0 h 64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0754" h="648301">
                <a:moveTo>
                  <a:pt x="0" y="0"/>
                </a:moveTo>
                <a:lnTo>
                  <a:pt x="1296604" y="0"/>
                </a:lnTo>
                <a:lnTo>
                  <a:pt x="1620754" y="324151"/>
                </a:lnTo>
                <a:lnTo>
                  <a:pt x="1296604" y="648301"/>
                </a:lnTo>
                <a:lnTo>
                  <a:pt x="0" y="648301"/>
                </a:lnTo>
                <a:lnTo>
                  <a:pt x="324151" y="324151"/>
                </a:lnTo>
                <a:lnTo>
                  <a:pt x="0" y="0"/>
                </a:lnTo>
                <a:close/>
              </a:path>
            </a:pathLst>
          </a:custGeom>
          <a:ln>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71" tIns="0" rIns="324150" bIns="0" numCol="1" spcCol="1270" anchor="ctr" anchorCtr="0">
            <a:noAutofit/>
          </a:bodyPr>
          <a:lstStyle/>
          <a:p>
            <a:pPr algn="ctr" defTabSz="711200">
              <a:lnSpc>
                <a:spcPct val="90000"/>
              </a:lnSpc>
              <a:spcBef>
                <a:spcPct val="0"/>
              </a:spcBef>
              <a:spcAft>
                <a:spcPct val="35000"/>
              </a:spcAft>
            </a:pPr>
            <a:r>
              <a:rPr lang="en-US" sz="1600" dirty="0"/>
              <a:t>Process &amp;</a:t>
            </a:r>
            <a:br>
              <a:rPr lang="en-US" sz="1600" dirty="0"/>
            </a:br>
            <a:r>
              <a:rPr lang="en-US" sz="1600" dirty="0"/>
              <a:t>Analyze</a:t>
            </a:r>
          </a:p>
        </p:txBody>
      </p:sp>
      <p:sp>
        <p:nvSpPr>
          <p:cNvPr id="13" name="Freeform 12"/>
          <p:cNvSpPr/>
          <p:nvPr/>
        </p:nvSpPr>
        <p:spPr>
          <a:xfrm>
            <a:off x="5518287" y="1563765"/>
            <a:ext cx="2029968" cy="605638"/>
          </a:xfrm>
          <a:custGeom>
            <a:avLst/>
            <a:gdLst>
              <a:gd name="connsiteX0" fmla="*/ 0 w 1620754"/>
              <a:gd name="connsiteY0" fmla="*/ 0 h 648301"/>
              <a:gd name="connsiteX1" fmla="*/ 1296604 w 1620754"/>
              <a:gd name="connsiteY1" fmla="*/ 0 h 648301"/>
              <a:gd name="connsiteX2" fmla="*/ 1620754 w 1620754"/>
              <a:gd name="connsiteY2" fmla="*/ 324151 h 648301"/>
              <a:gd name="connsiteX3" fmla="*/ 1296604 w 1620754"/>
              <a:gd name="connsiteY3" fmla="*/ 648301 h 648301"/>
              <a:gd name="connsiteX4" fmla="*/ 0 w 1620754"/>
              <a:gd name="connsiteY4" fmla="*/ 648301 h 648301"/>
              <a:gd name="connsiteX5" fmla="*/ 324151 w 1620754"/>
              <a:gd name="connsiteY5" fmla="*/ 324151 h 648301"/>
              <a:gd name="connsiteX6" fmla="*/ 0 w 1620754"/>
              <a:gd name="connsiteY6" fmla="*/ 0 h 64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0754" h="648301">
                <a:moveTo>
                  <a:pt x="0" y="0"/>
                </a:moveTo>
                <a:lnTo>
                  <a:pt x="1296604" y="0"/>
                </a:lnTo>
                <a:lnTo>
                  <a:pt x="1620754" y="324151"/>
                </a:lnTo>
                <a:lnTo>
                  <a:pt x="1296604" y="648301"/>
                </a:lnTo>
                <a:lnTo>
                  <a:pt x="0" y="648301"/>
                </a:lnTo>
                <a:lnTo>
                  <a:pt x="324151" y="324151"/>
                </a:lnTo>
                <a:lnTo>
                  <a:pt x="0" y="0"/>
                </a:lnTo>
                <a:close/>
              </a:path>
            </a:pathLst>
          </a:custGeom>
          <a:ln>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71" tIns="0" rIns="324150" bIns="0" numCol="1" spcCol="1270" anchor="ctr" anchorCtr="0">
            <a:noAutofit/>
          </a:bodyPr>
          <a:lstStyle/>
          <a:p>
            <a:pPr algn="ctr" defTabSz="711200">
              <a:lnSpc>
                <a:spcPct val="90000"/>
              </a:lnSpc>
              <a:spcBef>
                <a:spcPct val="0"/>
              </a:spcBef>
              <a:spcAft>
                <a:spcPct val="35000"/>
              </a:spcAft>
            </a:pPr>
            <a:r>
              <a:rPr lang="en-US" sz="1600" dirty="0"/>
              <a:t>Visualize</a:t>
            </a:r>
          </a:p>
        </p:txBody>
      </p:sp>
      <p:sp>
        <p:nvSpPr>
          <p:cNvPr id="12" name="Right Arrow 11"/>
          <p:cNvSpPr/>
          <p:nvPr/>
        </p:nvSpPr>
        <p:spPr>
          <a:xfrm>
            <a:off x="7720225" y="1959810"/>
            <a:ext cx="1308423" cy="867612"/>
          </a:xfrm>
          <a:prstGeom prst="rightArrow">
            <a:avLst/>
          </a:prstGeom>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ysClr val="windowText" lastClr="000000"/>
              </a:solidFill>
            </a:endParaRPr>
          </a:p>
        </p:txBody>
      </p:sp>
      <p:sp>
        <p:nvSpPr>
          <p:cNvPr id="16" name="TextBox 15"/>
          <p:cNvSpPr txBox="1"/>
          <p:nvPr/>
        </p:nvSpPr>
        <p:spPr>
          <a:xfrm>
            <a:off x="7814818" y="2174815"/>
            <a:ext cx="939681" cy="400110"/>
          </a:xfrm>
          <a:prstGeom prst="rect">
            <a:avLst/>
          </a:prstGeom>
          <a:noFill/>
        </p:spPr>
        <p:txBody>
          <a:bodyPr wrap="none" rtlCol="0">
            <a:spAutoFit/>
          </a:bodyPr>
          <a:lstStyle/>
          <a:p>
            <a:r>
              <a:rPr lang="en-US" sz="2000" dirty="0"/>
              <a:t>Insight</a:t>
            </a:r>
            <a:endParaRPr lang="en-US" sz="2200" dirty="0"/>
          </a:p>
        </p:txBody>
      </p:sp>
      <p:sp>
        <p:nvSpPr>
          <p:cNvPr id="18" name="Title 4"/>
          <p:cNvSpPr txBox="1">
            <a:spLocks/>
          </p:cNvSpPr>
          <p:nvPr/>
        </p:nvSpPr>
        <p:spPr>
          <a:xfrm>
            <a:off x="341850" y="171450"/>
            <a:ext cx="8458201" cy="857250"/>
          </a:xfrm>
          <a:prstGeom prst="rect">
            <a:avLst/>
          </a:prstGeom>
        </p:spPr>
        <p:txBody>
          <a:bodyPr vert="horz" lIns="91440" tIns="45720" rIns="91440" bIns="45720" rtlCol="0" anchor="t">
            <a:normAutofit/>
          </a:bodyPr>
          <a:lstStyle>
            <a:lvl1pPr algn="l" defTabSz="457200" rtl="0" eaLnBrk="1" latinLnBrk="0" hangingPunct="1">
              <a:spcBef>
                <a:spcPct val="0"/>
              </a:spcBef>
              <a:buNone/>
              <a:defRPr sz="2400" b="1" i="0" kern="1200">
                <a:solidFill>
                  <a:schemeClr val="tx1"/>
                </a:solidFill>
                <a:latin typeface="Arial"/>
                <a:ea typeface="+mj-ea"/>
                <a:cs typeface="Arial"/>
              </a:defRPr>
            </a:lvl1pPr>
          </a:lstStyle>
          <a:p>
            <a:r>
              <a:rPr lang="en-US" dirty="0"/>
              <a:t>The Big Data "</a:t>
            </a:r>
            <a:r>
              <a:rPr lang="en-US" dirty="0" smtClean="0"/>
              <a:t>Pipeline”: Latency</a:t>
            </a:r>
            <a:endParaRPr lang="en-US" dirty="0"/>
          </a:p>
        </p:txBody>
      </p:sp>
      <p:sp>
        <p:nvSpPr>
          <p:cNvPr id="21" name="Right Arrow 20"/>
          <p:cNvSpPr/>
          <p:nvPr/>
        </p:nvSpPr>
        <p:spPr>
          <a:xfrm>
            <a:off x="133287" y="1950446"/>
            <a:ext cx="1308423" cy="867612"/>
          </a:xfrm>
          <a:prstGeom prst="rightArrow">
            <a:avLst/>
          </a:prstGeom>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ysClr val="windowText" lastClr="000000"/>
              </a:solidFill>
            </a:endParaRPr>
          </a:p>
        </p:txBody>
      </p:sp>
      <p:sp>
        <p:nvSpPr>
          <p:cNvPr id="22" name="TextBox 21"/>
          <p:cNvSpPr txBox="1"/>
          <p:nvPr/>
        </p:nvSpPr>
        <p:spPr>
          <a:xfrm>
            <a:off x="357340" y="2165455"/>
            <a:ext cx="726481" cy="400110"/>
          </a:xfrm>
          <a:prstGeom prst="rect">
            <a:avLst/>
          </a:prstGeom>
          <a:noFill/>
        </p:spPr>
        <p:txBody>
          <a:bodyPr wrap="none" rtlCol="0">
            <a:spAutoFit/>
          </a:bodyPr>
          <a:lstStyle/>
          <a:p>
            <a:r>
              <a:rPr lang="en-US" sz="2000" dirty="0"/>
              <a:t>Data</a:t>
            </a:r>
          </a:p>
        </p:txBody>
      </p:sp>
      <p:sp>
        <p:nvSpPr>
          <p:cNvPr id="19" name="Down Arrow 18"/>
          <p:cNvSpPr/>
          <p:nvPr/>
        </p:nvSpPr>
        <p:spPr>
          <a:xfrm>
            <a:off x="2338984" y="2206297"/>
            <a:ext cx="352211" cy="476519"/>
          </a:xfrm>
          <a:prstGeom prst="downArrow">
            <a:avLst/>
          </a:prstGeom>
          <a:solidFill>
            <a:schemeClr val="accent2">
              <a:lumMod val="60000"/>
              <a:lumOff val="40000"/>
            </a:schemeClr>
          </a:solidFill>
          <a:ln w="19050">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0" name="Up Arrow 19"/>
          <p:cNvSpPr/>
          <p:nvPr/>
        </p:nvSpPr>
        <p:spPr>
          <a:xfrm>
            <a:off x="6390743" y="2203908"/>
            <a:ext cx="352211" cy="478908"/>
          </a:xfrm>
          <a:prstGeom prst="upArrow">
            <a:avLst/>
          </a:prstGeom>
          <a:solidFill>
            <a:schemeClr val="accent2">
              <a:lumMod val="60000"/>
              <a:lumOff val="40000"/>
            </a:schemeClr>
          </a:solidFill>
          <a:ln w="19050">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17" name="Straight Arrow Connector 16"/>
          <p:cNvCxnSpPr/>
          <p:nvPr/>
        </p:nvCxnSpPr>
        <p:spPr>
          <a:xfrm>
            <a:off x="1302589" y="3689629"/>
            <a:ext cx="6512229" cy="0"/>
          </a:xfrm>
          <a:prstGeom prst="straightConnector1">
            <a:avLst/>
          </a:prstGeom>
          <a:ln w="57150">
            <a:solidFill>
              <a:schemeClr val="tx1"/>
            </a:solidFill>
            <a:tailEnd type="triangle"/>
          </a:ln>
        </p:spPr>
        <p:style>
          <a:lnRef idx="2">
            <a:schemeClr val="accent4"/>
          </a:lnRef>
          <a:fillRef idx="0">
            <a:schemeClr val="accent4"/>
          </a:fillRef>
          <a:effectRef idx="1">
            <a:schemeClr val="accent4"/>
          </a:effectRef>
          <a:fontRef idx="minor">
            <a:schemeClr val="tx1"/>
          </a:fontRef>
        </p:style>
      </p:cxnSp>
      <p:sp>
        <p:nvSpPr>
          <p:cNvPr id="24" name="TextBox 23"/>
          <p:cNvSpPr txBox="1"/>
          <p:nvPr/>
        </p:nvSpPr>
        <p:spPr>
          <a:xfrm>
            <a:off x="3111702" y="3397242"/>
            <a:ext cx="2865632"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Time-to-answer (latency)</a:t>
            </a:r>
          </a:p>
          <a:p>
            <a:pPr algn="ctr"/>
            <a:r>
              <a:rPr lang="en-US" sz="1400" dirty="0"/>
              <a:t>- Balance of throughput and cost</a:t>
            </a:r>
          </a:p>
        </p:txBody>
      </p:sp>
      <p:sp>
        <p:nvSpPr>
          <p:cNvPr id="30" name="Curved Right Arrow 29"/>
          <p:cNvSpPr/>
          <p:nvPr/>
        </p:nvSpPr>
        <p:spPr>
          <a:xfrm>
            <a:off x="4140884" y="2228141"/>
            <a:ext cx="382009" cy="454675"/>
          </a:xfrm>
          <a:prstGeom prst="curvedRightArrow">
            <a:avLst>
              <a:gd name="adj1" fmla="val 25000"/>
              <a:gd name="adj2" fmla="val 52276"/>
              <a:gd name="adj3" fmla="val 31774"/>
            </a:avLst>
          </a:prstGeom>
          <a:solidFill>
            <a:schemeClr val="accent2">
              <a:lumMod val="60000"/>
              <a:lumOff val="40000"/>
            </a:schemeClr>
          </a:solidFill>
          <a:ln w="190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2" name="Curved Right Arrow 31"/>
          <p:cNvSpPr/>
          <p:nvPr/>
        </p:nvSpPr>
        <p:spPr>
          <a:xfrm flipH="1" flipV="1">
            <a:off x="4596352" y="2190165"/>
            <a:ext cx="382009" cy="463216"/>
          </a:xfrm>
          <a:prstGeom prst="curvedRightArrow">
            <a:avLst>
              <a:gd name="adj1" fmla="val 25000"/>
              <a:gd name="adj2" fmla="val 52276"/>
              <a:gd name="adj3" fmla="val 31774"/>
            </a:avLst>
          </a:prstGeom>
          <a:solidFill>
            <a:schemeClr val="accent2">
              <a:lumMod val="60000"/>
              <a:lumOff val="40000"/>
            </a:schemeClr>
          </a:solidFill>
          <a:ln w="190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xmlns="" val="8147071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04688" y="1844480"/>
            <a:ext cx="6150592" cy="10170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Big data architectural principles: Decoupling</a:t>
            </a:r>
          </a:p>
        </p:txBody>
      </p:sp>
      <p:sp>
        <p:nvSpPr>
          <p:cNvPr id="3" name="Content Placeholder 2"/>
          <p:cNvSpPr>
            <a:spLocks noGrp="1"/>
          </p:cNvSpPr>
          <p:nvPr>
            <p:ph idx="1"/>
          </p:nvPr>
        </p:nvSpPr>
        <p:spPr>
          <a:xfrm>
            <a:off x="336789" y="791936"/>
            <a:ext cx="8205304" cy="3689047"/>
          </a:xfrm>
        </p:spPr>
        <p:txBody>
          <a:bodyPr/>
          <a:lstStyle/>
          <a:p>
            <a:pPr marL="0" indent="0">
              <a:buNone/>
            </a:pPr>
            <a:r>
              <a:rPr lang="en-US" dirty="0" smtClean="0"/>
              <a:t>One pipeline processing</a:t>
            </a:r>
            <a:endParaRPr lang="en-US" dirty="0"/>
          </a:p>
          <a:p>
            <a:pPr marL="0" indent="0">
              <a:buNone/>
            </a:pPr>
            <a:endParaRPr lang="en-US" dirty="0"/>
          </a:p>
          <a:p>
            <a:pPr lvl="1"/>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r>
              <a:rPr lang="en-US" dirty="0" smtClean="0"/>
              <a:t>From one </a:t>
            </a:r>
            <a:r>
              <a:rPr lang="en-US" b="1" i="1" dirty="0" smtClean="0"/>
              <a:t>node</a:t>
            </a:r>
            <a:r>
              <a:rPr lang="en-US" dirty="0" smtClean="0"/>
              <a:t> processing all the information.</a:t>
            </a:r>
            <a:endParaRPr lang="en-US" dirty="0"/>
          </a:p>
        </p:txBody>
      </p:sp>
      <p:grpSp>
        <p:nvGrpSpPr>
          <p:cNvPr id="19" name="Group 18"/>
          <p:cNvGrpSpPr/>
          <p:nvPr/>
        </p:nvGrpSpPr>
        <p:grpSpPr>
          <a:xfrm>
            <a:off x="841684" y="1844480"/>
            <a:ext cx="8041355" cy="1017089"/>
            <a:chOff x="1066187" y="1284737"/>
            <a:chExt cx="7825353" cy="620263"/>
          </a:xfrm>
        </p:grpSpPr>
        <p:sp>
          <p:nvSpPr>
            <p:cNvPr id="7" name="Freeform 6"/>
            <p:cNvSpPr/>
            <p:nvPr/>
          </p:nvSpPr>
          <p:spPr>
            <a:xfrm>
              <a:off x="2258517" y="1382767"/>
              <a:ext cx="1439531" cy="429370"/>
            </a:xfrm>
            <a:custGeom>
              <a:avLst/>
              <a:gdLst>
                <a:gd name="connsiteX0" fmla="*/ 0 w 1620754"/>
                <a:gd name="connsiteY0" fmla="*/ 0 h 648301"/>
                <a:gd name="connsiteX1" fmla="*/ 1296604 w 1620754"/>
                <a:gd name="connsiteY1" fmla="*/ 0 h 648301"/>
                <a:gd name="connsiteX2" fmla="*/ 1620754 w 1620754"/>
                <a:gd name="connsiteY2" fmla="*/ 324151 h 648301"/>
                <a:gd name="connsiteX3" fmla="*/ 1296604 w 1620754"/>
                <a:gd name="connsiteY3" fmla="*/ 648301 h 648301"/>
                <a:gd name="connsiteX4" fmla="*/ 0 w 1620754"/>
                <a:gd name="connsiteY4" fmla="*/ 648301 h 648301"/>
                <a:gd name="connsiteX5" fmla="*/ 324151 w 1620754"/>
                <a:gd name="connsiteY5" fmla="*/ 324151 h 648301"/>
                <a:gd name="connsiteX6" fmla="*/ 0 w 1620754"/>
                <a:gd name="connsiteY6" fmla="*/ 0 h 64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0754" h="648301">
                  <a:moveTo>
                    <a:pt x="0" y="0"/>
                  </a:moveTo>
                  <a:lnTo>
                    <a:pt x="1296604" y="0"/>
                  </a:lnTo>
                  <a:lnTo>
                    <a:pt x="1620754" y="324151"/>
                  </a:lnTo>
                  <a:lnTo>
                    <a:pt x="1296604" y="648301"/>
                  </a:lnTo>
                  <a:lnTo>
                    <a:pt x="0" y="648301"/>
                  </a:lnTo>
                  <a:lnTo>
                    <a:pt x="324151" y="324151"/>
                  </a:lnTo>
                  <a:lnTo>
                    <a:pt x="0" y="0"/>
                  </a:ln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9871" tIns="0" rIns="324150" bIns="0" numCol="1" spcCol="1270" anchor="ctr" anchorCtr="0">
              <a:noAutofit/>
            </a:bodyPr>
            <a:lstStyle/>
            <a:p>
              <a:pPr algn="ctr" defTabSz="711200">
                <a:lnSpc>
                  <a:spcPct val="90000"/>
                </a:lnSpc>
                <a:spcBef>
                  <a:spcPct val="0"/>
                </a:spcBef>
                <a:spcAft>
                  <a:spcPct val="35000"/>
                </a:spcAft>
              </a:pPr>
              <a:r>
                <a:rPr lang="en-US" sz="2000" b="1" dirty="0"/>
                <a:t>Store</a:t>
              </a:r>
              <a:endParaRPr lang="en-US" sz="1600" b="1" dirty="0"/>
            </a:p>
          </p:txBody>
        </p:sp>
        <p:sp>
          <p:nvSpPr>
            <p:cNvPr id="8" name="Freeform 7"/>
            <p:cNvSpPr/>
            <p:nvPr/>
          </p:nvSpPr>
          <p:spPr>
            <a:xfrm>
              <a:off x="3598776" y="1382767"/>
              <a:ext cx="1439154" cy="429370"/>
            </a:xfrm>
            <a:custGeom>
              <a:avLst/>
              <a:gdLst>
                <a:gd name="connsiteX0" fmla="*/ 0 w 1620754"/>
                <a:gd name="connsiteY0" fmla="*/ 0 h 648301"/>
                <a:gd name="connsiteX1" fmla="*/ 1296604 w 1620754"/>
                <a:gd name="connsiteY1" fmla="*/ 0 h 648301"/>
                <a:gd name="connsiteX2" fmla="*/ 1620754 w 1620754"/>
                <a:gd name="connsiteY2" fmla="*/ 324151 h 648301"/>
                <a:gd name="connsiteX3" fmla="*/ 1296604 w 1620754"/>
                <a:gd name="connsiteY3" fmla="*/ 648301 h 648301"/>
                <a:gd name="connsiteX4" fmla="*/ 0 w 1620754"/>
                <a:gd name="connsiteY4" fmla="*/ 648301 h 648301"/>
                <a:gd name="connsiteX5" fmla="*/ 324151 w 1620754"/>
                <a:gd name="connsiteY5" fmla="*/ 324151 h 648301"/>
                <a:gd name="connsiteX6" fmla="*/ 0 w 1620754"/>
                <a:gd name="connsiteY6" fmla="*/ 0 h 64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0754" h="648301">
                  <a:moveTo>
                    <a:pt x="0" y="0"/>
                  </a:moveTo>
                  <a:lnTo>
                    <a:pt x="1296604" y="0"/>
                  </a:lnTo>
                  <a:lnTo>
                    <a:pt x="1620754" y="324151"/>
                  </a:lnTo>
                  <a:lnTo>
                    <a:pt x="1296604" y="648301"/>
                  </a:lnTo>
                  <a:lnTo>
                    <a:pt x="0" y="648301"/>
                  </a:lnTo>
                  <a:lnTo>
                    <a:pt x="324151" y="324151"/>
                  </a:lnTo>
                  <a:lnTo>
                    <a:pt x="0" y="0"/>
                  </a:lnTo>
                  <a:close/>
                </a:path>
              </a:pathLst>
            </a:custGeom>
            <a:ln>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0" rIns="0" bIns="0" numCol="1" spcCol="1270" anchor="ctr" anchorCtr="0">
              <a:noAutofit/>
            </a:bodyPr>
            <a:lstStyle/>
            <a:p>
              <a:pPr algn="ctr" defTabSz="711200">
                <a:lnSpc>
                  <a:spcPct val="90000"/>
                </a:lnSpc>
                <a:spcBef>
                  <a:spcPct val="0"/>
                </a:spcBef>
                <a:spcAft>
                  <a:spcPct val="35000"/>
                </a:spcAft>
              </a:pPr>
              <a:r>
                <a:rPr lang="en-US" sz="2000" b="1" dirty="0"/>
                <a:t>Process</a:t>
              </a:r>
              <a:endParaRPr lang="en-US" sz="1600" b="1" dirty="0"/>
            </a:p>
          </p:txBody>
        </p:sp>
        <p:grpSp>
          <p:nvGrpSpPr>
            <p:cNvPr id="14" name="Group 13"/>
            <p:cNvGrpSpPr/>
            <p:nvPr/>
          </p:nvGrpSpPr>
          <p:grpSpPr>
            <a:xfrm>
              <a:off x="7808935" y="1284737"/>
              <a:ext cx="1082605" cy="615097"/>
              <a:chOff x="7746161" y="1959810"/>
              <a:chExt cx="1527044" cy="867612"/>
            </a:xfrm>
          </p:grpSpPr>
          <p:sp>
            <p:nvSpPr>
              <p:cNvPr id="9" name="Right Arrow 8"/>
              <p:cNvSpPr/>
              <p:nvPr/>
            </p:nvSpPr>
            <p:spPr>
              <a:xfrm>
                <a:off x="7773967" y="1959810"/>
                <a:ext cx="1499238" cy="867612"/>
              </a:xfrm>
              <a:prstGeom prst="rightArrow">
                <a:avLst/>
              </a:prstGeom>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ysClr val="windowText" lastClr="000000"/>
                  </a:solidFill>
                </a:endParaRPr>
              </a:p>
            </p:txBody>
          </p:sp>
          <p:sp>
            <p:nvSpPr>
              <p:cNvPr id="10" name="TextBox 9"/>
              <p:cNvSpPr txBox="1"/>
              <p:nvPr/>
            </p:nvSpPr>
            <p:spPr>
              <a:xfrm>
                <a:off x="7746161" y="2234767"/>
                <a:ext cx="1406460" cy="344174"/>
              </a:xfrm>
              <a:prstGeom prst="rect">
                <a:avLst/>
              </a:prstGeom>
              <a:noFill/>
            </p:spPr>
            <p:txBody>
              <a:bodyPr wrap="none" rtlCol="0">
                <a:spAutoFit/>
              </a:bodyPr>
              <a:lstStyle/>
              <a:p>
                <a:r>
                  <a:rPr lang="en-US" sz="2000" b="1" dirty="0"/>
                  <a:t>Insight</a:t>
                </a:r>
                <a:endParaRPr lang="en-US" sz="2200" b="1" dirty="0"/>
              </a:p>
            </p:txBody>
          </p:sp>
        </p:grpSp>
        <p:grpSp>
          <p:nvGrpSpPr>
            <p:cNvPr id="13" name="Group 12"/>
            <p:cNvGrpSpPr/>
            <p:nvPr/>
          </p:nvGrpSpPr>
          <p:grpSpPr>
            <a:xfrm>
              <a:off x="1066187" y="1289903"/>
              <a:ext cx="1013099" cy="615097"/>
              <a:chOff x="-154646" y="1950446"/>
              <a:chExt cx="1429005" cy="867612"/>
            </a:xfrm>
          </p:grpSpPr>
          <p:sp>
            <p:nvSpPr>
              <p:cNvPr id="11" name="Right Arrow 10"/>
              <p:cNvSpPr/>
              <p:nvPr/>
            </p:nvSpPr>
            <p:spPr>
              <a:xfrm>
                <a:off x="-154646" y="1950446"/>
                <a:ext cx="1429005" cy="867612"/>
              </a:xfrm>
              <a:prstGeom prst="rightArrow">
                <a:avLst/>
              </a:prstGeom>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ysClr val="windowText" lastClr="000000"/>
                  </a:solidFill>
                </a:endParaRPr>
              </a:p>
            </p:txBody>
          </p:sp>
          <p:sp>
            <p:nvSpPr>
              <p:cNvPr id="12" name="TextBox 11"/>
              <p:cNvSpPr txBox="1"/>
              <p:nvPr/>
            </p:nvSpPr>
            <p:spPr>
              <a:xfrm>
                <a:off x="-17142" y="2204878"/>
                <a:ext cx="1016999" cy="344174"/>
              </a:xfrm>
              <a:prstGeom prst="rect">
                <a:avLst/>
              </a:prstGeom>
              <a:noFill/>
            </p:spPr>
            <p:txBody>
              <a:bodyPr wrap="none" rtlCol="0">
                <a:spAutoFit/>
              </a:bodyPr>
              <a:lstStyle/>
              <a:p>
                <a:r>
                  <a:rPr lang="en-US" sz="2000" b="1" dirty="0"/>
                  <a:t>Data</a:t>
                </a:r>
              </a:p>
            </p:txBody>
          </p:sp>
        </p:grpSp>
        <p:sp>
          <p:nvSpPr>
            <p:cNvPr id="16" name="Freeform 15"/>
            <p:cNvSpPr/>
            <p:nvPr/>
          </p:nvSpPr>
          <p:spPr>
            <a:xfrm>
              <a:off x="4946390" y="1377601"/>
              <a:ext cx="1439531" cy="429370"/>
            </a:xfrm>
            <a:custGeom>
              <a:avLst/>
              <a:gdLst>
                <a:gd name="connsiteX0" fmla="*/ 0 w 1620754"/>
                <a:gd name="connsiteY0" fmla="*/ 0 h 648301"/>
                <a:gd name="connsiteX1" fmla="*/ 1296604 w 1620754"/>
                <a:gd name="connsiteY1" fmla="*/ 0 h 648301"/>
                <a:gd name="connsiteX2" fmla="*/ 1620754 w 1620754"/>
                <a:gd name="connsiteY2" fmla="*/ 324151 h 648301"/>
                <a:gd name="connsiteX3" fmla="*/ 1296604 w 1620754"/>
                <a:gd name="connsiteY3" fmla="*/ 648301 h 648301"/>
                <a:gd name="connsiteX4" fmla="*/ 0 w 1620754"/>
                <a:gd name="connsiteY4" fmla="*/ 648301 h 648301"/>
                <a:gd name="connsiteX5" fmla="*/ 324151 w 1620754"/>
                <a:gd name="connsiteY5" fmla="*/ 324151 h 648301"/>
                <a:gd name="connsiteX6" fmla="*/ 0 w 1620754"/>
                <a:gd name="connsiteY6" fmla="*/ 0 h 64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0754" h="648301">
                  <a:moveTo>
                    <a:pt x="0" y="0"/>
                  </a:moveTo>
                  <a:lnTo>
                    <a:pt x="1296604" y="0"/>
                  </a:lnTo>
                  <a:lnTo>
                    <a:pt x="1620754" y="324151"/>
                  </a:lnTo>
                  <a:lnTo>
                    <a:pt x="1296604" y="648301"/>
                  </a:lnTo>
                  <a:lnTo>
                    <a:pt x="0" y="648301"/>
                  </a:lnTo>
                  <a:lnTo>
                    <a:pt x="324151" y="324151"/>
                  </a:lnTo>
                  <a:lnTo>
                    <a:pt x="0" y="0"/>
                  </a:ln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9871" tIns="0" rIns="324150" bIns="0" numCol="1" spcCol="1270" anchor="ctr" anchorCtr="0">
              <a:noAutofit/>
            </a:bodyPr>
            <a:lstStyle/>
            <a:p>
              <a:pPr algn="ctr" defTabSz="711200">
                <a:lnSpc>
                  <a:spcPct val="90000"/>
                </a:lnSpc>
                <a:spcBef>
                  <a:spcPct val="0"/>
                </a:spcBef>
                <a:spcAft>
                  <a:spcPct val="35000"/>
                </a:spcAft>
              </a:pPr>
              <a:r>
                <a:rPr lang="en-US" sz="2000" b="1" dirty="0"/>
                <a:t>Store</a:t>
              </a:r>
              <a:endParaRPr lang="en-US" sz="1600" b="1" dirty="0"/>
            </a:p>
          </p:txBody>
        </p:sp>
        <p:sp>
          <p:nvSpPr>
            <p:cNvPr id="17" name="Freeform 16"/>
            <p:cNvSpPr/>
            <p:nvPr/>
          </p:nvSpPr>
          <p:spPr>
            <a:xfrm>
              <a:off x="6284291" y="1377601"/>
              <a:ext cx="1439154" cy="429370"/>
            </a:xfrm>
            <a:custGeom>
              <a:avLst/>
              <a:gdLst>
                <a:gd name="connsiteX0" fmla="*/ 0 w 1620754"/>
                <a:gd name="connsiteY0" fmla="*/ 0 h 648301"/>
                <a:gd name="connsiteX1" fmla="*/ 1296604 w 1620754"/>
                <a:gd name="connsiteY1" fmla="*/ 0 h 648301"/>
                <a:gd name="connsiteX2" fmla="*/ 1620754 w 1620754"/>
                <a:gd name="connsiteY2" fmla="*/ 324151 h 648301"/>
                <a:gd name="connsiteX3" fmla="*/ 1296604 w 1620754"/>
                <a:gd name="connsiteY3" fmla="*/ 648301 h 648301"/>
                <a:gd name="connsiteX4" fmla="*/ 0 w 1620754"/>
                <a:gd name="connsiteY4" fmla="*/ 648301 h 648301"/>
                <a:gd name="connsiteX5" fmla="*/ 324151 w 1620754"/>
                <a:gd name="connsiteY5" fmla="*/ 324151 h 648301"/>
                <a:gd name="connsiteX6" fmla="*/ 0 w 1620754"/>
                <a:gd name="connsiteY6" fmla="*/ 0 h 64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0754" h="648301">
                  <a:moveTo>
                    <a:pt x="0" y="0"/>
                  </a:moveTo>
                  <a:lnTo>
                    <a:pt x="1296604" y="0"/>
                  </a:lnTo>
                  <a:lnTo>
                    <a:pt x="1620754" y="324151"/>
                  </a:lnTo>
                  <a:lnTo>
                    <a:pt x="1296604" y="648301"/>
                  </a:lnTo>
                  <a:lnTo>
                    <a:pt x="0" y="648301"/>
                  </a:lnTo>
                  <a:lnTo>
                    <a:pt x="324151" y="324151"/>
                  </a:lnTo>
                  <a:lnTo>
                    <a:pt x="0" y="0"/>
                  </a:lnTo>
                  <a:close/>
                </a:path>
              </a:pathLst>
            </a:custGeom>
            <a:ln>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0" rIns="0" bIns="0" numCol="1" spcCol="1270" anchor="ctr" anchorCtr="0">
              <a:noAutofit/>
            </a:bodyPr>
            <a:lstStyle/>
            <a:p>
              <a:pPr algn="ctr" defTabSz="711200">
                <a:lnSpc>
                  <a:spcPct val="90000"/>
                </a:lnSpc>
                <a:spcBef>
                  <a:spcPct val="0"/>
                </a:spcBef>
                <a:spcAft>
                  <a:spcPct val="35000"/>
                </a:spcAft>
              </a:pPr>
              <a:r>
                <a:rPr lang="en-US" sz="2000" b="1" dirty="0"/>
                <a:t>Process</a:t>
              </a:r>
              <a:endParaRPr lang="en-US" sz="1600" b="1" dirty="0"/>
            </a:p>
          </p:txBody>
        </p:sp>
      </p:grpSp>
      <p:pic>
        <p:nvPicPr>
          <p:cNvPr id="18" name="Picture 17" descr="RDS.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591642" y="1501149"/>
            <a:ext cx="521066" cy="521066"/>
          </a:xfrm>
          <a:prstGeom prst="rect">
            <a:avLst/>
          </a:prstGeom>
        </p:spPr>
      </p:pic>
      <p:sp>
        <p:nvSpPr>
          <p:cNvPr id="20" name="TextBox 19"/>
          <p:cNvSpPr txBox="1"/>
          <p:nvPr/>
        </p:nvSpPr>
        <p:spPr>
          <a:xfrm>
            <a:off x="2017571" y="1641017"/>
            <a:ext cx="531220" cy="153888"/>
          </a:xfrm>
          <a:prstGeom prst="rect">
            <a:avLst/>
          </a:prstGeom>
          <a:noFill/>
        </p:spPr>
        <p:txBody>
          <a:bodyPr wrap="square" lIns="0" tIns="0" rIns="0" bIns="0" rtlCol="0">
            <a:spAutoFit/>
          </a:bodyPr>
          <a:lstStyle/>
          <a:p>
            <a:pPr algn="ctr"/>
            <a:r>
              <a:rPr lang="en-US" sz="1000" b="1" dirty="0" smtClean="0">
                <a:latin typeface="Helvetica Neue"/>
                <a:cs typeface="Helvetica Neue"/>
              </a:rPr>
              <a:t>RDS</a:t>
            </a:r>
            <a:endParaRPr lang="en-US" sz="1000" b="1" dirty="0">
              <a:latin typeface="Helvetica Neue"/>
              <a:cs typeface="Helvetica Neue"/>
            </a:endParaRPr>
          </a:p>
        </p:txBody>
      </p:sp>
    </p:spTree>
    <p:extLst>
      <p:ext uri="{BB962C8B-B14F-4D97-AF65-F5344CB8AC3E}">
        <p14:creationId xmlns:p14="http://schemas.microsoft.com/office/powerpoint/2010/main" xmlns="" val="970314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4748416" y="1844480"/>
            <a:ext cx="3320712" cy="10170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1243218" y="1844480"/>
            <a:ext cx="3175769" cy="10170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Big data architectural principles: Decoupling</a:t>
            </a:r>
          </a:p>
        </p:txBody>
      </p:sp>
      <p:sp>
        <p:nvSpPr>
          <p:cNvPr id="3" name="Content Placeholder 2"/>
          <p:cNvSpPr>
            <a:spLocks noGrp="1"/>
          </p:cNvSpPr>
          <p:nvPr>
            <p:ph idx="1"/>
          </p:nvPr>
        </p:nvSpPr>
        <p:spPr>
          <a:xfrm>
            <a:off x="336789" y="791937"/>
            <a:ext cx="8014731" cy="536356"/>
          </a:xfrm>
        </p:spPr>
        <p:txBody>
          <a:bodyPr/>
          <a:lstStyle/>
          <a:p>
            <a:pPr marL="0" indent="0">
              <a:buNone/>
            </a:pPr>
            <a:r>
              <a:rPr lang="en-US" dirty="0" smtClean="0"/>
              <a:t>Multiple pipelines:</a:t>
            </a:r>
            <a:endParaRPr lang="en-US" dirty="0"/>
          </a:p>
          <a:p>
            <a:pPr marL="457200" lvl="1" indent="0">
              <a:buNone/>
            </a:pPr>
            <a:endParaRPr lang="en-US" dirty="0"/>
          </a:p>
          <a:p>
            <a:pPr marL="457200" lvl="1" indent="0">
              <a:buNone/>
            </a:pPr>
            <a:endParaRPr lang="en-US" dirty="0"/>
          </a:p>
        </p:txBody>
      </p:sp>
      <p:sp>
        <p:nvSpPr>
          <p:cNvPr id="7" name="Freeform 6"/>
          <p:cNvSpPr/>
          <p:nvPr/>
        </p:nvSpPr>
        <p:spPr>
          <a:xfrm>
            <a:off x="1505456" y="2005227"/>
            <a:ext cx="1479266" cy="704068"/>
          </a:xfrm>
          <a:custGeom>
            <a:avLst/>
            <a:gdLst>
              <a:gd name="connsiteX0" fmla="*/ 0 w 1620754"/>
              <a:gd name="connsiteY0" fmla="*/ 0 h 648301"/>
              <a:gd name="connsiteX1" fmla="*/ 1296604 w 1620754"/>
              <a:gd name="connsiteY1" fmla="*/ 0 h 648301"/>
              <a:gd name="connsiteX2" fmla="*/ 1620754 w 1620754"/>
              <a:gd name="connsiteY2" fmla="*/ 324151 h 648301"/>
              <a:gd name="connsiteX3" fmla="*/ 1296604 w 1620754"/>
              <a:gd name="connsiteY3" fmla="*/ 648301 h 648301"/>
              <a:gd name="connsiteX4" fmla="*/ 0 w 1620754"/>
              <a:gd name="connsiteY4" fmla="*/ 648301 h 648301"/>
              <a:gd name="connsiteX5" fmla="*/ 324151 w 1620754"/>
              <a:gd name="connsiteY5" fmla="*/ 324151 h 648301"/>
              <a:gd name="connsiteX6" fmla="*/ 0 w 1620754"/>
              <a:gd name="connsiteY6" fmla="*/ 0 h 64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0754" h="648301">
                <a:moveTo>
                  <a:pt x="0" y="0"/>
                </a:moveTo>
                <a:lnTo>
                  <a:pt x="1296604" y="0"/>
                </a:lnTo>
                <a:lnTo>
                  <a:pt x="1620754" y="324151"/>
                </a:lnTo>
                <a:lnTo>
                  <a:pt x="1296604" y="648301"/>
                </a:lnTo>
                <a:lnTo>
                  <a:pt x="0" y="648301"/>
                </a:lnTo>
                <a:lnTo>
                  <a:pt x="324151" y="324151"/>
                </a:lnTo>
                <a:lnTo>
                  <a:pt x="0" y="0"/>
                </a:ln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9871" tIns="0" rIns="324150" bIns="0" numCol="1" spcCol="1270" anchor="ctr" anchorCtr="0">
            <a:noAutofit/>
          </a:bodyPr>
          <a:lstStyle/>
          <a:p>
            <a:pPr algn="ctr" defTabSz="711200">
              <a:lnSpc>
                <a:spcPct val="90000"/>
              </a:lnSpc>
              <a:spcBef>
                <a:spcPct val="0"/>
              </a:spcBef>
              <a:spcAft>
                <a:spcPct val="35000"/>
              </a:spcAft>
            </a:pPr>
            <a:r>
              <a:rPr lang="en-US" sz="2000" b="1" dirty="0"/>
              <a:t>Store</a:t>
            </a:r>
            <a:endParaRPr lang="en-US" sz="1600" b="1" dirty="0"/>
          </a:p>
        </p:txBody>
      </p:sp>
      <p:sp>
        <p:nvSpPr>
          <p:cNvPr id="8" name="Freeform 7"/>
          <p:cNvSpPr/>
          <p:nvPr/>
        </p:nvSpPr>
        <p:spPr>
          <a:xfrm>
            <a:off x="2882710" y="2005227"/>
            <a:ext cx="1478879" cy="704068"/>
          </a:xfrm>
          <a:custGeom>
            <a:avLst/>
            <a:gdLst>
              <a:gd name="connsiteX0" fmla="*/ 0 w 1620754"/>
              <a:gd name="connsiteY0" fmla="*/ 0 h 648301"/>
              <a:gd name="connsiteX1" fmla="*/ 1296604 w 1620754"/>
              <a:gd name="connsiteY1" fmla="*/ 0 h 648301"/>
              <a:gd name="connsiteX2" fmla="*/ 1620754 w 1620754"/>
              <a:gd name="connsiteY2" fmla="*/ 324151 h 648301"/>
              <a:gd name="connsiteX3" fmla="*/ 1296604 w 1620754"/>
              <a:gd name="connsiteY3" fmla="*/ 648301 h 648301"/>
              <a:gd name="connsiteX4" fmla="*/ 0 w 1620754"/>
              <a:gd name="connsiteY4" fmla="*/ 648301 h 648301"/>
              <a:gd name="connsiteX5" fmla="*/ 324151 w 1620754"/>
              <a:gd name="connsiteY5" fmla="*/ 324151 h 648301"/>
              <a:gd name="connsiteX6" fmla="*/ 0 w 1620754"/>
              <a:gd name="connsiteY6" fmla="*/ 0 h 64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0754" h="648301">
                <a:moveTo>
                  <a:pt x="0" y="0"/>
                </a:moveTo>
                <a:lnTo>
                  <a:pt x="1296604" y="0"/>
                </a:lnTo>
                <a:lnTo>
                  <a:pt x="1620754" y="324151"/>
                </a:lnTo>
                <a:lnTo>
                  <a:pt x="1296604" y="648301"/>
                </a:lnTo>
                <a:lnTo>
                  <a:pt x="0" y="648301"/>
                </a:lnTo>
                <a:lnTo>
                  <a:pt x="324151" y="324151"/>
                </a:lnTo>
                <a:lnTo>
                  <a:pt x="0" y="0"/>
                </a:lnTo>
                <a:close/>
              </a:path>
            </a:pathLst>
          </a:custGeom>
          <a:ln>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0" rIns="0" bIns="0" numCol="1" spcCol="1270" anchor="ctr" anchorCtr="0">
            <a:noAutofit/>
          </a:bodyPr>
          <a:lstStyle/>
          <a:p>
            <a:pPr algn="ctr" defTabSz="711200">
              <a:lnSpc>
                <a:spcPct val="90000"/>
              </a:lnSpc>
              <a:spcBef>
                <a:spcPct val="0"/>
              </a:spcBef>
              <a:spcAft>
                <a:spcPct val="35000"/>
              </a:spcAft>
            </a:pPr>
            <a:r>
              <a:rPr lang="en-US" sz="2000" b="1" dirty="0"/>
              <a:t>Process</a:t>
            </a:r>
            <a:endParaRPr lang="en-US" sz="1600" b="1" dirty="0"/>
          </a:p>
        </p:txBody>
      </p:sp>
      <p:grpSp>
        <p:nvGrpSpPr>
          <p:cNvPr id="13" name="Group 12"/>
          <p:cNvGrpSpPr/>
          <p:nvPr/>
        </p:nvGrpSpPr>
        <p:grpSpPr>
          <a:xfrm>
            <a:off x="280214" y="1852951"/>
            <a:ext cx="1041063" cy="1008618"/>
            <a:chOff x="-154646" y="1950446"/>
            <a:chExt cx="1429005" cy="867612"/>
          </a:xfrm>
        </p:grpSpPr>
        <p:sp>
          <p:nvSpPr>
            <p:cNvPr id="11" name="Right Arrow 10"/>
            <p:cNvSpPr/>
            <p:nvPr/>
          </p:nvSpPr>
          <p:spPr>
            <a:xfrm>
              <a:off x="-154646" y="1950446"/>
              <a:ext cx="1429005" cy="867612"/>
            </a:xfrm>
            <a:prstGeom prst="rightArrow">
              <a:avLst/>
            </a:prstGeom>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ysClr val="windowText" lastClr="000000"/>
                </a:solidFill>
              </a:endParaRPr>
            </a:p>
          </p:txBody>
        </p:sp>
        <p:sp>
          <p:nvSpPr>
            <p:cNvPr id="12" name="TextBox 11"/>
            <p:cNvSpPr txBox="1"/>
            <p:nvPr/>
          </p:nvSpPr>
          <p:spPr>
            <a:xfrm>
              <a:off x="-17142" y="2204878"/>
              <a:ext cx="1016999" cy="344174"/>
            </a:xfrm>
            <a:prstGeom prst="rect">
              <a:avLst/>
            </a:prstGeom>
            <a:noFill/>
          </p:spPr>
          <p:txBody>
            <a:bodyPr wrap="none" rtlCol="0">
              <a:spAutoFit/>
            </a:bodyPr>
            <a:lstStyle/>
            <a:p>
              <a:r>
                <a:rPr lang="en-US" sz="2000" b="1" dirty="0"/>
                <a:t>Data</a:t>
              </a:r>
            </a:p>
          </p:txBody>
        </p:sp>
      </p:grpSp>
      <p:sp>
        <p:nvSpPr>
          <p:cNvPr id="16" name="Freeform 15"/>
          <p:cNvSpPr/>
          <p:nvPr/>
        </p:nvSpPr>
        <p:spPr>
          <a:xfrm>
            <a:off x="4973370" y="1996756"/>
            <a:ext cx="1479266" cy="704068"/>
          </a:xfrm>
          <a:custGeom>
            <a:avLst/>
            <a:gdLst>
              <a:gd name="connsiteX0" fmla="*/ 0 w 1620754"/>
              <a:gd name="connsiteY0" fmla="*/ 0 h 648301"/>
              <a:gd name="connsiteX1" fmla="*/ 1296604 w 1620754"/>
              <a:gd name="connsiteY1" fmla="*/ 0 h 648301"/>
              <a:gd name="connsiteX2" fmla="*/ 1620754 w 1620754"/>
              <a:gd name="connsiteY2" fmla="*/ 324151 h 648301"/>
              <a:gd name="connsiteX3" fmla="*/ 1296604 w 1620754"/>
              <a:gd name="connsiteY3" fmla="*/ 648301 h 648301"/>
              <a:gd name="connsiteX4" fmla="*/ 0 w 1620754"/>
              <a:gd name="connsiteY4" fmla="*/ 648301 h 648301"/>
              <a:gd name="connsiteX5" fmla="*/ 324151 w 1620754"/>
              <a:gd name="connsiteY5" fmla="*/ 324151 h 648301"/>
              <a:gd name="connsiteX6" fmla="*/ 0 w 1620754"/>
              <a:gd name="connsiteY6" fmla="*/ 0 h 64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0754" h="648301">
                <a:moveTo>
                  <a:pt x="0" y="0"/>
                </a:moveTo>
                <a:lnTo>
                  <a:pt x="1296604" y="0"/>
                </a:lnTo>
                <a:lnTo>
                  <a:pt x="1620754" y="324151"/>
                </a:lnTo>
                <a:lnTo>
                  <a:pt x="1296604" y="648301"/>
                </a:lnTo>
                <a:lnTo>
                  <a:pt x="0" y="648301"/>
                </a:lnTo>
                <a:lnTo>
                  <a:pt x="324151" y="324151"/>
                </a:lnTo>
                <a:lnTo>
                  <a:pt x="0" y="0"/>
                </a:ln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69871" tIns="0" rIns="324150" bIns="0" numCol="1" spcCol="1270" anchor="ctr" anchorCtr="0">
            <a:noAutofit/>
          </a:bodyPr>
          <a:lstStyle/>
          <a:p>
            <a:pPr algn="ctr" defTabSz="711200">
              <a:lnSpc>
                <a:spcPct val="90000"/>
              </a:lnSpc>
              <a:spcBef>
                <a:spcPct val="0"/>
              </a:spcBef>
              <a:spcAft>
                <a:spcPct val="35000"/>
              </a:spcAft>
            </a:pPr>
            <a:r>
              <a:rPr lang="en-US" sz="2000" b="1" dirty="0"/>
              <a:t>Store</a:t>
            </a:r>
            <a:endParaRPr lang="en-US" sz="1600" b="1" dirty="0"/>
          </a:p>
        </p:txBody>
      </p:sp>
      <p:sp>
        <p:nvSpPr>
          <p:cNvPr id="17" name="Freeform 16"/>
          <p:cNvSpPr/>
          <p:nvPr/>
        </p:nvSpPr>
        <p:spPr>
          <a:xfrm>
            <a:off x="6348201" y="1996756"/>
            <a:ext cx="1478879" cy="704068"/>
          </a:xfrm>
          <a:custGeom>
            <a:avLst/>
            <a:gdLst>
              <a:gd name="connsiteX0" fmla="*/ 0 w 1620754"/>
              <a:gd name="connsiteY0" fmla="*/ 0 h 648301"/>
              <a:gd name="connsiteX1" fmla="*/ 1296604 w 1620754"/>
              <a:gd name="connsiteY1" fmla="*/ 0 h 648301"/>
              <a:gd name="connsiteX2" fmla="*/ 1620754 w 1620754"/>
              <a:gd name="connsiteY2" fmla="*/ 324151 h 648301"/>
              <a:gd name="connsiteX3" fmla="*/ 1296604 w 1620754"/>
              <a:gd name="connsiteY3" fmla="*/ 648301 h 648301"/>
              <a:gd name="connsiteX4" fmla="*/ 0 w 1620754"/>
              <a:gd name="connsiteY4" fmla="*/ 648301 h 648301"/>
              <a:gd name="connsiteX5" fmla="*/ 324151 w 1620754"/>
              <a:gd name="connsiteY5" fmla="*/ 324151 h 648301"/>
              <a:gd name="connsiteX6" fmla="*/ 0 w 1620754"/>
              <a:gd name="connsiteY6" fmla="*/ 0 h 64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0754" h="648301">
                <a:moveTo>
                  <a:pt x="0" y="0"/>
                </a:moveTo>
                <a:lnTo>
                  <a:pt x="1296604" y="0"/>
                </a:lnTo>
                <a:lnTo>
                  <a:pt x="1620754" y="324151"/>
                </a:lnTo>
                <a:lnTo>
                  <a:pt x="1296604" y="648301"/>
                </a:lnTo>
                <a:lnTo>
                  <a:pt x="0" y="648301"/>
                </a:lnTo>
                <a:lnTo>
                  <a:pt x="324151" y="324151"/>
                </a:lnTo>
                <a:lnTo>
                  <a:pt x="0" y="0"/>
                </a:lnTo>
                <a:close/>
              </a:path>
            </a:pathLst>
          </a:custGeom>
          <a:ln>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0" rIns="0" bIns="0" numCol="1" spcCol="1270" anchor="ctr" anchorCtr="0">
            <a:noAutofit/>
          </a:bodyPr>
          <a:lstStyle/>
          <a:p>
            <a:pPr algn="ctr" defTabSz="711200">
              <a:lnSpc>
                <a:spcPct val="90000"/>
              </a:lnSpc>
              <a:spcBef>
                <a:spcPct val="0"/>
              </a:spcBef>
              <a:spcAft>
                <a:spcPct val="35000"/>
              </a:spcAft>
            </a:pPr>
            <a:r>
              <a:rPr lang="en-US" sz="2000" b="1" dirty="0"/>
              <a:t>Process</a:t>
            </a:r>
            <a:endParaRPr lang="en-US" sz="1600" b="1" dirty="0"/>
          </a:p>
        </p:txBody>
      </p:sp>
      <p:pic>
        <p:nvPicPr>
          <p:cNvPr id="18" name="Picture 17" descr="RDS.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30172" y="1501149"/>
            <a:ext cx="521066" cy="521066"/>
          </a:xfrm>
          <a:prstGeom prst="rect">
            <a:avLst/>
          </a:prstGeom>
        </p:spPr>
      </p:pic>
      <p:sp>
        <p:nvSpPr>
          <p:cNvPr id="20" name="TextBox 19"/>
          <p:cNvSpPr txBox="1"/>
          <p:nvPr/>
        </p:nvSpPr>
        <p:spPr>
          <a:xfrm>
            <a:off x="1456101" y="1641017"/>
            <a:ext cx="531220" cy="153888"/>
          </a:xfrm>
          <a:prstGeom prst="rect">
            <a:avLst/>
          </a:prstGeom>
          <a:noFill/>
        </p:spPr>
        <p:txBody>
          <a:bodyPr wrap="square" lIns="0" tIns="0" rIns="0" bIns="0" rtlCol="0">
            <a:spAutoFit/>
          </a:bodyPr>
          <a:lstStyle/>
          <a:p>
            <a:pPr algn="ctr"/>
            <a:r>
              <a:rPr lang="en-US" sz="1000" b="1" dirty="0" smtClean="0">
                <a:latin typeface="Helvetica Neue"/>
                <a:cs typeface="Helvetica Neue"/>
              </a:rPr>
              <a:t>RDS</a:t>
            </a:r>
            <a:endParaRPr lang="en-US" sz="1000" b="1" dirty="0">
              <a:latin typeface="Helvetica Neue"/>
              <a:cs typeface="Helvetica Neue"/>
            </a:endParaRPr>
          </a:p>
        </p:txBody>
      </p:sp>
      <p:sp>
        <p:nvSpPr>
          <p:cNvPr id="21" name="Content Placeholder 2"/>
          <p:cNvSpPr txBox="1">
            <a:spLocks/>
          </p:cNvSpPr>
          <p:nvPr/>
        </p:nvSpPr>
        <p:spPr>
          <a:xfrm>
            <a:off x="336789" y="3422366"/>
            <a:ext cx="8014731" cy="53635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buNone/>
            </a:pPr>
            <a:r>
              <a:rPr lang="en-US" dirty="0" smtClean="0"/>
              <a:t>To </a:t>
            </a:r>
            <a:r>
              <a:rPr lang="en-US" dirty="0"/>
              <a:t>multiple </a:t>
            </a:r>
            <a:r>
              <a:rPr lang="en-US" b="1" i="1" dirty="0"/>
              <a:t>nodes </a:t>
            </a:r>
            <a:r>
              <a:rPr lang="en-US" dirty="0"/>
              <a:t>or</a:t>
            </a:r>
            <a:r>
              <a:rPr lang="en-US" b="1" i="1" dirty="0"/>
              <a:t> pipelines </a:t>
            </a:r>
            <a:r>
              <a:rPr lang="en-US" dirty="0"/>
              <a:t>processing information</a:t>
            </a:r>
          </a:p>
          <a:p>
            <a:pPr marL="457200" lvl="1" indent="0">
              <a:buFontTx/>
              <a:buNone/>
            </a:pPr>
            <a:endParaRPr lang="en-US" dirty="0"/>
          </a:p>
        </p:txBody>
      </p:sp>
      <p:grpSp>
        <p:nvGrpSpPr>
          <p:cNvPr id="14" name="Group 13"/>
          <p:cNvGrpSpPr/>
          <p:nvPr/>
        </p:nvGrpSpPr>
        <p:grpSpPr>
          <a:xfrm>
            <a:off x="7898887" y="1844480"/>
            <a:ext cx="1112488" cy="1008618"/>
            <a:chOff x="7746161" y="1959810"/>
            <a:chExt cx="1527044" cy="867612"/>
          </a:xfrm>
        </p:grpSpPr>
        <p:sp>
          <p:nvSpPr>
            <p:cNvPr id="9" name="Right Arrow 8"/>
            <p:cNvSpPr/>
            <p:nvPr/>
          </p:nvSpPr>
          <p:spPr>
            <a:xfrm>
              <a:off x="7773967" y="1959810"/>
              <a:ext cx="1499238" cy="867612"/>
            </a:xfrm>
            <a:prstGeom prst="rightArrow">
              <a:avLst/>
            </a:prstGeom>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ysClr val="windowText" lastClr="000000"/>
                </a:solidFill>
              </a:endParaRPr>
            </a:p>
          </p:txBody>
        </p:sp>
        <p:sp>
          <p:nvSpPr>
            <p:cNvPr id="10" name="TextBox 9"/>
            <p:cNvSpPr txBox="1"/>
            <p:nvPr/>
          </p:nvSpPr>
          <p:spPr>
            <a:xfrm>
              <a:off x="7746161" y="2234767"/>
              <a:ext cx="1406460" cy="344174"/>
            </a:xfrm>
            <a:prstGeom prst="rect">
              <a:avLst/>
            </a:prstGeom>
            <a:noFill/>
          </p:spPr>
          <p:txBody>
            <a:bodyPr wrap="none" rtlCol="0">
              <a:spAutoFit/>
            </a:bodyPr>
            <a:lstStyle/>
            <a:p>
              <a:r>
                <a:rPr lang="en-US" sz="2000" b="1" dirty="0"/>
                <a:t>Insight</a:t>
              </a:r>
              <a:endParaRPr lang="en-US" sz="2200" b="1" dirty="0"/>
            </a:p>
          </p:txBody>
        </p:sp>
      </p:grpSp>
      <p:pic>
        <p:nvPicPr>
          <p:cNvPr id="23" name="Picture 22" descr="DynamoDB.png"/>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542455" y="1435959"/>
            <a:ext cx="535456" cy="535456"/>
          </a:xfrm>
          <a:prstGeom prst="rect">
            <a:avLst/>
          </a:prstGeom>
        </p:spPr>
      </p:pic>
      <p:sp>
        <p:nvSpPr>
          <p:cNvPr id="24" name="TextBox 23"/>
          <p:cNvSpPr txBox="1"/>
          <p:nvPr/>
        </p:nvSpPr>
        <p:spPr>
          <a:xfrm>
            <a:off x="5102127" y="1614454"/>
            <a:ext cx="691750" cy="153888"/>
          </a:xfrm>
          <a:prstGeom prst="rect">
            <a:avLst/>
          </a:prstGeom>
          <a:noFill/>
        </p:spPr>
        <p:txBody>
          <a:bodyPr wrap="square" lIns="0" tIns="0" rIns="0" bIns="0" rtlCol="0">
            <a:spAutoFit/>
          </a:bodyPr>
          <a:lstStyle/>
          <a:p>
            <a:pPr algn="ctr"/>
            <a:r>
              <a:rPr lang="en-US" sz="1000" b="1" dirty="0" err="1">
                <a:latin typeface="Helvetica Neue"/>
                <a:cs typeface="Helvetica Neue"/>
              </a:rPr>
              <a:t>DynamoDB</a:t>
            </a:r>
            <a:endParaRPr lang="en-US" sz="1000" b="1" dirty="0">
              <a:latin typeface="Helvetica Neue"/>
              <a:cs typeface="Helvetica Neue"/>
            </a:endParaRPr>
          </a:p>
        </p:txBody>
      </p:sp>
    </p:spTree>
    <p:extLst>
      <p:ext uri="{BB962C8B-B14F-4D97-AF65-F5344CB8AC3E}">
        <p14:creationId xmlns:p14="http://schemas.microsoft.com/office/powerpoint/2010/main" xmlns="" val="16268433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ounded Rectangle 58"/>
          <p:cNvSpPr/>
          <p:nvPr/>
        </p:nvSpPr>
        <p:spPr>
          <a:xfrm>
            <a:off x="228574" y="3449407"/>
            <a:ext cx="8705876" cy="1085722"/>
          </a:xfrm>
          <a:prstGeom prst="round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Types of Data Ingest</a:t>
            </a:r>
          </a:p>
        </p:txBody>
      </p:sp>
      <p:sp>
        <p:nvSpPr>
          <p:cNvPr id="7" name="Rectangle 6"/>
          <p:cNvSpPr/>
          <p:nvPr/>
        </p:nvSpPr>
        <p:spPr>
          <a:xfrm>
            <a:off x="6059999" y="3539693"/>
            <a:ext cx="1419253" cy="901065"/>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FFFFFF"/>
                </a:solidFill>
              </a:rPr>
              <a:t>Stream</a:t>
            </a:r>
          </a:p>
          <a:p>
            <a:pPr algn="ctr"/>
            <a:r>
              <a:rPr lang="en-US" dirty="0">
                <a:solidFill>
                  <a:srgbClr val="FFFFFF"/>
                </a:solidFill>
              </a:rPr>
              <a:t>Storage</a:t>
            </a:r>
          </a:p>
        </p:txBody>
      </p:sp>
      <p:sp>
        <p:nvSpPr>
          <p:cNvPr id="13" name="Rounded Rectangle 12"/>
          <p:cNvSpPr/>
          <p:nvPr/>
        </p:nvSpPr>
        <p:spPr>
          <a:xfrm>
            <a:off x="228574" y="749509"/>
            <a:ext cx="8705876" cy="1101812"/>
          </a:xfrm>
          <a:prstGeom prst="round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 name="Rectangle 3"/>
          <p:cNvSpPr/>
          <p:nvPr/>
        </p:nvSpPr>
        <p:spPr>
          <a:xfrm>
            <a:off x="6060000" y="826717"/>
            <a:ext cx="1409701" cy="955526"/>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FFFFFF"/>
                </a:solidFill>
              </a:rPr>
              <a:t>Database</a:t>
            </a:r>
          </a:p>
        </p:txBody>
      </p:sp>
      <p:grpSp>
        <p:nvGrpSpPr>
          <p:cNvPr id="8" name="Group 7"/>
          <p:cNvGrpSpPr/>
          <p:nvPr/>
        </p:nvGrpSpPr>
        <p:grpSpPr>
          <a:xfrm>
            <a:off x="3059247" y="895773"/>
            <a:ext cx="1484615" cy="847631"/>
            <a:chOff x="1384539" y="791936"/>
            <a:chExt cx="1263411" cy="721336"/>
          </a:xfrm>
        </p:grpSpPr>
        <p:sp>
          <p:nvSpPr>
            <p:cNvPr id="5" name="TextBox 4"/>
            <p:cNvSpPr txBox="1"/>
            <p:nvPr/>
          </p:nvSpPr>
          <p:spPr>
            <a:xfrm>
              <a:off x="1384539" y="791936"/>
              <a:ext cx="1263411" cy="31430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App server</a:t>
              </a:r>
            </a:p>
          </p:txBody>
        </p:sp>
        <p:sp>
          <p:nvSpPr>
            <p:cNvPr id="9" name="TextBox 8"/>
            <p:cNvSpPr txBox="1"/>
            <p:nvPr/>
          </p:nvSpPr>
          <p:spPr>
            <a:xfrm>
              <a:off x="1384539" y="1198970"/>
              <a:ext cx="1263411" cy="31430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Web server</a:t>
              </a:r>
            </a:p>
          </p:txBody>
        </p:sp>
      </p:grpSp>
      <p:sp>
        <p:nvSpPr>
          <p:cNvPr id="11" name="Rectangle 10"/>
          <p:cNvSpPr/>
          <p:nvPr/>
        </p:nvSpPr>
        <p:spPr>
          <a:xfrm>
            <a:off x="347437" y="923221"/>
            <a:ext cx="2774649" cy="769441"/>
          </a:xfrm>
          <a:prstGeom prst="rect">
            <a:avLst/>
          </a:prstGeom>
        </p:spPr>
        <p:txBody>
          <a:bodyPr wrap="square">
            <a:spAutoFit/>
          </a:bodyPr>
          <a:lstStyle/>
          <a:p>
            <a:r>
              <a:rPr lang="en-US" sz="2400" dirty="0"/>
              <a:t>Transactional: </a:t>
            </a:r>
            <a:r>
              <a:rPr lang="en-US" sz="2000" dirty="0"/>
              <a:t>Database reads/writes</a:t>
            </a:r>
          </a:p>
        </p:txBody>
      </p:sp>
      <p:grpSp>
        <p:nvGrpSpPr>
          <p:cNvPr id="63" name="Group 62"/>
          <p:cNvGrpSpPr/>
          <p:nvPr/>
        </p:nvGrpSpPr>
        <p:grpSpPr>
          <a:xfrm>
            <a:off x="3900118" y="3471954"/>
            <a:ext cx="723251" cy="1025691"/>
            <a:chOff x="4366960" y="3528399"/>
            <a:chExt cx="723251" cy="1025691"/>
          </a:xfrm>
        </p:grpSpPr>
        <p:sp>
          <p:nvSpPr>
            <p:cNvPr id="60" name="TextBox 59"/>
            <p:cNvSpPr txBox="1"/>
            <p:nvPr/>
          </p:nvSpPr>
          <p:spPr>
            <a:xfrm>
              <a:off x="4366960" y="3528399"/>
              <a:ext cx="723251" cy="1025691"/>
            </a:xfrm>
            <a:prstGeom prst="rect">
              <a:avLst/>
            </a:prstGeom>
            <a:solidFill>
              <a:schemeClr val="bg1"/>
            </a:solidFill>
            <a:ln w="28575">
              <a:solidFill>
                <a:schemeClr val="tx1"/>
              </a:solidFill>
            </a:ln>
          </p:spPr>
          <p:txBody>
            <a:bodyPr wrap="square" lIns="45720" tIns="0" rIns="45720" bIns="0" rtlCol="0" anchor="ctr" anchorCtr="0">
              <a:noAutofit/>
            </a:bodyPr>
            <a:lstStyle/>
            <a:p>
              <a:pPr algn="ctr"/>
              <a:endParaRPr lang="en-US" sz="1100" dirty="0">
                <a:latin typeface="Helvetica Neue"/>
                <a:cs typeface="Helvetica Neue"/>
              </a:endParaRPr>
            </a:p>
            <a:p>
              <a:pPr algn="ctr"/>
              <a:endParaRPr lang="en-US" sz="1100" dirty="0">
                <a:latin typeface="Helvetica Neue"/>
                <a:cs typeface="Helvetica Neue"/>
              </a:endParaRPr>
            </a:p>
            <a:p>
              <a:pPr algn="ctr"/>
              <a:endParaRPr lang="en-US" sz="1100" dirty="0">
                <a:latin typeface="Helvetica Neue"/>
                <a:cs typeface="Helvetica Neue"/>
              </a:endParaRPr>
            </a:p>
            <a:p>
              <a:pPr algn="ctr"/>
              <a:r>
                <a:rPr lang="en-US" sz="1100" dirty="0">
                  <a:latin typeface="Helvetica Neue"/>
                  <a:cs typeface="Helvetica Neue"/>
                </a:rPr>
                <a:t>Kinesis </a:t>
              </a:r>
            </a:p>
            <a:p>
              <a:pPr algn="ctr"/>
              <a:r>
                <a:rPr lang="en-US" sz="1100" dirty="0">
                  <a:latin typeface="Helvetica Neue"/>
                  <a:cs typeface="Helvetica Neue"/>
                </a:rPr>
                <a:t>Producer/</a:t>
              </a:r>
              <a:r>
                <a:rPr lang="en-US" sz="1100" dirty="0" err="1">
                  <a:latin typeface="Helvetica Neue"/>
                  <a:cs typeface="Helvetica Neue"/>
                </a:rPr>
                <a:t>Firehose</a:t>
              </a:r>
              <a:r>
                <a:rPr lang="en-US" sz="1100" dirty="0">
                  <a:latin typeface="Helvetica Neue"/>
                  <a:cs typeface="Helvetica Neue"/>
                </a:rPr>
                <a:t> </a:t>
              </a:r>
            </a:p>
          </p:txBody>
        </p:sp>
        <p:pic>
          <p:nvPicPr>
            <p:cNvPr id="31" name="Picture 30" descr="Kinesis-Enabled_Apps.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505807" y="3586778"/>
              <a:ext cx="545966" cy="496300"/>
            </a:xfrm>
            <a:prstGeom prst="rect">
              <a:avLst/>
            </a:prstGeom>
          </p:spPr>
        </p:pic>
      </p:grpSp>
      <p:sp>
        <p:nvSpPr>
          <p:cNvPr id="30" name="Rounded Rectangle 29"/>
          <p:cNvSpPr/>
          <p:nvPr/>
        </p:nvSpPr>
        <p:spPr>
          <a:xfrm>
            <a:off x="228574" y="1913395"/>
            <a:ext cx="8705876" cy="1480698"/>
          </a:xfrm>
          <a:prstGeom prst="round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 name="Rectangle 5"/>
          <p:cNvSpPr/>
          <p:nvPr/>
        </p:nvSpPr>
        <p:spPr>
          <a:xfrm>
            <a:off x="6069551" y="2125551"/>
            <a:ext cx="1409701" cy="1123950"/>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FFFFFF"/>
                </a:solidFill>
              </a:rPr>
              <a:t>Cloud Storage</a:t>
            </a:r>
          </a:p>
        </p:txBody>
      </p:sp>
      <p:sp>
        <p:nvSpPr>
          <p:cNvPr id="15" name="Rectangle 14"/>
          <p:cNvSpPr/>
          <p:nvPr/>
        </p:nvSpPr>
        <p:spPr>
          <a:xfrm>
            <a:off x="336789" y="2378674"/>
            <a:ext cx="2611066" cy="461665"/>
          </a:xfrm>
          <a:prstGeom prst="rect">
            <a:avLst/>
          </a:prstGeom>
        </p:spPr>
        <p:txBody>
          <a:bodyPr wrap="square">
            <a:spAutoFit/>
          </a:bodyPr>
          <a:lstStyle/>
          <a:p>
            <a:r>
              <a:rPr lang="en-US" sz="2400" dirty="0"/>
              <a:t>File</a:t>
            </a:r>
            <a:endParaRPr lang="en-US" sz="2000" dirty="0"/>
          </a:p>
        </p:txBody>
      </p:sp>
      <p:grpSp>
        <p:nvGrpSpPr>
          <p:cNvPr id="28" name="Group 27"/>
          <p:cNvGrpSpPr/>
          <p:nvPr/>
        </p:nvGrpSpPr>
        <p:grpSpPr>
          <a:xfrm>
            <a:off x="4772281" y="2072448"/>
            <a:ext cx="1297273" cy="1213256"/>
            <a:chOff x="5418333" y="2249261"/>
            <a:chExt cx="999759" cy="982264"/>
          </a:xfrm>
        </p:grpSpPr>
        <p:pic>
          <p:nvPicPr>
            <p:cNvPr id="26" name="Picture 25"/>
            <p:cNvPicPr>
              <a:picLocks noChangeAspect="1"/>
            </p:cNvPicPr>
            <p:nvPr/>
          </p:nvPicPr>
          <p:blipFill rotWithShape="1">
            <a:blip r:embed="rId4">
              <a:extLst>
                <a:ext uri="{28A0092B-C50C-407E-A947-70E740481C1C}">
                  <a14:useLocalDpi xmlns:a14="http://schemas.microsoft.com/office/drawing/2010/main" xmlns="" val="0"/>
                </a:ext>
              </a:extLst>
            </a:blip>
            <a:srcRect l="19050" t="49473" r="70114" b="39998"/>
            <a:stretch/>
          </p:blipFill>
          <p:spPr>
            <a:xfrm>
              <a:off x="5418333" y="2249261"/>
              <a:ext cx="999759" cy="541564"/>
            </a:xfrm>
            <a:prstGeom prst="rect">
              <a:avLst/>
            </a:prstGeom>
          </p:spPr>
        </p:pic>
        <p:sp>
          <p:nvSpPr>
            <p:cNvPr id="25" name="Right Arrow 24"/>
            <p:cNvSpPr/>
            <p:nvPr/>
          </p:nvSpPr>
          <p:spPr>
            <a:xfrm>
              <a:off x="5501158" y="2694935"/>
              <a:ext cx="757008" cy="536590"/>
            </a:xfrm>
            <a:prstGeom prst="rightArrow">
              <a:avLst>
                <a:gd name="adj1" fmla="val 50000"/>
                <a:gd name="adj2" fmla="val 6660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grpSp>
        <p:nvGrpSpPr>
          <p:cNvPr id="29" name="Group 28"/>
          <p:cNvGrpSpPr/>
          <p:nvPr/>
        </p:nvGrpSpPr>
        <p:grpSpPr>
          <a:xfrm>
            <a:off x="2935642" y="1996913"/>
            <a:ext cx="1731570" cy="796088"/>
            <a:chOff x="3240917" y="2000444"/>
            <a:chExt cx="1731570" cy="796088"/>
          </a:xfrm>
        </p:grpSpPr>
        <p:sp>
          <p:nvSpPr>
            <p:cNvPr id="14" name="Rectangle 13"/>
            <p:cNvSpPr/>
            <p:nvPr/>
          </p:nvSpPr>
          <p:spPr>
            <a:xfrm>
              <a:off x="3240917" y="2006880"/>
              <a:ext cx="1731570" cy="789652"/>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TextBox 19"/>
            <p:cNvSpPr txBox="1"/>
            <p:nvPr/>
          </p:nvSpPr>
          <p:spPr>
            <a:xfrm>
              <a:off x="3289181" y="2192146"/>
              <a:ext cx="853760" cy="169277"/>
            </a:xfrm>
            <a:prstGeom prst="rect">
              <a:avLst/>
            </a:prstGeom>
            <a:noFill/>
            <a:ln>
              <a:noFill/>
            </a:ln>
          </p:spPr>
          <p:txBody>
            <a:bodyPr wrap="none" lIns="45720" tIns="0" rIns="45720" bIns="0" rtlCol="0">
              <a:spAutoFit/>
            </a:bodyPr>
            <a:lstStyle/>
            <a:p>
              <a:pPr algn="ctr"/>
              <a:r>
                <a:rPr lang="en-US" sz="1100" dirty="0">
                  <a:latin typeface="Helvetica Neue"/>
                  <a:cs typeface="Helvetica Neue"/>
                </a:rPr>
                <a:t>Mobile apps</a:t>
              </a:r>
            </a:p>
          </p:txBody>
        </p:sp>
        <p:sp>
          <p:nvSpPr>
            <p:cNvPr id="22" name="TextBox 21"/>
            <p:cNvSpPr txBox="1"/>
            <p:nvPr/>
          </p:nvSpPr>
          <p:spPr>
            <a:xfrm>
              <a:off x="3826038" y="2000444"/>
              <a:ext cx="569541" cy="184666"/>
            </a:xfrm>
            <a:prstGeom prst="rect">
              <a:avLst/>
            </a:prstGeom>
            <a:noFill/>
          </p:spPr>
          <p:txBody>
            <a:bodyPr wrap="none" lIns="0" tIns="0" rIns="0" bIns="0" rtlCol="0">
              <a:spAutoFit/>
            </a:bodyPr>
            <a:lstStyle/>
            <a:p>
              <a:pPr algn="ctr"/>
              <a:r>
                <a:rPr lang="en-US" sz="1200" b="1" dirty="0">
                  <a:latin typeface="Helvetica Neue"/>
                  <a:cs typeface="Helvetica Neue"/>
                </a:rPr>
                <a:t>Devices</a:t>
              </a:r>
              <a:endParaRPr lang="en-US" sz="1100" b="1" dirty="0">
                <a:latin typeface="Helvetica Neue"/>
                <a:cs typeface="Helvetica Neue"/>
              </a:endParaRPr>
            </a:p>
          </p:txBody>
        </p:sp>
        <p:sp>
          <p:nvSpPr>
            <p:cNvPr id="33" name="TextBox 32"/>
            <p:cNvSpPr txBox="1"/>
            <p:nvPr/>
          </p:nvSpPr>
          <p:spPr>
            <a:xfrm>
              <a:off x="4239881" y="2193462"/>
              <a:ext cx="680636" cy="169277"/>
            </a:xfrm>
            <a:prstGeom prst="rect">
              <a:avLst/>
            </a:prstGeom>
            <a:noFill/>
            <a:ln>
              <a:noFill/>
            </a:ln>
          </p:spPr>
          <p:txBody>
            <a:bodyPr wrap="none" lIns="45720" tIns="0" rIns="45720" bIns="0" rtlCol="0">
              <a:spAutoFit/>
            </a:bodyPr>
            <a:lstStyle/>
            <a:p>
              <a:pPr algn="ctr"/>
              <a:r>
                <a:rPr lang="en-US" sz="1100" dirty="0">
                  <a:latin typeface="Helvetica Neue"/>
                  <a:cs typeface="Helvetica Neue"/>
                </a:rPr>
                <a:t>Browsers</a:t>
              </a:r>
            </a:p>
          </p:txBody>
        </p:sp>
        <p:sp>
          <p:nvSpPr>
            <p:cNvPr id="35" name="TextBox 34"/>
            <p:cNvSpPr txBox="1"/>
            <p:nvPr/>
          </p:nvSpPr>
          <p:spPr>
            <a:xfrm>
              <a:off x="3289181" y="2385905"/>
              <a:ext cx="1071768" cy="169277"/>
            </a:xfrm>
            <a:prstGeom prst="rect">
              <a:avLst/>
            </a:prstGeom>
            <a:noFill/>
            <a:ln>
              <a:noFill/>
            </a:ln>
          </p:spPr>
          <p:txBody>
            <a:bodyPr wrap="none" lIns="45720" tIns="0" rIns="45720" bIns="0" rtlCol="0">
              <a:spAutoFit/>
            </a:bodyPr>
            <a:lstStyle/>
            <a:p>
              <a:pPr algn="ctr"/>
              <a:r>
                <a:rPr lang="en-US" sz="1100" dirty="0">
                  <a:latin typeface="Helvetica Neue"/>
                  <a:cs typeface="Helvetica Neue"/>
                </a:rPr>
                <a:t>Game consoles</a:t>
              </a:r>
            </a:p>
          </p:txBody>
        </p:sp>
        <p:sp>
          <p:nvSpPr>
            <p:cNvPr id="36" name="TextBox 35"/>
            <p:cNvSpPr txBox="1"/>
            <p:nvPr/>
          </p:nvSpPr>
          <p:spPr>
            <a:xfrm>
              <a:off x="4624602" y="2575914"/>
              <a:ext cx="295915" cy="169277"/>
            </a:xfrm>
            <a:prstGeom prst="rect">
              <a:avLst/>
            </a:prstGeom>
            <a:noFill/>
            <a:ln>
              <a:noFill/>
            </a:ln>
          </p:spPr>
          <p:txBody>
            <a:bodyPr wrap="none" lIns="45720" tIns="0" rIns="45720" bIns="0" rtlCol="0">
              <a:spAutoFit/>
            </a:bodyPr>
            <a:lstStyle/>
            <a:p>
              <a:pPr algn="ctr"/>
              <a:r>
                <a:rPr lang="en-US" sz="1100" dirty="0" err="1">
                  <a:latin typeface="Helvetica Neue"/>
                  <a:cs typeface="Helvetica Neue"/>
                </a:rPr>
                <a:t>IoT</a:t>
              </a:r>
              <a:endParaRPr lang="en-US" sz="1100" dirty="0">
                <a:latin typeface="Helvetica Neue"/>
                <a:cs typeface="Helvetica Neue"/>
              </a:endParaRPr>
            </a:p>
          </p:txBody>
        </p:sp>
        <p:sp>
          <p:nvSpPr>
            <p:cNvPr id="37" name="TextBox 36"/>
            <p:cNvSpPr txBox="1"/>
            <p:nvPr/>
          </p:nvSpPr>
          <p:spPr>
            <a:xfrm>
              <a:off x="4477116" y="2385904"/>
              <a:ext cx="462627" cy="169277"/>
            </a:xfrm>
            <a:prstGeom prst="rect">
              <a:avLst/>
            </a:prstGeom>
            <a:noFill/>
            <a:ln>
              <a:noFill/>
            </a:ln>
          </p:spPr>
          <p:txBody>
            <a:bodyPr wrap="none" lIns="45720" tIns="0" rIns="45720" bIns="0" rtlCol="0">
              <a:spAutoFit/>
            </a:bodyPr>
            <a:lstStyle/>
            <a:p>
              <a:pPr algn="ctr"/>
              <a:r>
                <a:rPr lang="en-US" sz="1100" dirty="0">
                  <a:latin typeface="Helvetica Neue"/>
                  <a:cs typeface="Helvetica Neue"/>
                </a:rPr>
                <a:t>DVRs</a:t>
              </a:r>
            </a:p>
          </p:txBody>
        </p:sp>
        <p:sp>
          <p:nvSpPr>
            <p:cNvPr id="38" name="TextBox 37"/>
            <p:cNvSpPr txBox="1"/>
            <p:nvPr/>
          </p:nvSpPr>
          <p:spPr>
            <a:xfrm>
              <a:off x="3289181" y="2579664"/>
              <a:ext cx="1156728" cy="169277"/>
            </a:xfrm>
            <a:prstGeom prst="rect">
              <a:avLst/>
            </a:prstGeom>
            <a:noFill/>
            <a:ln>
              <a:noFill/>
            </a:ln>
          </p:spPr>
          <p:txBody>
            <a:bodyPr wrap="none" lIns="45720" tIns="0" rIns="45720" bIns="0" rtlCol="0">
              <a:spAutoFit/>
            </a:bodyPr>
            <a:lstStyle/>
            <a:p>
              <a:pPr algn="ctr"/>
              <a:r>
                <a:rPr lang="en-US" sz="1100" dirty="0">
                  <a:latin typeface="Helvetica Neue"/>
                  <a:cs typeface="Helvetica Neue"/>
                </a:rPr>
                <a:t>Sensor/Geo data</a:t>
              </a:r>
            </a:p>
          </p:txBody>
        </p:sp>
      </p:grpSp>
      <p:grpSp>
        <p:nvGrpSpPr>
          <p:cNvPr id="62" name="Group 61"/>
          <p:cNvGrpSpPr/>
          <p:nvPr/>
        </p:nvGrpSpPr>
        <p:grpSpPr>
          <a:xfrm>
            <a:off x="4669615" y="837448"/>
            <a:ext cx="1264632" cy="977808"/>
            <a:chOff x="5098240" y="837448"/>
            <a:chExt cx="1264632" cy="977808"/>
          </a:xfrm>
        </p:grpSpPr>
        <p:pic>
          <p:nvPicPr>
            <p:cNvPr id="10" name="Picture 9"/>
            <p:cNvPicPr>
              <a:picLocks noChangeAspect="1"/>
            </p:cNvPicPr>
            <p:nvPr/>
          </p:nvPicPr>
          <p:blipFill rotWithShape="1">
            <a:blip r:embed="rId4">
              <a:extLst>
                <a:ext uri="{28A0092B-C50C-407E-A947-70E740481C1C}">
                  <a14:useLocalDpi xmlns:a14="http://schemas.microsoft.com/office/drawing/2010/main" xmlns="" val="0"/>
                </a:ext>
              </a:extLst>
            </a:blip>
            <a:srcRect l="18948" t="18144" r="70945" b="67968"/>
            <a:stretch/>
          </p:blipFill>
          <p:spPr>
            <a:xfrm>
              <a:off x="5098240" y="837448"/>
              <a:ext cx="1264632" cy="977808"/>
            </a:xfrm>
            <a:prstGeom prst="rect">
              <a:avLst/>
            </a:prstGeom>
          </p:spPr>
        </p:pic>
        <p:sp>
          <p:nvSpPr>
            <p:cNvPr id="39" name="Left-Right Arrow 38"/>
            <p:cNvSpPr/>
            <p:nvPr/>
          </p:nvSpPr>
          <p:spPr>
            <a:xfrm>
              <a:off x="5112120" y="1368572"/>
              <a:ext cx="1250752" cy="436434"/>
            </a:xfrm>
            <a:prstGeom prst="leftRightArrow">
              <a:avLst>
                <a:gd name="adj1" fmla="val 50000"/>
                <a:gd name="adj2" fmla="val 10128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grpSp>
        <p:nvGrpSpPr>
          <p:cNvPr id="64" name="Group 63"/>
          <p:cNvGrpSpPr/>
          <p:nvPr/>
        </p:nvGrpSpPr>
        <p:grpSpPr>
          <a:xfrm>
            <a:off x="4683495" y="3484379"/>
            <a:ext cx="1374800" cy="985873"/>
            <a:chOff x="5112120" y="3484379"/>
            <a:chExt cx="1374800" cy="985873"/>
          </a:xfrm>
        </p:grpSpPr>
        <p:pic>
          <p:nvPicPr>
            <p:cNvPr id="34" name="Picture 33"/>
            <p:cNvPicPr>
              <a:picLocks noChangeAspect="1"/>
            </p:cNvPicPr>
            <p:nvPr/>
          </p:nvPicPr>
          <p:blipFill rotWithShape="1">
            <a:blip r:embed="rId4">
              <a:extLst>
                <a:ext uri="{28A0092B-C50C-407E-A947-70E740481C1C}">
                  <a14:useLocalDpi xmlns:a14="http://schemas.microsoft.com/office/drawing/2010/main" xmlns="" val="0"/>
                </a:ext>
              </a:extLst>
            </a:blip>
            <a:srcRect l="18938" t="71596" r="70979" b="21809"/>
            <a:stretch/>
          </p:blipFill>
          <p:spPr>
            <a:xfrm>
              <a:off x="5112120" y="3484379"/>
              <a:ext cx="1374800" cy="505927"/>
            </a:xfrm>
            <a:prstGeom prst="rect">
              <a:avLst/>
            </a:prstGeom>
          </p:spPr>
        </p:pic>
        <p:sp>
          <p:nvSpPr>
            <p:cNvPr id="61" name="Right Arrow 60"/>
            <p:cNvSpPr/>
            <p:nvPr/>
          </p:nvSpPr>
          <p:spPr>
            <a:xfrm>
              <a:off x="5308379" y="3807476"/>
              <a:ext cx="982283" cy="662776"/>
            </a:xfrm>
            <a:prstGeom prst="rightArrow">
              <a:avLst>
                <a:gd name="adj1" fmla="val 50000"/>
                <a:gd name="adj2" fmla="val 6660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sp>
        <p:nvSpPr>
          <p:cNvPr id="66" name="Rectangle 65"/>
          <p:cNvSpPr/>
          <p:nvPr/>
        </p:nvSpPr>
        <p:spPr>
          <a:xfrm>
            <a:off x="332703" y="3759392"/>
            <a:ext cx="2611066" cy="461665"/>
          </a:xfrm>
          <a:prstGeom prst="rect">
            <a:avLst/>
          </a:prstGeom>
        </p:spPr>
        <p:txBody>
          <a:bodyPr wrap="square">
            <a:spAutoFit/>
          </a:bodyPr>
          <a:lstStyle/>
          <a:p>
            <a:r>
              <a:rPr lang="en-US" sz="2400" dirty="0"/>
              <a:t>Stream</a:t>
            </a:r>
            <a:endParaRPr lang="en-US" sz="2000" dirty="0"/>
          </a:p>
        </p:txBody>
      </p:sp>
      <p:pic>
        <p:nvPicPr>
          <p:cNvPr id="67" name="Picture 66" descr="S3.png"/>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7793115" y="2160849"/>
            <a:ext cx="853160" cy="853160"/>
          </a:xfrm>
          <a:prstGeom prst="rect">
            <a:avLst/>
          </a:prstGeom>
        </p:spPr>
      </p:pic>
      <p:sp>
        <p:nvSpPr>
          <p:cNvPr id="68" name="TextBox 67"/>
          <p:cNvSpPr txBox="1"/>
          <p:nvPr/>
        </p:nvSpPr>
        <p:spPr>
          <a:xfrm>
            <a:off x="7863182" y="3036542"/>
            <a:ext cx="720596" cy="153888"/>
          </a:xfrm>
          <a:prstGeom prst="rect">
            <a:avLst/>
          </a:prstGeom>
          <a:noFill/>
        </p:spPr>
        <p:txBody>
          <a:bodyPr wrap="square" lIns="0" tIns="0" rIns="0" bIns="0" rtlCol="0">
            <a:spAutoFit/>
          </a:bodyPr>
          <a:lstStyle/>
          <a:p>
            <a:pPr algn="ctr"/>
            <a:r>
              <a:rPr lang="en-US" sz="1000" b="1" dirty="0">
                <a:latin typeface="Helvetica Neue"/>
                <a:cs typeface="Helvetica Neue"/>
              </a:rPr>
              <a:t>Amazon S3</a:t>
            </a:r>
          </a:p>
        </p:txBody>
      </p:sp>
      <p:pic>
        <p:nvPicPr>
          <p:cNvPr id="69" name="Picture 68" descr="DynamoDB.pn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7595454" y="917817"/>
            <a:ext cx="535456" cy="535456"/>
          </a:xfrm>
          <a:prstGeom prst="rect">
            <a:avLst/>
          </a:prstGeom>
        </p:spPr>
      </p:pic>
      <p:pic>
        <p:nvPicPr>
          <p:cNvPr id="70" name="Picture 69" descr="RDS.png"/>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8324750" y="910577"/>
            <a:ext cx="521066" cy="521066"/>
          </a:xfrm>
          <a:prstGeom prst="rect">
            <a:avLst/>
          </a:prstGeom>
        </p:spPr>
      </p:pic>
      <p:sp>
        <p:nvSpPr>
          <p:cNvPr id="71" name="TextBox 70"/>
          <p:cNvSpPr txBox="1"/>
          <p:nvPr/>
        </p:nvSpPr>
        <p:spPr>
          <a:xfrm>
            <a:off x="7535885" y="1501425"/>
            <a:ext cx="691750" cy="153888"/>
          </a:xfrm>
          <a:prstGeom prst="rect">
            <a:avLst/>
          </a:prstGeom>
          <a:noFill/>
        </p:spPr>
        <p:txBody>
          <a:bodyPr wrap="square" lIns="0" tIns="0" rIns="0" bIns="0" rtlCol="0">
            <a:spAutoFit/>
          </a:bodyPr>
          <a:lstStyle/>
          <a:p>
            <a:pPr algn="ctr"/>
            <a:r>
              <a:rPr lang="en-US" sz="1000" b="1" dirty="0" err="1">
                <a:latin typeface="Helvetica Neue"/>
                <a:cs typeface="Helvetica Neue"/>
              </a:rPr>
              <a:t>DynamoDB</a:t>
            </a:r>
            <a:endParaRPr lang="en-US" sz="1000" b="1" dirty="0">
              <a:latin typeface="Helvetica Neue"/>
              <a:cs typeface="Helvetica Neue"/>
            </a:endParaRPr>
          </a:p>
        </p:txBody>
      </p:sp>
      <p:sp>
        <p:nvSpPr>
          <p:cNvPr id="72" name="TextBox 71"/>
          <p:cNvSpPr txBox="1"/>
          <p:nvPr/>
        </p:nvSpPr>
        <p:spPr>
          <a:xfrm>
            <a:off x="8314596" y="1431643"/>
            <a:ext cx="531220" cy="307777"/>
          </a:xfrm>
          <a:prstGeom prst="rect">
            <a:avLst/>
          </a:prstGeom>
          <a:noFill/>
        </p:spPr>
        <p:txBody>
          <a:bodyPr wrap="square" lIns="0" tIns="0" rIns="0" bIns="0" rtlCol="0">
            <a:spAutoFit/>
          </a:bodyPr>
          <a:lstStyle/>
          <a:p>
            <a:pPr algn="ctr"/>
            <a:r>
              <a:rPr lang="en-US" sz="1000" b="1" dirty="0">
                <a:latin typeface="Helvetica Neue"/>
                <a:cs typeface="Helvetica Neue"/>
              </a:rPr>
              <a:t>Amazon RDS</a:t>
            </a:r>
          </a:p>
        </p:txBody>
      </p:sp>
      <p:sp>
        <p:nvSpPr>
          <p:cNvPr id="73" name="TextBox 72"/>
          <p:cNvSpPr txBox="1"/>
          <p:nvPr/>
        </p:nvSpPr>
        <p:spPr>
          <a:xfrm>
            <a:off x="7793115" y="4198746"/>
            <a:ext cx="853160" cy="307777"/>
          </a:xfrm>
          <a:prstGeom prst="rect">
            <a:avLst/>
          </a:prstGeom>
          <a:noFill/>
        </p:spPr>
        <p:txBody>
          <a:bodyPr wrap="square" lIns="0" tIns="0" rIns="0" bIns="0" rtlCol="0">
            <a:spAutoFit/>
          </a:bodyPr>
          <a:lstStyle/>
          <a:p>
            <a:pPr algn="ctr"/>
            <a:r>
              <a:rPr lang="en-US" sz="1000" b="1" dirty="0">
                <a:latin typeface="Helvetica Neue"/>
                <a:cs typeface="Helvetica Neue"/>
              </a:rPr>
              <a:t>Amazon Kinesis</a:t>
            </a:r>
          </a:p>
        </p:txBody>
      </p:sp>
      <p:pic>
        <p:nvPicPr>
          <p:cNvPr id="74" name="Picture 73" descr="Kinesis.eps"/>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7924931" y="3482589"/>
            <a:ext cx="594672" cy="713606"/>
          </a:xfrm>
          <a:prstGeom prst="rect">
            <a:avLst/>
          </a:prstGeom>
        </p:spPr>
      </p:pic>
      <p:sp>
        <p:nvSpPr>
          <p:cNvPr id="48" name="TextBox 47"/>
          <p:cNvSpPr txBox="1"/>
          <p:nvPr/>
        </p:nvSpPr>
        <p:spPr>
          <a:xfrm>
            <a:off x="2943769" y="2884029"/>
            <a:ext cx="829241"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Flume</a:t>
            </a:r>
            <a:endParaRPr lang="en-US" dirty="0"/>
          </a:p>
        </p:txBody>
      </p:sp>
      <p:sp>
        <p:nvSpPr>
          <p:cNvPr id="49" name="TextBox 48"/>
          <p:cNvSpPr txBox="1"/>
          <p:nvPr/>
        </p:nvSpPr>
        <p:spPr>
          <a:xfrm>
            <a:off x="3840374" y="2884029"/>
            <a:ext cx="829241"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Log4j</a:t>
            </a:r>
            <a:endParaRPr lang="en-US" dirty="0"/>
          </a:p>
        </p:txBody>
      </p:sp>
      <p:sp>
        <p:nvSpPr>
          <p:cNvPr id="50" name="TextBox 49"/>
          <p:cNvSpPr txBox="1"/>
          <p:nvPr/>
        </p:nvSpPr>
        <p:spPr>
          <a:xfrm>
            <a:off x="2861128" y="3472284"/>
            <a:ext cx="956151"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err="1"/>
              <a:t>Fluentd</a:t>
            </a:r>
            <a:endParaRPr lang="en-US" dirty="0"/>
          </a:p>
        </p:txBody>
      </p:sp>
      <p:sp>
        <p:nvSpPr>
          <p:cNvPr id="51" name="TextBox 50"/>
          <p:cNvSpPr txBox="1"/>
          <p:nvPr/>
        </p:nvSpPr>
        <p:spPr>
          <a:xfrm>
            <a:off x="2861128" y="4196219"/>
            <a:ext cx="956151"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Storm</a:t>
            </a:r>
            <a:endParaRPr lang="en-US" dirty="0"/>
          </a:p>
        </p:txBody>
      </p:sp>
      <p:sp>
        <p:nvSpPr>
          <p:cNvPr id="52" name="TextBox 51"/>
          <p:cNvSpPr txBox="1"/>
          <p:nvPr/>
        </p:nvSpPr>
        <p:spPr>
          <a:xfrm>
            <a:off x="2861128" y="3834252"/>
            <a:ext cx="956151"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err="1"/>
              <a:t>Sqoop</a:t>
            </a:r>
            <a:endParaRPr lang="en-US" dirty="0"/>
          </a:p>
        </p:txBody>
      </p:sp>
    </p:spTree>
    <p:extLst>
      <p:ext uri="{BB962C8B-B14F-4D97-AF65-F5344CB8AC3E}">
        <p14:creationId xmlns:p14="http://schemas.microsoft.com/office/powerpoint/2010/main" xmlns="" val="12950250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p:cNvSpPr/>
          <p:nvPr/>
        </p:nvSpPr>
        <p:spPr>
          <a:xfrm>
            <a:off x="4812387" y="2468387"/>
            <a:ext cx="2061746" cy="1986961"/>
          </a:xfrm>
          <a:prstGeom prst="roundRect">
            <a:avLst/>
          </a:prstGeom>
          <a:gradFill>
            <a:gsLst>
              <a:gs pos="0">
                <a:srgbClr val="7993D5"/>
              </a:gs>
              <a:gs pos="49000">
                <a:schemeClr val="accent2">
                  <a:tint val="37000"/>
                  <a:satMod val="300000"/>
                </a:schemeClr>
              </a:gs>
              <a:gs pos="100000">
                <a:schemeClr val="accent2">
                  <a:tint val="15000"/>
                  <a:satMod val="350000"/>
                </a:schemeClr>
              </a:gs>
            </a:gsLst>
          </a:gradFill>
        </p:spPr>
        <p:style>
          <a:lnRef idx="1">
            <a:schemeClr val="accent2"/>
          </a:lnRef>
          <a:fillRef idx="2">
            <a:schemeClr val="accent2"/>
          </a:fillRef>
          <a:effectRef idx="1">
            <a:schemeClr val="accent2"/>
          </a:effectRef>
          <a:fontRef idx="minor">
            <a:schemeClr val="dk1"/>
          </a:fontRef>
        </p:style>
        <p:txBody>
          <a:bodyPr bIns="27432" rtlCol="0" anchor="b"/>
          <a:lstStyle/>
          <a:p>
            <a:pPr algn="ctr"/>
            <a:r>
              <a:rPr lang="en-US" sz="1400" b="1" dirty="0">
                <a:solidFill>
                  <a:schemeClr val="bg1"/>
                </a:solidFill>
              </a:rPr>
              <a:t>Storage</a:t>
            </a:r>
          </a:p>
        </p:txBody>
      </p:sp>
      <p:sp>
        <p:nvSpPr>
          <p:cNvPr id="66" name="Rounded Rectangle 65"/>
          <p:cNvSpPr/>
          <p:nvPr/>
        </p:nvSpPr>
        <p:spPr>
          <a:xfrm>
            <a:off x="2507343" y="2468387"/>
            <a:ext cx="955405" cy="1986961"/>
          </a:xfrm>
          <a:prstGeom prst="roundRect">
            <a:avLst/>
          </a:prstGeom>
          <a:gradFill>
            <a:gsLst>
              <a:gs pos="0">
                <a:srgbClr val="7993D5"/>
              </a:gs>
              <a:gs pos="49000">
                <a:schemeClr val="accent2">
                  <a:tint val="37000"/>
                  <a:satMod val="300000"/>
                </a:schemeClr>
              </a:gs>
              <a:gs pos="100000">
                <a:schemeClr val="accent2">
                  <a:tint val="15000"/>
                  <a:satMod val="350000"/>
                </a:schemeClr>
              </a:gs>
            </a:gsLst>
          </a:gradFill>
        </p:spPr>
        <p:style>
          <a:lnRef idx="1">
            <a:schemeClr val="accent2"/>
          </a:lnRef>
          <a:fillRef idx="2">
            <a:schemeClr val="accent2"/>
          </a:fillRef>
          <a:effectRef idx="1">
            <a:schemeClr val="accent2"/>
          </a:effectRef>
          <a:fontRef idx="minor">
            <a:schemeClr val="dk1"/>
          </a:fontRef>
        </p:style>
        <p:txBody>
          <a:bodyPr bIns="91440" rtlCol="0" anchor="b"/>
          <a:lstStyle/>
          <a:p>
            <a:pPr algn="ctr"/>
            <a:r>
              <a:rPr lang="en-US" sz="1400" b="1" dirty="0">
                <a:solidFill>
                  <a:schemeClr val="bg1"/>
                </a:solidFill>
              </a:rPr>
              <a:t>Storage</a:t>
            </a:r>
          </a:p>
        </p:txBody>
      </p:sp>
      <p:sp>
        <p:nvSpPr>
          <p:cNvPr id="40" name="Rounded Rectangle 39"/>
          <p:cNvSpPr/>
          <p:nvPr/>
        </p:nvSpPr>
        <p:spPr>
          <a:xfrm>
            <a:off x="3606614" y="2483372"/>
            <a:ext cx="1070574" cy="1971976"/>
          </a:xfrm>
          <a:prstGeom prst="roundRect">
            <a:avLst/>
          </a:prstGeom>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lIns="0" rIns="0" bIns="73152" rtlCol="0" anchor="b"/>
          <a:lstStyle/>
          <a:p>
            <a:pPr algn="ctr"/>
            <a:r>
              <a:rPr lang="en-US" sz="1400" b="1" dirty="0"/>
              <a:t>Processing</a:t>
            </a:r>
          </a:p>
        </p:txBody>
      </p:sp>
      <p:sp>
        <p:nvSpPr>
          <p:cNvPr id="2" name="Title 1"/>
          <p:cNvSpPr>
            <a:spLocks noGrp="1"/>
          </p:cNvSpPr>
          <p:nvPr>
            <p:ph type="title"/>
          </p:nvPr>
        </p:nvSpPr>
        <p:spPr/>
        <p:txBody>
          <a:bodyPr/>
          <a:lstStyle/>
          <a:p>
            <a:r>
              <a:rPr lang="en-US" dirty="0"/>
              <a:t>Decoupling the "data bus": Flexibility</a:t>
            </a:r>
          </a:p>
        </p:txBody>
      </p:sp>
      <p:sp>
        <p:nvSpPr>
          <p:cNvPr id="3" name="Content Placeholder 2"/>
          <p:cNvSpPr>
            <a:spLocks noGrp="1"/>
          </p:cNvSpPr>
          <p:nvPr>
            <p:ph idx="1"/>
          </p:nvPr>
        </p:nvSpPr>
        <p:spPr>
          <a:xfrm>
            <a:off x="292957" y="734420"/>
            <a:ext cx="8205304" cy="3689047"/>
          </a:xfrm>
        </p:spPr>
        <p:txBody>
          <a:bodyPr>
            <a:normAutofit/>
          </a:bodyPr>
          <a:lstStyle/>
          <a:p>
            <a:pPr marL="0" indent="0">
              <a:buNone/>
            </a:pPr>
            <a:r>
              <a:rPr lang="en-US" sz="2000" dirty="0"/>
              <a:t>With a decoupled data bus, you can have </a:t>
            </a:r>
            <a:r>
              <a:rPr lang="en-US" sz="2000" b="1" dirty="0"/>
              <a:t>multiple processing applications </a:t>
            </a:r>
            <a:r>
              <a:rPr lang="en-US" sz="2000" dirty="0"/>
              <a:t>read from or write to </a:t>
            </a:r>
            <a:r>
              <a:rPr lang="en-US" sz="2000" b="1" dirty="0"/>
              <a:t>multiple data stores</a:t>
            </a:r>
            <a:r>
              <a:rPr lang="en-US" sz="2000" dirty="0"/>
              <a:t>:</a:t>
            </a:r>
          </a:p>
        </p:txBody>
      </p:sp>
      <p:sp>
        <p:nvSpPr>
          <p:cNvPr id="7" name="Right Arrow 6"/>
          <p:cNvSpPr/>
          <p:nvPr/>
        </p:nvSpPr>
        <p:spPr>
          <a:xfrm>
            <a:off x="1611232" y="2774758"/>
            <a:ext cx="797151" cy="528588"/>
          </a:xfrm>
          <a:prstGeom prst="rect">
            <a:avLst/>
          </a:prstGeom>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ysClr val="windowText" lastClr="000000"/>
                </a:solidFill>
              </a:rPr>
              <a:t>Data</a:t>
            </a:r>
          </a:p>
        </p:txBody>
      </p:sp>
      <p:pic>
        <p:nvPicPr>
          <p:cNvPr id="9" name="Picture 8" descr="S3.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023819" y="2633535"/>
            <a:ext cx="799503" cy="799504"/>
          </a:xfrm>
          <a:prstGeom prst="rect">
            <a:avLst/>
          </a:prstGeom>
        </p:spPr>
      </p:pic>
      <p:sp>
        <p:nvSpPr>
          <p:cNvPr id="10" name="TextBox 9"/>
          <p:cNvSpPr txBox="1"/>
          <p:nvPr/>
        </p:nvSpPr>
        <p:spPr>
          <a:xfrm>
            <a:off x="6016368" y="3476854"/>
            <a:ext cx="806954" cy="430887"/>
          </a:xfrm>
          <a:prstGeom prst="rect">
            <a:avLst/>
          </a:prstGeom>
          <a:noFill/>
        </p:spPr>
        <p:txBody>
          <a:bodyPr wrap="square" lIns="0" tIns="0" rIns="0" bIns="0" rtlCol="0">
            <a:spAutoFit/>
          </a:bodyPr>
          <a:lstStyle/>
          <a:p>
            <a:pPr algn="ctr"/>
            <a:r>
              <a:rPr lang="en-US" sz="1400" b="1" dirty="0">
                <a:latin typeface="+mj-lt"/>
                <a:cs typeface="Helvetica Neue"/>
              </a:rPr>
              <a:t>Amazon</a:t>
            </a:r>
            <a:r>
              <a:rPr lang="en-US" sz="1400" dirty="0">
                <a:latin typeface="+mj-lt"/>
                <a:cs typeface="Helvetica Neue"/>
              </a:rPr>
              <a:t> </a:t>
            </a:r>
            <a:r>
              <a:rPr lang="en-US" sz="1400" b="1" dirty="0">
                <a:latin typeface="+mj-lt"/>
                <a:cs typeface="Helvetica Neue"/>
              </a:rPr>
              <a:t>S3</a:t>
            </a:r>
          </a:p>
        </p:txBody>
      </p:sp>
      <p:sp>
        <p:nvSpPr>
          <p:cNvPr id="11" name="TextBox 10"/>
          <p:cNvSpPr txBox="1"/>
          <p:nvPr/>
        </p:nvSpPr>
        <p:spPr>
          <a:xfrm>
            <a:off x="2507343" y="3476854"/>
            <a:ext cx="955405" cy="430887"/>
          </a:xfrm>
          <a:prstGeom prst="rect">
            <a:avLst/>
          </a:prstGeom>
          <a:noFill/>
        </p:spPr>
        <p:txBody>
          <a:bodyPr wrap="square" lIns="0" tIns="0" rIns="0" bIns="0" rtlCol="0">
            <a:spAutoFit/>
          </a:bodyPr>
          <a:lstStyle/>
          <a:p>
            <a:pPr algn="ctr"/>
            <a:r>
              <a:rPr lang="en-US" sz="1400" b="1" dirty="0">
                <a:latin typeface="+mj-lt"/>
                <a:cs typeface="Helvetica Neue"/>
              </a:rPr>
              <a:t>Amazon Kinesis</a:t>
            </a:r>
          </a:p>
        </p:txBody>
      </p:sp>
      <p:pic>
        <p:nvPicPr>
          <p:cNvPr id="12" name="Picture 11" descr="Kinesis.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686933" y="2633535"/>
            <a:ext cx="666254" cy="799505"/>
          </a:xfrm>
          <a:prstGeom prst="rect">
            <a:avLst/>
          </a:prstGeom>
        </p:spPr>
      </p:pic>
      <p:pic>
        <p:nvPicPr>
          <p:cNvPr id="13" name="Picture 12" descr="DynamoDB.png"/>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980073" y="2633534"/>
            <a:ext cx="799506" cy="799505"/>
          </a:xfrm>
          <a:prstGeom prst="rect">
            <a:avLst/>
          </a:prstGeom>
        </p:spPr>
      </p:pic>
      <p:sp>
        <p:nvSpPr>
          <p:cNvPr id="14" name="TextBox 13"/>
          <p:cNvSpPr txBox="1"/>
          <p:nvPr/>
        </p:nvSpPr>
        <p:spPr>
          <a:xfrm>
            <a:off x="4874902" y="3568260"/>
            <a:ext cx="1047211" cy="215444"/>
          </a:xfrm>
          <a:prstGeom prst="rect">
            <a:avLst/>
          </a:prstGeom>
          <a:noFill/>
        </p:spPr>
        <p:txBody>
          <a:bodyPr wrap="square" lIns="0" tIns="0" rIns="0" bIns="0" rtlCol="0">
            <a:spAutoFit/>
          </a:bodyPr>
          <a:lstStyle/>
          <a:p>
            <a:pPr algn="ctr"/>
            <a:r>
              <a:rPr lang="en-US" sz="1400" b="1" dirty="0">
                <a:latin typeface="+mj-lt"/>
                <a:cs typeface="Helvetica Neue"/>
              </a:rPr>
              <a:t>DynamoDB</a:t>
            </a:r>
            <a:endParaRPr lang="en-US" sz="1200" b="1" dirty="0">
              <a:latin typeface="+mj-lt"/>
              <a:cs typeface="Helvetica Neue"/>
            </a:endParaRPr>
          </a:p>
        </p:txBody>
      </p:sp>
      <p:pic>
        <p:nvPicPr>
          <p:cNvPr id="15" name="Picture 14"/>
          <p:cNvPicPr>
            <a:picLocks noChangeAspect="1"/>
          </p:cNvPicPr>
          <p:nvPr/>
        </p:nvPicPr>
        <p:blipFill>
          <a:blip r:embed="rId6"/>
          <a:stretch>
            <a:fillRect/>
          </a:stretch>
        </p:blipFill>
        <p:spPr>
          <a:xfrm>
            <a:off x="3802294" y="2633536"/>
            <a:ext cx="668677" cy="799504"/>
          </a:xfrm>
          <a:prstGeom prst="rect">
            <a:avLst/>
          </a:prstGeom>
        </p:spPr>
      </p:pic>
      <p:sp>
        <p:nvSpPr>
          <p:cNvPr id="16" name="TextBox 15"/>
          <p:cNvSpPr txBox="1"/>
          <p:nvPr/>
        </p:nvSpPr>
        <p:spPr>
          <a:xfrm>
            <a:off x="3546662" y="3521236"/>
            <a:ext cx="1224781" cy="307768"/>
          </a:xfrm>
          <a:prstGeom prst="rect">
            <a:avLst/>
          </a:prstGeom>
          <a:noFill/>
        </p:spPr>
        <p:txBody>
          <a:bodyPr wrap="square" lIns="91432" tIns="45716" rIns="91432" bIns="45716" rtlCol="0">
            <a:spAutoFit/>
          </a:bodyPr>
          <a:lstStyle/>
          <a:p>
            <a:pPr algn="ctr"/>
            <a:r>
              <a:rPr lang="en-AU" sz="1400" b="1" dirty="0">
                <a:cs typeface="Arial"/>
              </a:rPr>
              <a:t>EMR</a:t>
            </a:r>
            <a:endParaRPr lang="en-US" sz="1200" b="1" dirty="0">
              <a:cs typeface="Arial"/>
            </a:endParaRPr>
          </a:p>
        </p:txBody>
      </p:sp>
      <p:sp>
        <p:nvSpPr>
          <p:cNvPr id="17" name="TextBox 16"/>
          <p:cNvSpPr txBox="1"/>
          <p:nvPr/>
        </p:nvSpPr>
        <p:spPr>
          <a:xfrm>
            <a:off x="3952077" y="1605431"/>
            <a:ext cx="1156104" cy="73866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b="1" dirty="0"/>
              <a:t>Amazon Kinesis S3 Connector</a:t>
            </a:r>
          </a:p>
        </p:txBody>
      </p:sp>
      <p:cxnSp>
        <p:nvCxnSpPr>
          <p:cNvPr id="19" name="Straight Arrow Connector 18"/>
          <p:cNvCxnSpPr>
            <a:stCxn id="12" idx="3"/>
            <a:endCxn id="15" idx="1"/>
          </p:cNvCxnSpPr>
          <p:nvPr/>
        </p:nvCxnSpPr>
        <p:spPr>
          <a:xfrm>
            <a:off x="3353187" y="3033288"/>
            <a:ext cx="449107" cy="0"/>
          </a:xfrm>
          <a:prstGeom prst="straightConnector1">
            <a:avLst/>
          </a:prstGeom>
          <a:ln w="38100">
            <a:solidFill>
              <a:srgbClr val="FFFF00"/>
            </a:solidFill>
            <a:tailEnd type="triangle" w="lg" len="med"/>
          </a:ln>
        </p:spPr>
        <p:style>
          <a:lnRef idx="2">
            <a:schemeClr val="dk1"/>
          </a:lnRef>
          <a:fillRef idx="0">
            <a:schemeClr val="dk1"/>
          </a:fillRef>
          <a:effectRef idx="1">
            <a:schemeClr val="dk1"/>
          </a:effectRef>
          <a:fontRef idx="minor">
            <a:schemeClr val="tx1"/>
          </a:fontRef>
        </p:style>
      </p:cxnSp>
      <p:cxnSp>
        <p:nvCxnSpPr>
          <p:cNvPr id="20" name="Straight Arrow Connector 19"/>
          <p:cNvCxnSpPr/>
          <p:nvPr/>
        </p:nvCxnSpPr>
        <p:spPr>
          <a:xfrm flipV="1">
            <a:off x="4498267" y="3033287"/>
            <a:ext cx="509102" cy="1"/>
          </a:xfrm>
          <a:prstGeom prst="straightConnector1">
            <a:avLst/>
          </a:prstGeom>
          <a:ln w="38100">
            <a:solidFill>
              <a:srgbClr val="FFFF00"/>
            </a:solidFill>
            <a:headEnd type="triangle" w="lg" len="med"/>
            <a:tailEnd type="triangle" w="lg" len="med"/>
          </a:ln>
        </p:spPr>
        <p:style>
          <a:lnRef idx="2">
            <a:schemeClr val="dk1"/>
          </a:lnRef>
          <a:fillRef idx="0">
            <a:schemeClr val="dk1"/>
          </a:fillRef>
          <a:effectRef idx="1">
            <a:schemeClr val="dk1"/>
          </a:effectRef>
          <a:fontRef idx="minor">
            <a:schemeClr val="tx1"/>
          </a:fontRef>
        </p:style>
      </p:cxnSp>
      <p:cxnSp>
        <p:nvCxnSpPr>
          <p:cNvPr id="25" name="Elbow Connector 24"/>
          <p:cNvCxnSpPr>
            <a:stCxn id="12" idx="0"/>
            <a:endCxn id="17" idx="1"/>
          </p:cNvCxnSpPr>
          <p:nvPr/>
        </p:nvCxnSpPr>
        <p:spPr>
          <a:xfrm rot="5400000" flipH="1" flipV="1">
            <a:off x="3156682" y="1838141"/>
            <a:ext cx="658772" cy="932017"/>
          </a:xfrm>
          <a:prstGeom prst="bentConnector2">
            <a:avLst/>
          </a:prstGeom>
          <a:ln w="38100">
            <a:solidFill>
              <a:srgbClr val="FFFF00"/>
            </a:solidFill>
            <a:tailEnd type="triangle" w="lg" len="med"/>
          </a:ln>
        </p:spPr>
        <p:style>
          <a:lnRef idx="2">
            <a:schemeClr val="dk1"/>
          </a:lnRef>
          <a:fillRef idx="0">
            <a:schemeClr val="dk1"/>
          </a:fillRef>
          <a:effectRef idx="1">
            <a:schemeClr val="dk1"/>
          </a:effectRef>
          <a:fontRef idx="minor">
            <a:schemeClr val="tx1"/>
          </a:fontRef>
        </p:style>
      </p:cxnSp>
      <p:cxnSp>
        <p:nvCxnSpPr>
          <p:cNvPr id="26" name="Elbow Connector 25"/>
          <p:cNvCxnSpPr>
            <a:stCxn id="17" idx="3"/>
            <a:endCxn id="9" idx="0"/>
          </p:cNvCxnSpPr>
          <p:nvPr/>
        </p:nvCxnSpPr>
        <p:spPr>
          <a:xfrm>
            <a:off x="5108181" y="1974763"/>
            <a:ext cx="1315390" cy="658772"/>
          </a:xfrm>
          <a:prstGeom prst="bentConnector2">
            <a:avLst/>
          </a:prstGeom>
          <a:ln w="38100">
            <a:solidFill>
              <a:srgbClr val="FFFF00"/>
            </a:solidFill>
            <a:tailEnd type="triangle" w="lg" len="med"/>
          </a:ln>
        </p:spPr>
        <p:style>
          <a:lnRef idx="2">
            <a:schemeClr val="dk1"/>
          </a:lnRef>
          <a:fillRef idx="0">
            <a:schemeClr val="dk1"/>
          </a:fillRef>
          <a:effectRef idx="1">
            <a:schemeClr val="dk1"/>
          </a:effectRef>
          <a:fontRef idx="minor">
            <a:schemeClr val="tx1"/>
          </a:fontRef>
        </p:style>
      </p:cxnSp>
      <p:cxnSp>
        <p:nvCxnSpPr>
          <p:cNvPr id="46" name="Straight Arrow Connector 45"/>
          <p:cNvCxnSpPr>
            <a:stCxn id="7" idx="3"/>
            <a:endCxn id="12" idx="1"/>
          </p:cNvCxnSpPr>
          <p:nvPr/>
        </p:nvCxnSpPr>
        <p:spPr>
          <a:xfrm flipV="1">
            <a:off x="2408383" y="3033288"/>
            <a:ext cx="278550" cy="5764"/>
          </a:xfrm>
          <a:prstGeom prst="straightConnector1">
            <a:avLst/>
          </a:prstGeom>
          <a:ln w="38100">
            <a:tailEnd type="triangle" w="lg"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xmlns="" val="41548495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p:cNvSpPr/>
          <p:nvPr/>
        </p:nvSpPr>
        <p:spPr>
          <a:xfrm>
            <a:off x="4812387" y="2468387"/>
            <a:ext cx="2061746" cy="1986961"/>
          </a:xfrm>
          <a:prstGeom prst="roundRect">
            <a:avLst/>
          </a:prstGeom>
          <a:gradFill>
            <a:gsLst>
              <a:gs pos="0">
                <a:srgbClr val="7993D5"/>
              </a:gs>
              <a:gs pos="49000">
                <a:schemeClr val="accent2">
                  <a:tint val="37000"/>
                  <a:satMod val="300000"/>
                </a:schemeClr>
              </a:gs>
              <a:gs pos="100000">
                <a:schemeClr val="accent2">
                  <a:tint val="15000"/>
                  <a:satMod val="350000"/>
                </a:schemeClr>
              </a:gs>
            </a:gsLst>
          </a:gradFill>
        </p:spPr>
        <p:style>
          <a:lnRef idx="1">
            <a:schemeClr val="accent2"/>
          </a:lnRef>
          <a:fillRef idx="2">
            <a:schemeClr val="accent2"/>
          </a:fillRef>
          <a:effectRef idx="1">
            <a:schemeClr val="accent2"/>
          </a:effectRef>
          <a:fontRef idx="minor">
            <a:schemeClr val="dk1"/>
          </a:fontRef>
        </p:style>
        <p:txBody>
          <a:bodyPr bIns="27432" rtlCol="0" anchor="b"/>
          <a:lstStyle/>
          <a:p>
            <a:pPr algn="ctr"/>
            <a:r>
              <a:rPr lang="en-US" sz="1400" b="1" dirty="0">
                <a:solidFill>
                  <a:schemeClr val="bg1"/>
                </a:solidFill>
              </a:rPr>
              <a:t>Storage</a:t>
            </a:r>
          </a:p>
        </p:txBody>
      </p:sp>
      <p:sp>
        <p:nvSpPr>
          <p:cNvPr id="66" name="Rounded Rectangle 65"/>
          <p:cNvSpPr/>
          <p:nvPr/>
        </p:nvSpPr>
        <p:spPr>
          <a:xfrm>
            <a:off x="2507343" y="2468387"/>
            <a:ext cx="955405" cy="1986961"/>
          </a:xfrm>
          <a:prstGeom prst="roundRect">
            <a:avLst/>
          </a:prstGeom>
          <a:gradFill>
            <a:gsLst>
              <a:gs pos="0">
                <a:srgbClr val="7993D5"/>
              </a:gs>
              <a:gs pos="49000">
                <a:schemeClr val="accent2">
                  <a:tint val="37000"/>
                  <a:satMod val="300000"/>
                </a:schemeClr>
              </a:gs>
              <a:gs pos="100000">
                <a:schemeClr val="accent2">
                  <a:tint val="15000"/>
                  <a:satMod val="350000"/>
                </a:schemeClr>
              </a:gs>
            </a:gsLst>
          </a:gradFill>
        </p:spPr>
        <p:style>
          <a:lnRef idx="1">
            <a:schemeClr val="accent2"/>
          </a:lnRef>
          <a:fillRef idx="2">
            <a:schemeClr val="accent2"/>
          </a:fillRef>
          <a:effectRef idx="1">
            <a:schemeClr val="accent2"/>
          </a:effectRef>
          <a:fontRef idx="minor">
            <a:schemeClr val="dk1"/>
          </a:fontRef>
        </p:style>
        <p:txBody>
          <a:bodyPr bIns="91440" rtlCol="0" anchor="b"/>
          <a:lstStyle/>
          <a:p>
            <a:pPr algn="ctr"/>
            <a:r>
              <a:rPr lang="en-US" sz="1400" b="1" dirty="0">
                <a:solidFill>
                  <a:schemeClr val="bg1"/>
                </a:solidFill>
              </a:rPr>
              <a:t>Storage</a:t>
            </a:r>
          </a:p>
        </p:txBody>
      </p:sp>
      <p:sp>
        <p:nvSpPr>
          <p:cNvPr id="40" name="Rounded Rectangle 39"/>
          <p:cNvSpPr/>
          <p:nvPr/>
        </p:nvSpPr>
        <p:spPr>
          <a:xfrm>
            <a:off x="3606614" y="2483372"/>
            <a:ext cx="1070574" cy="1971976"/>
          </a:xfrm>
          <a:prstGeom prst="roundRect">
            <a:avLst/>
          </a:prstGeom>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lIns="0" rIns="0" bIns="73152" rtlCol="0" anchor="b"/>
          <a:lstStyle/>
          <a:p>
            <a:pPr algn="ctr"/>
            <a:r>
              <a:rPr lang="en-US" sz="1400" b="1" dirty="0"/>
              <a:t>Processing</a:t>
            </a:r>
          </a:p>
        </p:txBody>
      </p:sp>
      <p:sp>
        <p:nvSpPr>
          <p:cNvPr id="2" name="Title 1"/>
          <p:cNvSpPr>
            <a:spLocks noGrp="1"/>
          </p:cNvSpPr>
          <p:nvPr>
            <p:ph type="title"/>
          </p:nvPr>
        </p:nvSpPr>
        <p:spPr/>
        <p:txBody>
          <a:bodyPr/>
          <a:lstStyle/>
          <a:p>
            <a:r>
              <a:rPr lang="en-US" dirty="0"/>
              <a:t>Decoupling the "data bus": Flexibility</a:t>
            </a:r>
          </a:p>
        </p:txBody>
      </p:sp>
      <p:sp>
        <p:nvSpPr>
          <p:cNvPr id="3" name="Content Placeholder 2"/>
          <p:cNvSpPr>
            <a:spLocks noGrp="1"/>
          </p:cNvSpPr>
          <p:nvPr>
            <p:ph idx="1"/>
          </p:nvPr>
        </p:nvSpPr>
        <p:spPr>
          <a:xfrm>
            <a:off x="292957" y="734420"/>
            <a:ext cx="8205304" cy="3689047"/>
          </a:xfrm>
        </p:spPr>
        <p:txBody>
          <a:bodyPr>
            <a:normAutofit/>
          </a:bodyPr>
          <a:lstStyle/>
          <a:p>
            <a:pPr marL="0" indent="0">
              <a:buNone/>
            </a:pPr>
            <a:r>
              <a:rPr lang="en-US" sz="2000" dirty="0"/>
              <a:t>With a decoupled data bus, you can have </a:t>
            </a:r>
            <a:r>
              <a:rPr lang="en-US" sz="2000" b="1" dirty="0"/>
              <a:t>multiple processing applications </a:t>
            </a:r>
            <a:r>
              <a:rPr lang="en-US" sz="2000" dirty="0"/>
              <a:t>read from or write to </a:t>
            </a:r>
            <a:r>
              <a:rPr lang="en-US" sz="2000" b="1" dirty="0"/>
              <a:t>multiple data stores</a:t>
            </a:r>
            <a:r>
              <a:rPr lang="en-US" sz="2000" dirty="0"/>
              <a:t>:</a:t>
            </a:r>
          </a:p>
        </p:txBody>
      </p:sp>
      <p:sp>
        <p:nvSpPr>
          <p:cNvPr id="7" name="Right Arrow 6"/>
          <p:cNvSpPr/>
          <p:nvPr/>
        </p:nvSpPr>
        <p:spPr>
          <a:xfrm>
            <a:off x="1611232" y="2774758"/>
            <a:ext cx="797151" cy="528588"/>
          </a:xfrm>
          <a:prstGeom prst="rect">
            <a:avLst/>
          </a:prstGeom>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ysClr val="windowText" lastClr="000000"/>
                </a:solidFill>
              </a:rPr>
              <a:t>Data</a:t>
            </a:r>
          </a:p>
        </p:txBody>
      </p:sp>
      <p:pic>
        <p:nvPicPr>
          <p:cNvPr id="9" name="Picture 8" descr="S3.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023819" y="2633535"/>
            <a:ext cx="799503" cy="799504"/>
          </a:xfrm>
          <a:prstGeom prst="rect">
            <a:avLst/>
          </a:prstGeom>
        </p:spPr>
      </p:pic>
      <p:sp>
        <p:nvSpPr>
          <p:cNvPr id="10" name="TextBox 9"/>
          <p:cNvSpPr txBox="1"/>
          <p:nvPr/>
        </p:nvSpPr>
        <p:spPr>
          <a:xfrm>
            <a:off x="6016368" y="3476854"/>
            <a:ext cx="806954" cy="430887"/>
          </a:xfrm>
          <a:prstGeom prst="rect">
            <a:avLst/>
          </a:prstGeom>
          <a:noFill/>
        </p:spPr>
        <p:txBody>
          <a:bodyPr wrap="square" lIns="0" tIns="0" rIns="0" bIns="0" rtlCol="0">
            <a:spAutoFit/>
          </a:bodyPr>
          <a:lstStyle/>
          <a:p>
            <a:pPr algn="ctr"/>
            <a:r>
              <a:rPr lang="en-US" sz="1400" b="1" dirty="0">
                <a:latin typeface="+mj-lt"/>
                <a:cs typeface="Helvetica Neue"/>
              </a:rPr>
              <a:t>Amazon</a:t>
            </a:r>
            <a:r>
              <a:rPr lang="en-US" sz="1400" dirty="0">
                <a:latin typeface="+mj-lt"/>
                <a:cs typeface="Helvetica Neue"/>
              </a:rPr>
              <a:t> </a:t>
            </a:r>
            <a:r>
              <a:rPr lang="en-US" sz="1400" b="1" dirty="0">
                <a:latin typeface="+mj-lt"/>
                <a:cs typeface="Helvetica Neue"/>
              </a:rPr>
              <a:t>S3</a:t>
            </a:r>
          </a:p>
        </p:txBody>
      </p:sp>
      <p:sp>
        <p:nvSpPr>
          <p:cNvPr id="11" name="TextBox 10"/>
          <p:cNvSpPr txBox="1"/>
          <p:nvPr/>
        </p:nvSpPr>
        <p:spPr>
          <a:xfrm>
            <a:off x="2507343" y="3476854"/>
            <a:ext cx="955405" cy="430887"/>
          </a:xfrm>
          <a:prstGeom prst="rect">
            <a:avLst/>
          </a:prstGeom>
          <a:noFill/>
        </p:spPr>
        <p:txBody>
          <a:bodyPr wrap="square" lIns="0" tIns="0" rIns="0" bIns="0" rtlCol="0">
            <a:spAutoFit/>
          </a:bodyPr>
          <a:lstStyle/>
          <a:p>
            <a:pPr algn="ctr"/>
            <a:r>
              <a:rPr lang="en-US" sz="1400" b="1" dirty="0">
                <a:latin typeface="+mj-lt"/>
                <a:cs typeface="Helvetica Neue"/>
              </a:rPr>
              <a:t>Amazon Kinesis</a:t>
            </a:r>
          </a:p>
        </p:txBody>
      </p:sp>
      <p:pic>
        <p:nvPicPr>
          <p:cNvPr id="12" name="Picture 11" descr="Kinesis.eps"/>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686933" y="2633535"/>
            <a:ext cx="666254" cy="799505"/>
          </a:xfrm>
          <a:prstGeom prst="rect">
            <a:avLst/>
          </a:prstGeom>
        </p:spPr>
      </p:pic>
      <p:sp>
        <p:nvSpPr>
          <p:cNvPr id="14" name="TextBox 13"/>
          <p:cNvSpPr txBox="1"/>
          <p:nvPr/>
        </p:nvSpPr>
        <p:spPr>
          <a:xfrm>
            <a:off x="4933894" y="3476854"/>
            <a:ext cx="1047211" cy="430887"/>
          </a:xfrm>
          <a:prstGeom prst="rect">
            <a:avLst/>
          </a:prstGeom>
          <a:noFill/>
        </p:spPr>
        <p:txBody>
          <a:bodyPr wrap="square" lIns="0" tIns="0" rIns="0" bIns="0" rtlCol="0">
            <a:spAutoFit/>
          </a:bodyPr>
          <a:lstStyle/>
          <a:p>
            <a:pPr algn="ctr"/>
            <a:r>
              <a:rPr lang="en-US" sz="1400" b="1" dirty="0" smtClean="0">
                <a:latin typeface="+mj-lt"/>
                <a:cs typeface="Helvetica Neue"/>
              </a:rPr>
              <a:t>Amazon RDS</a:t>
            </a:r>
            <a:endParaRPr lang="en-US" sz="1200" b="1" dirty="0">
              <a:latin typeface="+mj-lt"/>
              <a:cs typeface="Helvetica Neue"/>
            </a:endParaRPr>
          </a:p>
        </p:txBody>
      </p:sp>
      <p:pic>
        <p:nvPicPr>
          <p:cNvPr id="15" name="Picture 14"/>
          <p:cNvPicPr>
            <a:picLocks noChangeAspect="1"/>
          </p:cNvPicPr>
          <p:nvPr/>
        </p:nvPicPr>
        <p:blipFill>
          <a:blip r:embed="rId5"/>
          <a:stretch>
            <a:fillRect/>
          </a:stretch>
        </p:blipFill>
        <p:spPr>
          <a:xfrm>
            <a:off x="3802294" y="2633536"/>
            <a:ext cx="668677" cy="799504"/>
          </a:xfrm>
          <a:prstGeom prst="rect">
            <a:avLst/>
          </a:prstGeom>
        </p:spPr>
      </p:pic>
      <p:sp>
        <p:nvSpPr>
          <p:cNvPr id="16" name="TextBox 15"/>
          <p:cNvSpPr txBox="1"/>
          <p:nvPr/>
        </p:nvSpPr>
        <p:spPr>
          <a:xfrm>
            <a:off x="3546662" y="3521236"/>
            <a:ext cx="1224781" cy="307768"/>
          </a:xfrm>
          <a:prstGeom prst="rect">
            <a:avLst/>
          </a:prstGeom>
          <a:noFill/>
        </p:spPr>
        <p:txBody>
          <a:bodyPr wrap="square" lIns="91432" tIns="45716" rIns="91432" bIns="45716" rtlCol="0">
            <a:spAutoFit/>
          </a:bodyPr>
          <a:lstStyle/>
          <a:p>
            <a:pPr algn="ctr"/>
            <a:r>
              <a:rPr lang="en-AU" sz="1400" b="1" dirty="0">
                <a:cs typeface="Arial"/>
              </a:rPr>
              <a:t>EMR</a:t>
            </a:r>
            <a:endParaRPr lang="en-US" sz="1200" b="1" dirty="0">
              <a:cs typeface="Arial"/>
            </a:endParaRPr>
          </a:p>
        </p:txBody>
      </p:sp>
      <p:sp>
        <p:nvSpPr>
          <p:cNvPr id="17" name="TextBox 16"/>
          <p:cNvSpPr txBox="1"/>
          <p:nvPr/>
        </p:nvSpPr>
        <p:spPr>
          <a:xfrm>
            <a:off x="3952077" y="1605431"/>
            <a:ext cx="1156104" cy="73866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b="1" dirty="0"/>
              <a:t>Amazon Kinesis S3 Connector</a:t>
            </a:r>
          </a:p>
        </p:txBody>
      </p:sp>
      <p:cxnSp>
        <p:nvCxnSpPr>
          <p:cNvPr id="19" name="Straight Arrow Connector 18"/>
          <p:cNvCxnSpPr>
            <a:stCxn id="12" idx="3"/>
            <a:endCxn id="15" idx="1"/>
          </p:cNvCxnSpPr>
          <p:nvPr/>
        </p:nvCxnSpPr>
        <p:spPr>
          <a:xfrm>
            <a:off x="3353187" y="3033288"/>
            <a:ext cx="449107" cy="0"/>
          </a:xfrm>
          <a:prstGeom prst="straightConnector1">
            <a:avLst/>
          </a:prstGeom>
          <a:ln w="38100">
            <a:solidFill>
              <a:srgbClr val="FFFF00"/>
            </a:solidFill>
            <a:tailEnd type="triangle" w="lg" len="med"/>
          </a:ln>
        </p:spPr>
        <p:style>
          <a:lnRef idx="2">
            <a:schemeClr val="dk1"/>
          </a:lnRef>
          <a:fillRef idx="0">
            <a:schemeClr val="dk1"/>
          </a:fillRef>
          <a:effectRef idx="1">
            <a:schemeClr val="dk1"/>
          </a:effectRef>
          <a:fontRef idx="minor">
            <a:schemeClr val="tx1"/>
          </a:fontRef>
        </p:style>
      </p:cxnSp>
      <p:cxnSp>
        <p:nvCxnSpPr>
          <p:cNvPr id="20" name="Straight Arrow Connector 19"/>
          <p:cNvCxnSpPr/>
          <p:nvPr/>
        </p:nvCxnSpPr>
        <p:spPr>
          <a:xfrm flipV="1">
            <a:off x="4498267" y="3033287"/>
            <a:ext cx="509102" cy="1"/>
          </a:xfrm>
          <a:prstGeom prst="straightConnector1">
            <a:avLst/>
          </a:prstGeom>
          <a:ln w="38100">
            <a:solidFill>
              <a:srgbClr val="FFFF00"/>
            </a:solidFill>
            <a:headEnd type="triangle" w="lg" len="med"/>
            <a:tailEnd type="triangle" w="lg" len="med"/>
          </a:ln>
        </p:spPr>
        <p:style>
          <a:lnRef idx="2">
            <a:schemeClr val="dk1"/>
          </a:lnRef>
          <a:fillRef idx="0">
            <a:schemeClr val="dk1"/>
          </a:fillRef>
          <a:effectRef idx="1">
            <a:schemeClr val="dk1"/>
          </a:effectRef>
          <a:fontRef idx="minor">
            <a:schemeClr val="tx1"/>
          </a:fontRef>
        </p:style>
      </p:cxnSp>
      <p:cxnSp>
        <p:nvCxnSpPr>
          <p:cNvPr id="25" name="Elbow Connector 24"/>
          <p:cNvCxnSpPr>
            <a:stCxn id="12" idx="0"/>
            <a:endCxn id="17" idx="1"/>
          </p:cNvCxnSpPr>
          <p:nvPr/>
        </p:nvCxnSpPr>
        <p:spPr>
          <a:xfrm rot="5400000" flipH="1" flipV="1">
            <a:off x="3156682" y="1838141"/>
            <a:ext cx="658772" cy="932017"/>
          </a:xfrm>
          <a:prstGeom prst="bentConnector2">
            <a:avLst/>
          </a:prstGeom>
          <a:ln w="38100">
            <a:solidFill>
              <a:srgbClr val="FFFF00"/>
            </a:solidFill>
            <a:tailEnd type="triangle" w="lg" len="med"/>
          </a:ln>
        </p:spPr>
        <p:style>
          <a:lnRef idx="2">
            <a:schemeClr val="dk1"/>
          </a:lnRef>
          <a:fillRef idx="0">
            <a:schemeClr val="dk1"/>
          </a:fillRef>
          <a:effectRef idx="1">
            <a:schemeClr val="dk1"/>
          </a:effectRef>
          <a:fontRef idx="minor">
            <a:schemeClr val="tx1"/>
          </a:fontRef>
        </p:style>
      </p:cxnSp>
      <p:cxnSp>
        <p:nvCxnSpPr>
          <p:cNvPr id="26" name="Elbow Connector 25"/>
          <p:cNvCxnSpPr>
            <a:stCxn id="17" idx="3"/>
            <a:endCxn id="9" idx="0"/>
          </p:cNvCxnSpPr>
          <p:nvPr/>
        </p:nvCxnSpPr>
        <p:spPr>
          <a:xfrm>
            <a:off x="5108181" y="1974763"/>
            <a:ext cx="1315390" cy="658772"/>
          </a:xfrm>
          <a:prstGeom prst="bentConnector2">
            <a:avLst/>
          </a:prstGeom>
          <a:ln w="38100">
            <a:solidFill>
              <a:srgbClr val="FFFF00"/>
            </a:solidFill>
            <a:tailEnd type="triangle" w="lg" len="med"/>
          </a:ln>
        </p:spPr>
        <p:style>
          <a:lnRef idx="2">
            <a:schemeClr val="dk1"/>
          </a:lnRef>
          <a:fillRef idx="0">
            <a:schemeClr val="dk1"/>
          </a:fillRef>
          <a:effectRef idx="1">
            <a:schemeClr val="dk1"/>
          </a:effectRef>
          <a:fontRef idx="minor">
            <a:schemeClr val="tx1"/>
          </a:fontRef>
        </p:style>
      </p:cxnSp>
      <p:cxnSp>
        <p:nvCxnSpPr>
          <p:cNvPr id="46" name="Straight Arrow Connector 45"/>
          <p:cNvCxnSpPr>
            <a:stCxn id="7" idx="3"/>
            <a:endCxn id="12" idx="1"/>
          </p:cNvCxnSpPr>
          <p:nvPr/>
        </p:nvCxnSpPr>
        <p:spPr>
          <a:xfrm flipV="1">
            <a:off x="2408383" y="3033288"/>
            <a:ext cx="278550" cy="5764"/>
          </a:xfrm>
          <a:prstGeom prst="straightConnector1">
            <a:avLst/>
          </a:prstGeom>
          <a:ln w="38100">
            <a:tailEnd type="triangle" w="lg" len="med"/>
          </a:ln>
        </p:spPr>
        <p:style>
          <a:lnRef idx="2">
            <a:schemeClr val="dk1"/>
          </a:lnRef>
          <a:fillRef idx="0">
            <a:schemeClr val="dk1"/>
          </a:fillRef>
          <a:effectRef idx="1">
            <a:schemeClr val="dk1"/>
          </a:effectRef>
          <a:fontRef idx="minor">
            <a:schemeClr val="tx1"/>
          </a:fontRef>
        </p:style>
      </p:cxnSp>
      <p:pic>
        <p:nvPicPr>
          <p:cNvPr id="22" name="Picture 21" descr="RDS.pn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5053425" y="2644603"/>
            <a:ext cx="795867" cy="795867"/>
          </a:xfrm>
          <a:prstGeom prst="rect">
            <a:avLst/>
          </a:prstGeom>
        </p:spPr>
      </p:pic>
    </p:spTree>
    <p:extLst>
      <p:ext uri="{BB962C8B-B14F-4D97-AF65-F5344CB8AC3E}">
        <p14:creationId xmlns:p14="http://schemas.microsoft.com/office/powerpoint/2010/main" xmlns="" val="5384345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68580" tIns="34290" rIns="68580" bIns="34290" rtlCol="0" anchor="t">
            <a:normAutofit/>
          </a:bodyPr>
          <a:lstStyle/>
          <a:p>
            <a:r>
              <a:rPr lang="en-US" sz="3200" dirty="0"/>
              <a:t>Presenters</a:t>
            </a:r>
          </a:p>
        </p:txBody>
      </p:sp>
      <p:sp>
        <p:nvSpPr>
          <p:cNvPr id="3" name="Content Placeholder 2"/>
          <p:cNvSpPr>
            <a:spLocks noGrp="1"/>
          </p:cNvSpPr>
          <p:nvPr>
            <p:ph idx="1"/>
          </p:nvPr>
        </p:nvSpPr>
        <p:spPr>
          <a:xfrm>
            <a:off x="338183" y="1160239"/>
            <a:ext cx="8412412" cy="2865661"/>
          </a:xfrm>
        </p:spPr>
        <p:txBody>
          <a:bodyPr>
            <a:normAutofit/>
          </a:bodyPr>
          <a:lstStyle/>
          <a:p>
            <a:r>
              <a:rPr lang="en-US" dirty="0" smtClean="0"/>
              <a:t>Claudia </a:t>
            </a:r>
            <a:r>
              <a:rPr lang="en-US" dirty="0" err="1" smtClean="0"/>
              <a:t>Charro</a:t>
            </a:r>
            <a:endParaRPr lang="en-US" dirty="0" smtClean="0"/>
          </a:p>
          <a:p>
            <a:pPr lvl="1"/>
            <a:r>
              <a:rPr lang="en-US" sz="2400" i="1" dirty="0" err="1" smtClean="0"/>
              <a:t>ccharro@amazon.com</a:t>
            </a:r>
            <a:endParaRPr lang="en-US" sz="2400" i="1" dirty="0"/>
          </a:p>
          <a:p>
            <a:pPr lvl="1"/>
            <a:r>
              <a:rPr lang="en-US" sz="2400" dirty="0"/>
              <a:t>Solutions </a:t>
            </a:r>
            <a:r>
              <a:rPr lang="en-US" sz="2400" dirty="0" smtClean="0"/>
              <a:t>Architect</a:t>
            </a:r>
            <a:endParaRPr lang="en-US" sz="2400" dirty="0"/>
          </a:p>
          <a:p>
            <a:pPr lvl="1"/>
            <a:r>
              <a:rPr lang="en-US" sz="2400" dirty="0" smtClean="0"/>
              <a:t>Technical </a:t>
            </a:r>
            <a:r>
              <a:rPr lang="en-US" sz="2400" dirty="0"/>
              <a:t>Trainer</a:t>
            </a:r>
          </a:p>
          <a:p>
            <a:pPr marL="0" indent="0">
              <a:buNone/>
            </a:pP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265271" y="453436"/>
            <a:ext cx="2353673" cy="2353673"/>
          </a:xfrm>
          <a:prstGeom prst="rect">
            <a:avLst/>
          </a:prstGeom>
        </p:spPr>
      </p:pic>
    </p:spTree>
    <p:extLst>
      <p:ext uri="{BB962C8B-B14F-4D97-AF65-F5344CB8AC3E}">
        <p14:creationId xmlns:p14="http://schemas.microsoft.com/office/powerpoint/2010/main" xmlns="" val="104081879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p:cNvSpPr/>
          <p:nvPr/>
        </p:nvSpPr>
        <p:spPr>
          <a:xfrm>
            <a:off x="3713743" y="2436506"/>
            <a:ext cx="2061746" cy="1986961"/>
          </a:xfrm>
          <a:prstGeom prst="roundRect">
            <a:avLst/>
          </a:prstGeom>
          <a:gradFill>
            <a:gsLst>
              <a:gs pos="0">
                <a:srgbClr val="7993D5"/>
              </a:gs>
              <a:gs pos="49000">
                <a:schemeClr val="accent2">
                  <a:tint val="37000"/>
                  <a:satMod val="300000"/>
                </a:schemeClr>
              </a:gs>
              <a:gs pos="100000">
                <a:schemeClr val="accent2">
                  <a:tint val="15000"/>
                  <a:satMod val="350000"/>
                </a:schemeClr>
              </a:gs>
            </a:gsLst>
          </a:gradFill>
        </p:spPr>
        <p:style>
          <a:lnRef idx="1">
            <a:schemeClr val="accent2"/>
          </a:lnRef>
          <a:fillRef idx="2">
            <a:schemeClr val="accent2"/>
          </a:fillRef>
          <a:effectRef idx="1">
            <a:schemeClr val="accent2"/>
          </a:effectRef>
          <a:fontRef idx="minor">
            <a:schemeClr val="dk1"/>
          </a:fontRef>
        </p:style>
        <p:txBody>
          <a:bodyPr bIns="45720" rtlCol="0" anchor="b"/>
          <a:lstStyle/>
          <a:p>
            <a:pPr algn="ctr"/>
            <a:r>
              <a:rPr lang="en-US" sz="1400" b="1" dirty="0">
                <a:solidFill>
                  <a:schemeClr val="bg1"/>
                </a:solidFill>
              </a:rPr>
              <a:t>Storage</a:t>
            </a:r>
          </a:p>
        </p:txBody>
      </p:sp>
      <p:sp>
        <p:nvSpPr>
          <p:cNvPr id="66" name="Rounded Rectangle 65"/>
          <p:cNvSpPr/>
          <p:nvPr/>
        </p:nvSpPr>
        <p:spPr>
          <a:xfrm>
            <a:off x="1381403" y="2436506"/>
            <a:ext cx="955405" cy="1986961"/>
          </a:xfrm>
          <a:prstGeom prst="roundRect">
            <a:avLst/>
          </a:prstGeom>
          <a:gradFill>
            <a:gsLst>
              <a:gs pos="0">
                <a:srgbClr val="7993D5"/>
              </a:gs>
              <a:gs pos="49000">
                <a:schemeClr val="accent2">
                  <a:tint val="37000"/>
                  <a:satMod val="300000"/>
                </a:schemeClr>
              </a:gs>
              <a:gs pos="100000">
                <a:schemeClr val="accent2">
                  <a:tint val="15000"/>
                  <a:satMod val="350000"/>
                </a:schemeClr>
              </a:gs>
            </a:gsLst>
          </a:gradFill>
        </p:spPr>
        <p:style>
          <a:lnRef idx="1">
            <a:schemeClr val="accent2"/>
          </a:lnRef>
          <a:fillRef idx="2">
            <a:schemeClr val="accent2"/>
          </a:fillRef>
          <a:effectRef idx="1">
            <a:schemeClr val="accent2"/>
          </a:effectRef>
          <a:fontRef idx="minor">
            <a:schemeClr val="dk1"/>
          </a:fontRef>
        </p:style>
        <p:txBody>
          <a:bodyPr bIns="91440" rtlCol="0" anchor="b"/>
          <a:lstStyle/>
          <a:p>
            <a:pPr algn="ctr"/>
            <a:r>
              <a:rPr lang="en-US" sz="1400" b="1" dirty="0">
                <a:solidFill>
                  <a:schemeClr val="bg1"/>
                </a:solidFill>
              </a:rPr>
              <a:t>Storage</a:t>
            </a:r>
          </a:p>
        </p:txBody>
      </p:sp>
      <p:sp>
        <p:nvSpPr>
          <p:cNvPr id="40" name="Rounded Rectangle 39"/>
          <p:cNvSpPr/>
          <p:nvPr/>
        </p:nvSpPr>
        <p:spPr>
          <a:xfrm>
            <a:off x="2494322" y="2451491"/>
            <a:ext cx="1070574" cy="1971976"/>
          </a:xfrm>
          <a:prstGeom prst="roundRect">
            <a:avLst/>
          </a:prstGeom>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lIns="0" rIns="0" bIns="91440" rtlCol="0" anchor="b"/>
          <a:lstStyle/>
          <a:p>
            <a:pPr algn="ctr"/>
            <a:r>
              <a:rPr lang="en-US" sz="1400" b="1" dirty="0"/>
              <a:t>Processing</a:t>
            </a:r>
          </a:p>
        </p:txBody>
      </p:sp>
      <p:sp>
        <p:nvSpPr>
          <p:cNvPr id="2" name="Title 1"/>
          <p:cNvSpPr>
            <a:spLocks noGrp="1"/>
          </p:cNvSpPr>
          <p:nvPr>
            <p:ph type="title"/>
          </p:nvPr>
        </p:nvSpPr>
        <p:spPr/>
        <p:txBody>
          <a:bodyPr/>
          <a:lstStyle/>
          <a:p>
            <a:r>
              <a:rPr lang="en-US" dirty="0"/>
              <a:t>Decoupling the "data bus": Flexibility</a:t>
            </a:r>
          </a:p>
        </p:txBody>
      </p:sp>
      <p:sp>
        <p:nvSpPr>
          <p:cNvPr id="3" name="Content Placeholder 2"/>
          <p:cNvSpPr>
            <a:spLocks noGrp="1"/>
          </p:cNvSpPr>
          <p:nvPr>
            <p:ph idx="1"/>
          </p:nvPr>
        </p:nvSpPr>
        <p:spPr>
          <a:xfrm>
            <a:off x="292957" y="734420"/>
            <a:ext cx="8205304" cy="3689047"/>
          </a:xfrm>
        </p:spPr>
        <p:txBody>
          <a:bodyPr>
            <a:normAutofit/>
          </a:bodyPr>
          <a:lstStyle/>
          <a:p>
            <a:pPr marL="0" indent="0">
              <a:buNone/>
            </a:pPr>
            <a:r>
              <a:rPr lang="en-US" sz="2000" dirty="0"/>
              <a:t>Connecting an access layer can make it easier for your end-users to understand and gain insight from data coming from multiple sources:</a:t>
            </a:r>
          </a:p>
        </p:txBody>
      </p:sp>
      <p:sp>
        <p:nvSpPr>
          <p:cNvPr id="7" name="Right Arrow 6"/>
          <p:cNvSpPr/>
          <p:nvPr/>
        </p:nvSpPr>
        <p:spPr>
          <a:xfrm>
            <a:off x="437164" y="2737195"/>
            <a:ext cx="797151" cy="528588"/>
          </a:xfrm>
          <a:prstGeom prst="rect">
            <a:avLst/>
          </a:prstGeom>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ysClr val="windowText" lastClr="000000"/>
                </a:solidFill>
              </a:rPr>
              <a:t>Data</a:t>
            </a:r>
          </a:p>
        </p:txBody>
      </p:sp>
      <p:pic>
        <p:nvPicPr>
          <p:cNvPr id="9" name="Picture 8" descr="S3.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11527" y="2601654"/>
            <a:ext cx="799503" cy="799504"/>
          </a:xfrm>
          <a:prstGeom prst="rect">
            <a:avLst/>
          </a:prstGeom>
          <a:effectLst>
            <a:outerShdw blurRad="50800" dist="38100" dir="2700000" algn="tl" rotWithShape="0">
              <a:prstClr val="black">
                <a:alpha val="40000"/>
              </a:prstClr>
            </a:outerShdw>
          </a:effectLst>
        </p:spPr>
      </p:pic>
      <p:sp>
        <p:nvSpPr>
          <p:cNvPr id="10" name="TextBox 9"/>
          <p:cNvSpPr txBox="1"/>
          <p:nvPr/>
        </p:nvSpPr>
        <p:spPr>
          <a:xfrm>
            <a:off x="4917724" y="3444973"/>
            <a:ext cx="806954" cy="430887"/>
          </a:xfrm>
          <a:prstGeom prst="rect">
            <a:avLst/>
          </a:prstGeom>
          <a:noFill/>
        </p:spPr>
        <p:txBody>
          <a:bodyPr wrap="square" lIns="0" tIns="0" rIns="0" bIns="0" rtlCol="0">
            <a:spAutoFit/>
          </a:bodyPr>
          <a:lstStyle/>
          <a:p>
            <a:pPr algn="ctr"/>
            <a:r>
              <a:rPr lang="en-US" sz="1400" b="1" dirty="0">
                <a:latin typeface="+mj-lt"/>
                <a:cs typeface="Helvetica Neue"/>
              </a:rPr>
              <a:t>Amazon</a:t>
            </a:r>
            <a:r>
              <a:rPr lang="en-US" sz="1400" dirty="0">
                <a:latin typeface="+mj-lt"/>
                <a:cs typeface="Helvetica Neue"/>
              </a:rPr>
              <a:t> </a:t>
            </a:r>
            <a:r>
              <a:rPr lang="en-US" sz="1400" b="1" dirty="0">
                <a:latin typeface="+mj-lt"/>
                <a:cs typeface="Helvetica Neue"/>
              </a:rPr>
              <a:t>S3</a:t>
            </a:r>
          </a:p>
        </p:txBody>
      </p:sp>
      <p:pic>
        <p:nvPicPr>
          <p:cNvPr id="13" name="Picture 12" descr="DynamoDB.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867781" y="2601653"/>
            <a:ext cx="799506" cy="799505"/>
          </a:xfrm>
          <a:prstGeom prst="rect">
            <a:avLst/>
          </a:prstGeom>
          <a:effectLst>
            <a:outerShdw blurRad="50800" dist="38100" dir="2700000" algn="tl" rotWithShape="0">
              <a:prstClr val="black">
                <a:alpha val="40000"/>
              </a:prstClr>
            </a:outerShdw>
          </a:effectLst>
        </p:spPr>
      </p:pic>
      <p:sp>
        <p:nvSpPr>
          <p:cNvPr id="14" name="TextBox 13"/>
          <p:cNvSpPr txBox="1"/>
          <p:nvPr/>
        </p:nvSpPr>
        <p:spPr>
          <a:xfrm>
            <a:off x="3776258" y="3536379"/>
            <a:ext cx="1047211" cy="215444"/>
          </a:xfrm>
          <a:prstGeom prst="rect">
            <a:avLst/>
          </a:prstGeom>
          <a:noFill/>
        </p:spPr>
        <p:txBody>
          <a:bodyPr wrap="square" lIns="0" tIns="0" rIns="0" bIns="0" rtlCol="0">
            <a:spAutoFit/>
          </a:bodyPr>
          <a:lstStyle/>
          <a:p>
            <a:pPr algn="ctr"/>
            <a:r>
              <a:rPr lang="en-US" sz="1400" b="1" dirty="0">
                <a:latin typeface="+mj-lt"/>
                <a:cs typeface="Helvetica Neue"/>
              </a:rPr>
              <a:t>DynamoDB</a:t>
            </a:r>
            <a:endParaRPr lang="en-US" sz="1200" b="1" dirty="0">
              <a:latin typeface="+mj-lt"/>
              <a:cs typeface="Helvetica Neue"/>
            </a:endParaRPr>
          </a:p>
        </p:txBody>
      </p:sp>
      <p:pic>
        <p:nvPicPr>
          <p:cNvPr id="15" name="Picture 14"/>
          <p:cNvPicPr>
            <a:picLocks noChangeAspect="1"/>
          </p:cNvPicPr>
          <p:nvPr/>
        </p:nvPicPr>
        <p:blipFill>
          <a:blip r:embed="rId5"/>
          <a:stretch>
            <a:fillRect/>
          </a:stretch>
        </p:blipFill>
        <p:spPr>
          <a:xfrm>
            <a:off x="2690002" y="2601655"/>
            <a:ext cx="668677" cy="799504"/>
          </a:xfrm>
          <a:prstGeom prst="rect">
            <a:avLst/>
          </a:prstGeom>
          <a:effectLst>
            <a:outerShdw blurRad="50800" dist="38100" dir="2700000" algn="tl" rotWithShape="0">
              <a:prstClr val="black">
                <a:alpha val="40000"/>
              </a:prstClr>
            </a:outerShdw>
          </a:effectLst>
        </p:spPr>
      </p:pic>
      <p:sp>
        <p:nvSpPr>
          <p:cNvPr id="16" name="TextBox 15"/>
          <p:cNvSpPr txBox="1"/>
          <p:nvPr/>
        </p:nvSpPr>
        <p:spPr>
          <a:xfrm>
            <a:off x="2434370" y="3489355"/>
            <a:ext cx="1224781" cy="307768"/>
          </a:xfrm>
          <a:prstGeom prst="rect">
            <a:avLst/>
          </a:prstGeom>
          <a:noFill/>
        </p:spPr>
        <p:txBody>
          <a:bodyPr wrap="square" lIns="91432" tIns="45716" rIns="91432" bIns="45716" rtlCol="0">
            <a:spAutoFit/>
          </a:bodyPr>
          <a:lstStyle/>
          <a:p>
            <a:pPr algn="ctr"/>
            <a:r>
              <a:rPr lang="en-AU" sz="1400" b="1" dirty="0">
                <a:cs typeface="Arial"/>
              </a:rPr>
              <a:t>EMR</a:t>
            </a:r>
            <a:endParaRPr lang="en-US" sz="1200" b="1" dirty="0">
              <a:cs typeface="Arial"/>
            </a:endParaRPr>
          </a:p>
        </p:txBody>
      </p:sp>
      <p:sp>
        <p:nvSpPr>
          <p:cNvPr id="17" name="TextBox 16"/>
          <p:cNvSpPr txBox="1"/>
          <p:nvPr/>
        </p:nvSpPr>
        <p:spPr>
          <a:xfrm>
            <a:off x="2826137" y="1573550"/>
            <a:ext cx="1156104" cy="73866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b="1" dirty="0"/>
              <a:t>Amazon Kinesis S3 Connector</a:t>
            </a:r>
          </a:p>
        </p:txBody>
      </p:sp>
      <p:cxnSp>
        <p:nvCxnSpPr>
          <p:cNvPr id="19" name="Straight Arrow Connector 18"/>
          <p:cNvCxnSpPr>
            <a:endCxn id="15" idx="1"/>
          </p:cNvCxnSpPr>
          <p:nvPr/>
        </p:nvCxnSpPr>
        <p:spPr>
          <a:xfrm>
            <a:off x="2213599" y="3001407"/>
            <a:ext cx="476403" cy="0"/>
          </a:xfrm>
          <a:prstGeom prst="straightConnector1">
            <a:avLst/>
          </a:prstGeom>
          <a:ln w="38100">
            <a:solidFill>
              <a:srgbClr val="FFFF00"/>
            </a:solidFill>
            <a:tailEnd type="triangle" w="lg" len="med"/>
          </a:ln>
        </p:spPr>
        <p:style>
          <a:lnRef idx="2">
            <a:schemeClr val="dk1"/>
          </a:lnRef>
          <a:fillRef idx="0">
            <a:schemeClr val="dk1"/>
          </a:fillRef>
          <a:effectRef idx="1">
            <a:schemeClr val="dk1"/>
          </a:effectRef>
          <a:fontRef idx="minor">
            <a:schemeClr val="tx1"/>
          </a:fontRef>
        </p:style>
      </p:cxnSp>
      <p:cxnSp>
        <p:nvCxnSpPr>
          <p:cNvPr id="20" name="Straight Arrow Connector 19"/>
          <p:cNvCxnSpPr/>
          <p:nvPr/>
        </p:nvCxnSpPr>
        <p:spPr>
          <a:xfrm flipV="1">
            <a:off x="3385975" y="3001406"/>
            <a:ext cx="509102" cy="1"/>
          </a:xfrm>
          <a:prstGeom prst="straightConnector1">
            <a:avLst/>
          </a:prstGeom>
          <a:ln w="38100">
            <a:solidFill>
              <a:srgbClr val="FFFF00"/>
            </a:solidFill>
            <a:headEnd type="triangle" w="lg" len="med"/>
            <a:tailEnd type="triangle" w="lg" len="med"/>
          </a:ln>
        </p:spPr>
        <p:style>
          <a:lnRef idx="2">
            <a:schemeClr val="dk1"/>
          </a:lnRef>
          <a:fillRef idx="0">
            <a:schemeClr val="dk1"/>
          </a:fillRef>
          <a:effectRef idx="1">
            <a:schemeClr val="dk1"/>
          </a:effectRef>
          <a:fontRef idx="minor">
            <a:schemeClr val="tx1"/>
          </a:fontRef>
        </p:style>
      </p:cxnSp>
      <p:cxnSp>
        <p:nvCxnSpPr>
          <p:cNvPr id="25" name="Elbow Connector 24"/>
          <p:cNvCxnSpPr>
            <a:endCxn id="17" idx="1"/>
          </p:cNvCxnSpPr>
          <p:nvPr/>
        </p:nvCxnSpPr>
        <p:spPr>
          <a:xfrm rot="5400000" flipH="1" flipV="1">
            <a:off x="2023918" y="1799436"/>
            <a:ext cx="658772" cy="945665"/>
          </a:xfrm>
          <a:prstGeom prst="bentConnector2">
            <a:avLst/>
          </a:prstGeom>
          <a:ln w="38100">
            <a:solidFill>
              <a:srgbClr val="FFFF00"/>
            </a:solidFill>
            <a:tailEnd type="triangle" w="lg" len="med"/>
          </a:ln>
        </p:spPr>
        <p:style>
          <a:lnRef idx="2">
            <a:schemeClr val="dk1"/>
          </a:lnRef>
          <a:fillRef idx="0">
            <a:schemeClr val="dk1"/>
          </a:fillRef>
          <a:effectRef idx="1">
            <a:schemeClr val="dk1"/>
          </a:effectRef>
          <a:fontRef idx="minor">
            <a:schemeClr val="tx1"/>
          </a:fontRef>
        </p:style>
      </p:cxnSp>
      <p:cxnSp>
        <p:nvCxnSpPr>
          <p:cNvPr id="26" name="Elbow Connector 25"/>
          <p:cNvCxnSpPr>
            <a:endCxn id="9" idx="0"/>
          </p:cNvCxnSpPr>
          <p:nvPr/>
        </p:nvCxnSpPr>
        <p:spPr>
          <a:xfrm>
            <a:off x="4118721" y="1942882"/>
            <a:ext cx="1192558" cy="658772"/>
          </a:xfrm>
          <a:prstGeom prst="bentConnector2">
            <a:avLst/>
          </a:prstGeom>
          <a:ln w="38100">
            <a:solidFill>
              <a:srgbClr val="FFFF00"/>
            </a:solidFill>
            <a:tailEnd type="triangle" w="lg" len="med"/>
          </a:ln>
        </p:spPr>
        <p:style>
          <a:lnRef idx="2">
            <a:schemeClr val="dk1"/>
          </a:lnRef>
          <a:fillRef idx="0">
            <a:schemeClr val="dk1"/>
          </a:fillRef>
          <a:effectRef idx="1">
            <a:schemeClr val="dk1"/>
          </a:effectRef>
          <a:fontRef idx="minor">
            <a:schemeClr val="tx1"/>
          </a:fontRef>
        </p:style>
      </p:cxnSp>
      <p:cxnSp>
        <p:nvCxnSpPr>
          <p:cNvPr id="46" name="Straight Arrow Connector 45"/>
          <p:cNvCxnSpPr>
            <a:stCxn id="7" idx="3"/>
          </p:cNvCxnSpPr>
          <p:nvPr/>
        </p:nvCxnSpPr>
        <p:spPr>
          <a:xfrm flipV="1">
            <a:off x="1234315" y="3001407"/>
            <a:ext cx="313030" cy="82"/>
          </a:xfrm>
          <a:prstGeom prst="straightConnector1">
            <a:avLst/>
          </a:prstGeom>
          <a:ln w="38100">
            <a:tailEnd type="triangle" w="lg" len="med"/>
          </a:ln>
        </p:spPr>
        <p:style>
          <a:lnRef idx="2">
            <a:schemeClr val="dk1"/>
          </a:lnRef>
          <a:fillRef idx="0">
            <a:schemeClr val="dk1"/>
          </a:fillRef>
          <a:effectRef idx="1">
            <a:schemeClr val="dk1"/>
          </a:effectRef>
          <a:fontRef idx="minor">
            <a:schemeClr val="tx1"/>
          </a:fontRef>
        </p:style>
      </p:cxnSp>
      <p:sp>
        <p:nvSpPr>
          <p:cNvPr id="23" name="Rounded Rectangle 22"/>
          <p:cNvSpPr/>
          <p:nvPr/>
        </p:nvSpPr>
        <p:spPr>
          <a:xfrm>
            <a:off x="5934160" y="2436505"/>
            <a:ext cx="2057475" cy="1986961"/>
          </a:xfrm>
          <a:prstGeom prst="roundRect">
            <a:avLst/>
          </a:prstGeom>
          <a:gradFill>
            <a:gsLst>
              <a:gs pos="0">
                <a:srgbClr val="2A923B"/>
              </a:gs>
              <a:gs pos="100000">
                <a:schemeClr val="accent4">
                  <a:tint val="50000"/>
                  <a:shade val="100000"/>
                  <a:satMod val="350000"/>
                </a:schemeClr>
              </a:gs>
            </a:gsLst>
          </a:gradFill>
        </p:spPr>
        <p:style>
          <a:lnRef idx="1">
            <a:schemeClr val="accent4"/>
          </a:lnRef>
          <a:fillRef idx="3">
            <a:schemeClr val="accent4"/>
          </a:fillRef>
          <a:effectRef idx="2">
            <a:schemeClr val="accent4"/>
          </a:effectRef>
          <a:fontRef idx="minor">
            <a:schemeClr val="lt1"/>
          </a:fontRef>
        </p:style>
        <p:txBody>
          <a:bodyPr bIns="45720" rtlCol="0" anchor="b"/>
          <a:lstStyle/>
          <a:p>
            <a:pPr algn="ctr"/>
            <a:r>
              <a:rPr lang="en-US" sz="1400" b="1" dirty="0">
                <a:solidFill>
                  <a:schemeClr val="bg1"/>
                </a:solidFill>
              </a:rPr>
              <a:t>Access</a:t>
            </a:r>
          </a:p>
        </p:txBody>
      </p:sp>
      <p:sp>
        <p:nvSpPr>
          <p:cNvPr id="24" name="TextBox 23"/>
          <p:cNvSpPr txBox="1"/>
          <p:nvPr/>
        </p:nvSpPr>
        <p:spPr>
          <a:xfrm>
            <a:off x="5881124" y="3402267"/>
            <a:ext cx="1130286" cy="461657"/>
          </a:xfrm>
          <a:prstGeom prst="rect">
            <a:avLst/>
          </a:prstGeom>
          <a:noFill/>
        </p:spPr>
        <p:txBody>
          <a:bodyPr wrap="square" lIns="91432" tIns="45716" rIns="91432" bIns="45716" rtlCol="0">
            <a:spAutoFit/>
          </a:bodyPr>
          <a:lstStyle/>
          <a:p>
            <a:pPr algn="ctr"/>
            <a:r>
              <a:rPr lang="en-AU" sz="1200" b="1" dirty="0">
                <a:cs typeface="Arial"/>
              </a:rPr>
              <a:t>Amazon </a:t>
            </a:r>
            <a:r>
              <a:rPr lang="en-AU" sz="1200" b="1" dirty="0" smtClean="0">
                <a:cs typeface="Arial"/>
              </a:rPr>
              <a:t>RDS</a:t>
            </a:r>
            <a:endParaRPr lang="en-US" sz="1200" b="1" dirty="0">
              <a:cs typeface="Arial"/>
            </a:endParaRPr>
          </a:p>
        </p:txBody>
      </p:sp>
      <p:pic>
        <p:nvPicPr>
          <p:cNvPr id="28" name="Picture 27"/>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7242040" y="2690151"/>
            <a:ext cx="588579" cy="667056"/>
          </a:xfrm>
          <a:prstGeom prst="rect">
            <a:avLst/>
          </a:prstGeom>
          <a:effectLst>
            <a:outerShdw blurRad="50800" dist="38100" dir="2700000" algn="tl" rotWithShape="0">
              <a:prstClr val="black">
                <a:alpha val="40000"/>
              </a:prstClr>
            </a:outerShdw>
          </a:effectLst>
        </p:spPr>
      </p:pic>
      <p:sp>
        <p:nvSpPr>
          <p:cNvPr id="29" name="TextBox 28"/>
          <p:cNvSpPr txBox="1"/>
          <p:nvPr/>
        </p:nvSpPr>
        <p:spPr>
          <a:xfrm>
            <a:off x="6975297" y="3474614"/>
            <a:ext cx="1130286" cy="276991"/>
          </a:xfrm>
          <a:prstGeom prst="rect">
            <a:avLst/>
          </a:prstGeom>
          <a:noFill/>
        </p:spPr>
        <p:txBody>
          <a:bodyPr wrap="square" lIns="91432" tIns="45716" rIns="91432" bIns="45716" rtlCol="0">
            <a:spAutoFit/>
          </a:bodyPr>
          <a:lstStyle/>
          <a:p>
            <a:pPr algn="ctr"/>
            <a:r>
              <a:rPr lang="en-AU" sz="1200" b="1" dirty="0">
                <a:cs typeface="Arial"/>
              </a:rPr>
              <a:t>QuickSight</a:t>
            </a:r>
            <a:endParaRPr lang="en-US" sz="1200" b="1" dirty="0">
              <a:cs typeface="Arial"/>
            </a:endParaRPr>
          </a:p>
        </p:txBody>
      </p:sp>
      <p:cxnSp>
        <p:nvCxnSpPr>
          <p:cNvPr id="30" name="Elbow Connector 29"/>
          <p:cNvCxnSpPr>
            <a:stCxn id="13" idx="0"/>
            <a:endCxn id="34" idx="0"/>
          </p:cNvCxnSpPr>
          <p:nvPr/>
        </p:nvCxnSpPr>
        <p:spPr>
          <a:xfrm rot="5400000" flipH="1" flipV="1">
            <a:off x="5345854" y="1523333"/>
            <a:ext cx="12700" cy="2156641"/>
          </a:xfrm>
          <a:prstGeom prst="bentConnector3">
            <a:avLst>
              <a:gd name="adj1" fmla="val 1800000"/>
            </a:avLst>
          </a:prstGeom>
          <a:ln>
            <a:tailEnd type="triangle" w="lg" len="med"/>
          </a:ln>
        </p:spPr>
        <p:style>
          <a:lnRef idx="3">
            <a:schemeClr val="accent2"/>
          </a:lnRef>
          <a:fillRef idx="0">
            <a:schemeClr val="accent2"/>
          </a:fillRef>
          <a:effectRef idx="2">
            <a:schemeClr val="accent2"/>
          </a:effectRef>
          <a:fontRef idx="minor">
            <a:schemeClr val="tx1"/>
          </a:fontRef>
        </p:style>
      </p:cxnSp>
      <p:cxnSp>
        <p:nvCxnSpPr>
          <p:cNvPr id="31" name="Straight Arrow Connector 30"/>
          <p:cNvCxnSpPr/>
          <p:nvPr/>
        </p:nvCxnSpPr>
        <p:spPr>
          <a:xfrm>
            <a:off x="5604358" y="3001406"/>
            <a:ext cx="526604" cy="0"/>
          </a:xfrm>
          <a:prstGeom prst="straightConnector1">
            <a:avLst/>
          </a:prstGeom>
          <a:ln>
            <a:headEnd type="triangle" w="lg" len="med"/>
            <a:tailEnd type="triangle" w="lg" len="med"/>
          </a:ln>
        </p:spPr>
        <p:style>
          <a:lnRef idx="3">
            <a:schemeClr val="accent2"/>
          </a:lnRef>
          <a:fillRef idx="0">
            <a:schemeClr val="accent2"/>
          </a:fillRef>
          <a:effectRef idx="2">
            <a:schemeClr val="accent2"/>
          </a:effectRef>
          <a:fontRef idx="minor">
            <a:schemeClr val="tx1"/>
          </a:fontRef>
        </p:style>
      </p:cxnSp>
      <p:sp>
        <p:nvSpPr>
          <p:cNvPr id="32" name="Right Arrow 6"/>
          <p:cNvSpPr/>
          <p:nvPr/>
        </p:nvSpPr>
        <p:spPr>
          <a:xfrm>
            <a:off x="8167589" y="2760624"/>
            <a:ext cx="852980" cy="528588"/>
          </a:xfrm>
          <a:prstGeom prst="rect">
            <a:avLst/>
          </a:prstGeom>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b="1" dirty="0">
                <a:solidFill>
                  <a:sysClr val="windowText" lastClr="000000"/>
                </a:solidFill>
              </a:rPr>
              <a:t>Insight</a:t>
            </a:r>
          </a:p>
        </p:txBody>
      </p:sp>
      <p:cxnSp>
        <p:nvCxnSpPr>
          <p:cNvPr id="33" name="Straight Arrow Connector 32"/>
          <p:cNvCxnSpPr>
            <a:stCxn id="28" idx="3"/>
            <a:endCxn id="32" idx="1"/>
          </p:cNvCxnSpPr>
          <p:nvPr/>
        </p:nvCxnSpPr>
        <p:spPr>
          <a:xfrm>
            <a:off x="7830619" y="3023679"/>
            <a:ext cx="336970" cy="1239"/>
          </a:xfrm>
          <a:prstGeom prst="straightConnector1">
            <a:avLst/>
          </a:prstGeom>
          <a:ln w="38100">
            <a:tailEnd type="triangle" w="lg" len="med"/>
          </a:ln>
        </p:spPr>
        <p:style>
          <a:lnRef idx="2">
            <a:schemeClr val="dk1"/>
          </a:lnRef>
          <a:fillRef idx="0">
            <a:schemeClr val="dk1"/>
          </a:fillRef>
          <a:effectRef idx="1">
            <a:schemeClr val="dk1"/>
          </a:effectRef>
          <a:fontRef idx="minor">
            <a:schemeClr val="tx1"/>
          </a:fontRef>
        </p:style>
      </p:cxnSp>
      <p:cxnSp>
        <p:nvCxnSpPr>
          <p:cNvPr id="35" name="Straight Arrow Connector 34"/>
          <p:cNvCxnSpPr>
            <a:endCxn id="28" idx="1"/>
          </p:cNvCxnSpPr>
          <p:nvPr/>
        </p:nvCxnSpPr>
        <p:spPr>
          <a:xfrm flipV="1">
            <a:off x="6755787" y="3023679"/>
            <a:ext cx="486253" cy="1239"/>
          </a:xfrm>
          <a:prstGeom prst="straightConnector1">
            <a:avLst/>
          </a:prstGeom>
          <a:ln>
            <a:tailEnd type="triangle" w="lg" len="med"/>
          </a:ln>
        </p:spPr>
        <p:style>
          <a:lnRef idx="3">
            <a:schemeClr val="accent2"/>
          </a:lnRef>
          <a:fillRef idx="0">
            <a:schemeClr val="accent2"/>
          </a:fillRef>
          <a:effectRef idx="2">
            <a:schemeClr val="accent2"/>
          </a:effectRef>
          <a:fontRef idx="minor">
            <a:schemeClr val="tx1"/>
          </a:fontRef>
        </p:style>
      </p:cxnSp>
      <p:pic>
        <p:nvPicPr>
          <p:cNvPr id="34" name="Picture 33" descr="RDS.png"/>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6026241" y="2601653"/>
            <a:ext cx="795867" cy="795867"/>
          </a:xfrm>
          <a:prstGeom prst="rect">
            <a:avLst/>
          </a:prstGeom>
        </p:spPr>
      </p:pic>
      <p:pic>
        <p:nvPicPr>
          <p:cNvPr id="36" name="Picture 35" descr="Kinesis.eps"/>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1536559" y="2633535"/>
            <a:ext cx="666254" cy="799505"/>
          </a:xfrm>
          <a:prstGeom prst="rect">
            <a:avLst/>
          </a:prstGeom>
        </p:spPr>
      </p:pic>
    </p:spTree>
    <p:extLst>
      <p:ext uri="{BB962C8B-B14F-4D97-AF65-F5344CB8AC3E}">
        <p14:creationId xmlns:p14="http://schemas.microsoft.com/office/powerpoint/2010/main" xmlns="" val="23416406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a:t>
            </a:r>
            <a:r>
              <a:rPr lang="en-US" dirty="0" err="1"/>
              <a:t>datastore</a:t>
            </a:r>
            <a:r>
              <a:rPr lang="en-US" dirty="0"/>
              <a:t>: Data/access characteristics</a:t>
            </a:r>
          </a:p>
        </p:txBody>
      </p:sp>
      <p:graphicFrame>
        <p:nvGraphicFramePr>
          <p:cNvPr id="4" name="Table 3"/>
          <p:cNvGraphicFramePr>
            <a:graphicFrameLocks noGrp="1"/>
          </p:cNvGraphicFramePr>
          <p:nvPr>
            <p:extLst/>
          </p:nvPr>
        </p:nvGraphicFramePr>
        <p:xfrm>
          <a:off x="1287377" y="1008505"/>
          <a:ext cx="6833844" cy="2977584"/>
        </p:xfrm>
        <a:graphic>
          <a:graphicData uri="http://schemas.openxmlformats.org/drawingml/2006/table">
            <a:tbl>
              <a:tblPr firstRow="1" firstCol="1" bandRow="1">
                <a:tableStyleId>{5C22544A-7EE6-4342-B048-85BDC9FD1C3A}</a:tableStyleId>
              </a:tblPr>
              <a:tblGrid>
                <a:gridCol w="1708461">
                  <a:extLst>
                    <a:ext uri="{9D8B030D-6E8A-4147-A177-3AD203B41FA5}">
                      <a16:colId xmlns:a16="http://schemas.microsoft.com/office/drawing/2014/main" xmlns="" val="20000"/>
                    </a:ext>
                  </a:extLst>
                </a:gridCol>
                <a:gridCol w="1708461">
                  <a:extLst>
                    <a:ext uri="{9D8B030D-6E8A-4147-A177-3AD203B41FA5}">
                      <a16:colId xmlns:a16="http://schemas.microsoft.com/office/drawing/2014/main" xmlns="" val="20001"/>
                    </a:ext>
                  </a:extLst>
                </a:gridCol>
                <a:gridCol w="1708461">
                  <a:extLst>
                    <a:ext uri="{9D8B030D-6E8A-4147-A177-3AD203B41FA5}">
                      <a16:colId xmlns:a16="http://schemas.microsoft.com/office/drawing/2014/main" xmlns="" val="20002"/>
                    </a:ext>
                  </a:extLst>
                </a:gridCol>
                <a:gridCol w="1708461">
                  <a:extLst>
                    <a:ext uri="{9D8B030D-6E8A-4147-A177-3AD203B41FA5}">
                      <a16:colId xmlns:a16="http://schemas.microsoft.com/office/drawing/2014/main" xmlns="" val="20003"/>
                    </a:ext>
                  </a:extLst>
                </a:gridCol>
              </a:tblGrid>
              <a:tr h="424741">
                <a:tc>
                  <a:txBody>
                    <a:bodyPr/>
                    <a:lstStyle/>
                    <a:p>
                      <a:endParaRPr lang="en-US" dirty="0"/>
                    </a:p>
                  </a:txBody>
                  <a:tcPr>
                    <a:noFill/>
                  </a:tcPr>
                </a:tc>
                <a:tc>
                  <a:txBody>
                    <a:bodyPr/>
                    <a:lstStyle/>
                    <a:p>
                      <a:r>
                        <a:rPr lang="en-US" dirty="0"/>
                        <a:t>Hot</a:t>
                      </a:r>
                    </a:p>
                  </a:txBody>
                  <a:tcPr>
                    <a:solidFill>
                      <a:srgbClr val="FF0000"/>
                    </a:solidFill>
                  </a:tcPr>
                </a:tc>
                <a:tc>
                  <a:txBody>
                    <a:bodyPr/>
                    <a:lstStyle/>
                    <a:p>
                      <a:r>
                        <a:rPr lang="en-US" dirty="0"/>
                        <a:t>Warm</a:t>
                      </a:r>
                    </a:p>
                  </a:txBody>
                  <a:tcPr>
                    <a:solidFill>
                      <a:srgbClr val="FA9604"/>
                    </a:solidFill>
                  </a:tcPr>
                </a:tc>
                <a:tc>
                  <a:txBody>
                    <a:bodyPr/>
                    <a:lstStyle/>
                    <a:p>
                      <a:r>
                        <a:rPr lang="en-US" dirty="0"/>
                        <a:t>Cold</a:t>
                      </a:r>
                    </a:p>
                  </a:txBody>
                  <a:tcPr>
                    <a:solidFill>
                      <a:schemeClr val="accent3"/>
                    </a:solidFill>
                  </a:tcPr>
                </a:tc>
                <a:extLst>
                  <a:ext uri="{0D108BD9-81ED-4DB2-BD59-A6C34878D82A}">
                    <a16:rowId xmlns:a16="http://schemas.microsoft.com/office/drawing/2014/main" xmlns="" val="10000"/>
                  </a:ext>
                </a:extLst>
              </a:tr>
              <a:tr h="424741">
                <a:tc>
                  <a:txBody>
                    <a:bodyPr/>
                    <a:lstStyle/>
                    <a:p>
                      <a:pPr algn="r"/>
                      <a:r>
                        <a:rPr lang="en-US" dirty="0">
                          <a:solidFill>
                            <a:schemeClr val="tx1"/>
                          </a:solidFill>
                        </a:rPr>
                        <a:t>Volume</a:t>
                      </a:r>
                    </a:p>
                  </a:txBody>
                  <a:tcPr>
                    <a:noFill/>
                  </a:tcPr>
                </a:tc>
                <a:tc>
                  <a:txBody>
                    <a:bodyPr/>
                    <a:lstStyle/>
                    <a:p>
                      <a:r>
                        <a:rPr lang="en-US" dirty="0"/>
                        <a:t>MB-GB</a:t>
                      </a:r>
                    </a:p>
                  </a:txBody>
                  <a:tcPr/>
                </a:tc>
                <a:tc>
                  <a:txBody>
                    <a:bodyPr/>
                    <a:lstStyle/>
                    <a:p>
                      <a:r>
                        <a:rPr lang="en-US" dirty="0"/>
                        <a:t>GB-TB</a:t>
                      </a:r>
                    </a:p>
                  </a:txBody>
                  <a:tcPr/>
                </a:tc>
                <a:tc>
                  <a:txBody>
                    <a:bodyPr/>
                    <a:lstStyle/>
                    <a:p>
                      <a:r>
                        <a:rPr lang="en-US" dirty="0"/>
                        <a:t>PB</a:t>
                      </a:r>
                    </a:p>
                  </a:txBody>
                  <a:tcPr/>
                </a:tc>
                <a:extLst>
                  <a:ext uri="{0D108BD9-81ED-4DB2-BD59-A6C34878D82A}">
                    <a16:rowId xmlns:a16="http://schemas.microsoft.com/office/drawing/2014/main" xmlns="" val="10001"/>
                  </a:ext>
                </a:extLst>
              </a:tr>
              <a:tr h="424741">
                <a:tc>
                  <a:txBody>
                    <a:bodyPr/>
                    <a:lstStyle/>
                    <a:p>
                      <a:pPr algn="r"/>
                      <a:r>
                        <a:rPr lang="en-US" dirty="0">
                          <a:solidFill>
                            <a:schemeClr val="tx1"/>
                          </a:solidFill>
                        </a:rPr>
                        <a:t>Item size</a:t>
                      </a:r>
                    </a:p>
                  </a:txBody>
                  <a:tcPr>
                    <a:noFill/>
                  </a:tcPr>
                </a:tc>
                <a:tc>
                  <a:txBody>
                    <a:bodyPr/>
                    <a:lstStyle/>
                    <a:p>
                      <a:r>
                        <a:rPr lang="en-US" dirty="0"/>
                        <a:t>B-KB</a:t>
                      </a:r>
                    </a:p>
                  </a:txBody>
                  <a:tcPr/>
                </a:tc>
                <a:tc>
                  <a:txBody>
                    <a:bodyPr/>
                    <a:lstStyle/>
                    <a:p>
                      <a:r>
                        <a:rPr lang="en-US" dirty="0"/>
                        <a:t>KB-MB</a:t>
                      </a:r>
                    </a:p>
                  </a:txBody>
                  <a:tcPr/>
                </a:tc>
                <a:tc>
                  <a:txBody>
                    <a:bodyPr/>
                    <a:lstStyle/>
                    <a:p>
                      <a:r>
                        <a:rPr lang="en-US" dirty="0"/>
                        <a:t>KB-TB</a:t>
                      </a:r>
                    </a:p>
                  </a:txBody>
                  <a:tcPr/>
                </a:tc>
                <a:extLst>
                  <a:ext uri="{0D108BD9-81ED-4DB2-BD59-A6C34878D82A}">
                    <a16:rowId xmlns:a16="http://schemas.microsoft.com/office/drawing/2014/main" xmlns="" val="10002"/>
                  </a:ext>
                </a:extLst>
              </a:tr>
              <a:tr h="424741">
                <a:tc>
                  <a:txBody>
                    <a:bodyPr/>
                    <a:lstStyle/>
                    <a:p>
                      <a:pPr algn="r"/>
                      <a:r>
                        <a:rPr lang="en-US" dirty="0">
                          <a:solidFill>
                            <a:schemeClr val="tx1"/>
                          </a:solidFill>
                        </a:rPr>
                        <a:t>Latency</a:t>
                      </a:r>
                    </a:p>
                  </a:txBody>
                  <a:tcPr>
                    <a:noFill/>
                  </a:tcPr>
                </a:tc>
                <a:tc>
                  <a:txBody>
                    <a:bodyPr/>
                    <a:lstStyle/>
                    <a:p>
                      <a:r>
                        <a:rPr lang="en-US" dirty="0" err="1"/>
                        <a:t>ms</a:t>
                      </a:r>
                      <a:endParaRPr lang="en-US" dirty="0"/>
                    </a:p>
                  </a:txBody>
                  <a:tcPr/>
                </a:tc>
                <a:tc>
                  <a:txBody>
                    <a:bodyPr/>
                    <a:lstStyle/>
                    <a:p>
                      <a:r>
                        <a:rPr lang="en-US" dirty="0" err="1"/>
                        <a:t>ms</a:t>
                      </a:r>
                      <a:r>
                        <a:rPr lang="en-US" dirty="0"/>
                        <a:t>,</a:t>
                      </a:r>
                      <a:r>
                        <a:rPr lang="en-US" baseline="0" dirty="0"/>
                        <a:t> sec</a:t>
                      </a:r>
                      <a:endParaRPr lang="en-US" dirty="0"/>
                    </a:p>
                  </a:txBody>
                  <a:tcPr/>
                </a:tc>
                <a:tc>
                  <a:txBody>
                    <a:bodyPr/>
                    <a:lstStyle/>
                    <a:p>
                      <a:r>
                        <a:rPr lang="en-US" dirty="0"/>
                        <a:t>min, </a:t>
                      </a:r>
                      <a:r>
                        <a:rPr lang="en-US" dirty="0" err="1"/>
                        <a:t>hrs</a:t>
                      </a:r>
                      <a:endParaRPr lang="en-US" dirty="0"/>
                    </a:p>
                  </a:txBody>
                  <a:tcPr/>
                </a:tc>
                <a:extLst>
                  <a:ext uri="{0D108BD9-81ED-4DB2-BD59-A6C34878D82A}">
                    <a16:rowId xmlns:a16="http://schemas.microsoft.com/office/drawing/2014/main" xmlns="" val="10003"/>
                  </a:ext>
                </a:extLst>
              </a:tr>
              <a:tr h="424741">
                <a:tc>
                  <a:txBody>
                    <a:bodyPr/>
                    <a:lstStyle/>
                    <a:p>
                      <a:pPr algn="r"/>
                      <a:r>
                        <a:rPr lang="en-US" dirty="0">
                          <a:solidFill>
                            <a:schemeClr val="tx1"/>
                          </a:solidFill>
                        </a:rPr>
                        <a:t>Durability</a:t>
                      </a:r>
                    </a:p>
                  </a:txBody>
                  <a:tcPr>
                    <a:noFill/>
                  </a:tcPr>
                </a:tc>
                <a:tc>
                  <a:txBody>
                    <a:bodyPr/>
                    <a:lstStyle/>
                    <a:p>
                      <a:r>
                        <a:rPr lang="en-US" dirty="0"/>
                        <a:t>Low-high</a:t>
                      </a:r>
                    </a:p>
                  </a:txBody>
                  <a:tcPr/>
                </a:tc>
                <a:tc>
                  <a:txBody>
                    <a:bodyPr/>
                    <a:lstStyle/>
                    <a:p>
                      <a:r>
                        <a:rPr lang="en-US" dirty="0"/>
                        <a:t>High</a:t>
                      </a:r>
                    </a:p>
                  </a:txBody>
                  <a:tcPr/>
                </a:tc>
                <a:tc>
                  <a:txBody>
                    <a:bodyPr/>
                    <a:lstStyle/>
                    <a:p>
                      <a:r>
                        <a:rPr lang="en-US" dirty="0"/>
                        <a:t>Very high</a:t>
                      </a:r>
                    </a:p>
                  </a:txBody>
                  <a:tcPr/>
                </a:tc>
                <a:extLst>
                  <a:ext uri="{0D108BD9-81ED-4DB2-BD59-A6C34878D82A}">
                    <a16:rowId xmlns:a16="http://schemas.microsoft.com/office/drawing/2014/main" xmlns="" val="10004"/>
                  </a:ext>
                </a:extLst>
              </a:tr>
              <a:tr h="429138">
                <a:tc>
                  <a:txBody>
                    <a:bodyPr/>
                    <a:lstStyle/>
                    <a:p>
                      <a:pPr algn="r"/>
                      <a:r>
                        <a:rPr lang="en-US" dirty="0">
                          <a:solidFill>
                            <a:schemeClr val="tx1"/>
                          </a:solidFill>
                        </a:rPr>
                        <a:t>Request rate</a:t>
                      </a:r>
                    </a:p>
                  </a:txBody>
                  <a:tcPr>
                    <a:noFill/>
                  </a:tcPr>
                </a:tc>
                <a:tc>
                  <a:txBody>
                    <a:bodyPr/>
                    <a:lstStyle/>
                    <a:p>
                      <a:r>
                        <a:rPr lang="en-US" dirty="0"/>
                        <a:t>Very high</a:t>
                      </a:r>
                    </a:p>
                  </a:txBody>
                  <a:tcPr/>
                </a:tc>
                <a:tc>
                  <a:txBody>
                    <a:bodyPr/>
                    <a:lstStyle/>
                    <a:p>
                      <a:r>
                        <a:rPr lang="en-US" dirty="0"/>
                        <a:t>High</a:t>
                      </a:r>
                    </a:p>
                  </a:txBody>
                  <a:tcPr/>
                </a:tc>
                <a:tc>
                  <a:txBody>
                    <a:bodyPr/>
                    <a:lstStyle/>
                    <a:p>
                      <a:r>
                        <a:rPr lang="en-US" dirty="0"/>
                        <a:t>Low</a:t>
                      </a:r>
                    </a:p>
                  </a:txBody>
                  <a:tcPr/>
                </a:tc>
                <a:extLst>
                  <a:ext uri="{0D108BD9-81ED-4DB2-BD59-A6C34878D82A}">
                    <a16:rowId xmlns:a16="http://schemas.microsoft.com/office/drawing/2014/main" xmlns="" val="10005"/>
                  </a:ext>
                </a:extLst>
              </a:tr>
              <a:tr h="424741">
                <a:tc>
                  <a:txBody>
                    <a:bodyPr/>
                    <a:lstStyle/>
                    <a:p>
                      <a:pPr algn="r"/>
                      <a:r>
                        <a:rPr lang="en-US" dirty="0">
                          <a:solidFill>
                            <a:schemeClr val="tx1"/>
                          </a:solidFill>
                        </a:rPr>
                        <a:t>Cost/GB</a:t>
                      </a:r>
                    </a:p>
                  </a:txBody>
                  <a:tcPr>
                    <a:noFill/>
                  </a:tcPr>
                </a:tc>
                <a:tc>
                  <a:txBody>
                    <a:bodyPr/>
                    <a:lstStyle/>
                    <a:p>
                      <a:r>
                        <a:rPr lang="en-US" dirty="0"/>
                        <a:t>$$-$</a:t>
                      </a:r>
                    </a:p>
                  </a:txBody>
                  <a:tcPr/>
                </a:tc>
                <a:tc>
                  <a:txBody>
                    <a:bodyPr/>
                    <a:lstStyle/>
                    <a:p>
                      <a:r>
                        <a:rPr lang="en-US" dirty="0"/>
                        <a:t>$-</a:t>
                      </a:r>
                      <a:r>
                        <a:rPr lang="en-US" sz="1800" dirty="0">
                          <a:solidFill>
                            <a:schemeClr val="accent6">
                              <a:lumMod val="10000"/>
                            </a:schemeClr>
                          </a:solidFill>
                          <a:latin typeface="+mn-lt"/>
                          <a:ea typeface="Verdana" panose="020B0604030504040204" pitchFamily="34" charset="0"/>
                          <a:cs typeface="Verdana" panose="020B0604030504040204" pitchFamily="34" charset="0"/>
                        </a:rPr>
                        <a:t>¢¢</a:t>
                      </a:r>
                      <a:endParaRPr lang="en-US" dirty="0"/>
                    </a:p>
                  </a:txBody>
                  <a:tcPr/>
                </a:tc>
                <a:tc>
                  <a:txBody>
                    <a:bodyPr/>
                    <a:lstStyle/>
                    <a:p>
                      <a:r>
                        <a:rPr lang="en-US" sz="1800" dirty="0">
                          <a:solidFill>
                            <a:schemeClr val="accent6">
                              <a:lumMod val="10000"/>
                            </a:schemeClr>
                          </a:solidFill>
                          <a:latin typeface="+mn-lt"/>
                          <a:ea typeface="Verdana" panose="020B0604030504040204" pitchFamily="34" charset="0"/>
                          <a:cs typeface="Verdana" panose="020B0604030504040204" pitchFamily="34" charset="0"/>
                        </a:rPr>
                        <a:t>¢</a:t>
                      </a:r>
                      <a:endParaRPr lang="en-US" dirty="0"/>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xmlns="" val="16905751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Datastore Comparison</a:t>
            </a:r>
          </a:p>
        </p:txBody>
      </p:sp>
      <p:graphicFrame>
        <p:nvGraphicFramePr>
          <p:cNvPr id="4" name="Content Placeholder 3"/>
          <p:cNvGraphicFramePr>
            <a:graphicFrameLocks noGrp="1"/>
          </p:cNvGraphicFramePr>
          <p:nvPr>
            <p:ph idx="1"/>
            <p:extLst/>
          </p:nvPr>
        </p:nvGraphicFramePr>
        <p:xfrm>
          <a:off x="336789" y="642659"/>
          <a:ext cx="8493763" cy="3504655"/>
        </p:xfrm>
        <a:graphic>
          <a:graphicData uri="http://schemas.openxmlformats.org/drawingml/2006/table">
            <a:tbl>
              <a:tblPr firstRow="1" firstCol="1" bandRow="1">
                <a:tableStyleId>{5C22544A-7EE6-4342-B048-85BDC9FD1C3A}</a:tableStyleId>
              </a:tblPr>
              <a:tblGrid>
                <a:gridCol w="1039686">
                  <a:extLst>
                    <a:ext uri="{9D8B030D-6E8A-4147-A177-3AD203B41FA5}">
                      <a16:colId xmlns:a16="http://schemas.microsoft.com/office/drawing/2014/main" xmlns="" val="20000"/>
                    </a:ext>
                  </a:extLst>
                </a:gridCol>
                <a:gridCol w="1216823">
                  <a:extLst>
                    <a:ext uri="{9D8B030D-6E8A-4147-A177-3AD203B41FA5}">
                      <a16:colId xmlns:a16="http://schemas.microsoft.com/office/drawing/2014/main" xmlns="" val="20001"/>
                    </a:ext>
                  </a:extLst>
                </a:gridCol>
                <a:gridCol w="1372834">
                  <a:extLst>
                    <a:ext uri="{9D8B030D-6E8A-4147-A177-3AD203B41FA5}">
                      <a16:colId xmlns:a16="http://schemas.microsoft.com/office/drawing/2014/main" xmlns="" val="20002"/>
                    </a:ext>
                  </a:extLst>
                </a:gridCol>
                <a:gridCol w="1216105">
                  <a:extLst>
                    <a:ext uri="{9D8B030D-6E8A-4147-A177-3AD203B41FA5}">
                      <a16:colId xmlns:a16="http://schemas.microsoft.com/office/drawing/2014/main" xmlns="" val="20003"/>
                    </a:ext>
                  </a:extLst>
                </a:gridCol>
                <a:gridCol w="1216105">
                  <a:extLst>
                    <a:ext uri="{9D8B030D-6E8A-4147-A177-3AD203B41FA5}">
                      <a16:colId xmlns:a16="http://schemas.microsoft.com/office/drawing/2014/main" xmlns="" val="20004"/>
                    </a:ext>
                  </a:extLst>
                </a:gridCol>
                <a:gridCol w="1216105">
                  <a:extLst>
                    <a:ext uri="{9D8B030D-6E8A-4147-A177-3AD203B41FA5}">
                      <a16:colId xmlns:a16="http://schemas.microsoft.com/office/drawing/2014/main" xmlns="" val="20005"/>
                    </a:ext>
                  </a:extLst>
                </a:gridCol>
                <a:gridCol w="1216105">
                  <a:extLst>
                    <a:ext uri="{9D8B030D-6E8A-4147-A177-3AD203B41FA5}">
                      <a16:colId xmlns:a16="http://schemas.microsoft.com/office/drawing/2014/main" xmlns="" val="20006"/>
                    </a:ext>
                  </a:extLst>
                </a:gridCol>
              </a:tblGrid>
              <a:tr h="428237">
                <a:tc>
                  <a:txBody>
                    <a:bodyPr/>
                    <a:lstStyle/>
                    <a:p>
                      <a:endParaRPr lang="en-US" sz="1200" dirty="0">
                        <a:latin typeface="+mn-lt"/>
                        <a:ea typeface="Verdana" panose="020B0604030504040204" pitchFamily="34" charset="0"/>
                        <a:cs typeface="Verdana" panose="020B0604030504040204" pitchFamily="34" charset="0"/>
                      </a:endParaRPr>
                    </a:p>
                  </a:txBody>
                  <a:tcPr marL="68580" marR="68580" marT="34290" marB="34290">
                    <a:noFill/>
                  </a:tcPr>
                </a:tc>
                <a:tc>
                  <a:txBody>
                    <a:bodyPr/>
                    <a:lstStyle/>
                    <a:p>
                      <a:pPr algn="ctr"/>
                      <a:r>
                        <a:rPr lang="en-US" sz="1200" b="1" dirty="0">
                          <a:solidFill>
                            <a:schemeClr val="bg1"/>
                          </a:solidFill>
                          <a:latin typeface="+mn-lt"/>
                          <a:ea typeface="Verdana" panose="020B0604030504040204" pitchFamily="34" charset="0"/>
                          <a:cs typeface="Verdana" panose="020B0604030504040204" pitchFamily="34" charset="0"/>
                        </a:rPr>
                        <a:t>DynamoDB</a:t>
                      </a:r>
                    </a:p>
                  </a:txBody>
                  <a:tcPr marL="68580" marR="68580" marT="34290" marB="34290" anchor="ctr"/>
                </a:tc>
                <a:tc>
                  <a:txBody>
                    <a:bodyPr/>
                    <a:lstStyle/>
                    <a:p>
                      <a:pPr marL="0" algn="ctr" defTabSz="457200" rtl="0" eaLnBrk="1" latinLnBrk="0" hangingPunct="1"/>
                      <a:r>
                        <a:rPr lang="en-US" sz="1200" b="1" kern="1200" dirty="0">
                          <a:solidFill>
                            <a:schemeClr val="bg1"/>
                          </a:solidFill>
                          <a:latin typeface="+mn-lt"/>
                          <a:ea typeface="Verdana" panose="020B0604030504040204" pitchFamily="34" charset="0"/>
                          <a:cs typeface="Verdana" panose="020B0604030504040204" pitchFamily="34" charset="0"/>
                        </a:rPr>
                        <a:t>Amazon</a:t>
                      </a:r>
                      <a:br>
                        <a:rPr lang="en-US" sz="1200" b="1" kern="1200" dirty="0">
                          <a:solidFill>
                            <a:schemeClr val="bg1"/>
                          </a:solidFill>
                          <a:latin typeface="+mn-lt"/>
                          <a:ea typeface="Verdana" panose="020B0604030504040204" pitchFamily="34" charset="0"/>
                          <a:cs typeface="Verdana" panose="020B0604030504040204" pitchFamily="34" charset="0"/>
                        </a:rPr>
                      </a:br>
                      <a:r>
                        <a:rPr lang="en-US" sz="1200" b="1" kern="1200" dirty="0">
                          <a:solidFill>
                            <a:schemeClr val="bg1"/>
                          </a:solidFill>
                          <a:latin typeface="+mn-lt"/>
                          <a:ea typeface="Verdana" panose="020B0604030504040204" pitchFamily="34" charset="0"/>
                          <a:cs typeface="Verdana" panose="020B0604030504040204" pitchFamily="34" charset="0"/>
                        </a:rPr>
                        <a:t>RDS</a:t>
                      </a:r>
                    </a:p>
                  </a:txBody>
                  <a:tcPr marL="68580" marR="68580" marT="34290" marB="34290" anchor="ctr"/>
                </a:tc>
                <a:tc>
                  <a:txBody>
                    <a:bodyPr/>
                    <a:lstStyle/>
                    <a:p>
                      <a:pPr marL="0" algn="ctr" defTabSz="457200" rtl="0" eaLnBrk="1" latinLnBrk="0" hangingPunct="1"/>
                      <a:r>
                        <a:rPr lang="en-US" sz="1200" b="1" kern="1200" dirty="0">
                          <a:solidFill>
                            <a:schemeClr val="bg1"/>
                          </a:solidFill>
                          <a:latin typeface="+mn-lt"/>
                          <a:ea typeface="Verdana" panose="020B0604030504040204" pitchFamily="34" charset="0"/>
                          <a:cs typeface="Verdana" panose="020B0604030504040204" pitchFamily="34" charset="0"/>
                        </a:rPr>
                        <a:t>Amazon Redshift</a:t>
                      </a:r>
                    </a:p>
                  </a:txBody>
                  <a:tcPr marL="68580" marR="68580" marT="34290" marB="34290" anchor="ctr"/>
                </a:tc>
                <a:tc>
                  <a:txBody>
                    <a:bodyPr/>
                    <a:lstStyle/>
                    <a:p>
                      <a:pPr algn="ctr"/>
                      <a:r>
                        <a:rPr lang="en-US" sz="1200" b="1" dirty="0">
                          <a:solidFill>
                            <a:schemeClr val="bg1"/>
                          </a:solidFill>
                          <a:latin typeface="+mn-lt"/>
                          <a:ea typeface="Verdana" panose="020B0604030504040204" pitchFamily="34" charset="0"/>
                          <a:cs typeface="Verdana" panose="020B0604030504040204" pitchFamily="34" charset="0"/>
                        </a:rPr>
                        <a:t>Amazon EBS</a:t>
                      </a:r>
                    </a:p>
                  </a:txBody>
                  <a:tcPr marL="68580" marR="68580" marT="34290" marB="34290" anchor="ctr"/>
                </a:tc>
                <a:tc>
                  <a:txBody>
                    <a:bodyPr/>
                    <a:lstStyle/>
                    <a:p>
                      <a:pPr algn="ctr"/>
                      <a:r>
                        <a:rPr lang="en-US" sz="1200" b="1" dirty="0">
                          <a:solidFill>
                            <a:schemeClr val="bg1"/>
                          </a:solidFill>
                          <a:latin typeface="+mn-lt"/>
                          <a:ea typeface="Verdana" panose="020B0604030504040204" pitchFamily="34" charset="0"/>
                          <a:cs typeface="Verdana" panose="020B0604030504040204" pitchFamily="34" charset="0"/>
                        </a:rPr>
                        <a:t>Amazon S3</a:t>
                      </a:r>
                    </a:p>
                  </a:txBody>
                  <a:tcPr marL="68580" marR="68580" marT="34290" marB="34290" anchor="ctr"/>
                </a:tc>
                <a:tc>
                  <a:txBody>
                    <a:bodyPr/>
                    <a:lstStyle/>
                    <a:p>
                      <a:pPr algn="ctr"/>
                      <a:r>
                        <a:rPr lang="en-US" sz="1200" b="1" dirty="0">
                          <a:solidFill>
                            <a:schemeClr val="bg1"/>
                          </a:solidFill>
                          <a:latin typeface="+mn-lt"/>
                          <a:ea typeface="Verdana" panose="020B0604030504040204" pitchFamily="34" charset="0"/>
                          <a:cs typeface="Verdana" panose="020B0604030504040204" pitchFamily="34" charset="0"/>
                        </a:rPr>
                        <a:t>Amazon</a:t>
                      </a:r>
                      <a:r>
                        <a:rPr lang="en-US" sz="1200" b="1" baseline="0" dirty="0">
                          <a:solidFill>
                            <a:schemeClr val="bg1"/>
                          </a:solidFill>
                          <a:latin typeface="+mn-lt"/>
                          <a:ea typeface="Verdana" panose="020B0604030504040204" pitchFamily="34" charset="0"/>
                          <a:cs typeface="Verdana" panose="020B0604030504040204" pitchFamily="34" charset="0"/>
                        </a:rPr>
                        <a:t> </a:t>
                      </a:r>
                      <a:r>
                        <a:rPr lang="en-US" sz="1200" b="1" dirty="0">
                          <a:solidFill>
                            <a:schemeClr val="bg1"/>
                          </a:solidFill>
                          <a:latin typeface="+mn-lt"/>
                          <a:ea typeface="Verdana" panose="020B0604030504040204" pitchFamily="34" charset="0"/>
                          <a:cs typeface="Verdana" panose="020B0604030504040204" pitchFamily="34" charset="0"/>
                        </a:rPr>
                        <a:t>Glacier</a:t>
                      </a:r>
                    </a:p>
                  </a:txBody>
                  <a:tcPr marL="68580" marR="68580" marT="34290" marB="34290" anchor="ctr"/>
                </a:tc>
                <a:extLst>
                  <a:ext uri="{0D108BD9-81ED-4DB2-BD59-A6C34878D82A}">
                    <a16:rowId xmlns:a16="http://schemas.microsoft.com/office/drawing/2014/main" xmlns="" val="10000"/>
                  </a:ext>
                </a:extLst>
              </a:tr>
              <a:tr h="525196">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mn-lt"/>
                          <a:ea typeface="Verdana" panose="020B0604030504040204" pitchFamily="34" charset="0"/>
                          <a:cs typeface="Verdana" panose="020B0604030504040204" pitchFamily="34" charset="0"/>
                        </a:rPr>
                        <a:t>Average latency</a:t>
                      </a:r>
                    </a:p>
                  </a:txBody>
                  <a:tcPr marL="68580" marR="68580" marT="34290" marB="34290" anchor="ctr">
                    <a:noFill/>
                  </a:tcPr>
                </a:tc>
                <a:tc>
                  <a:txBody>
                    <a:bodyPr/>
                    <a:lstStyle/>
                    <a:p>
                      <a:pPr algn="ctr"/>
                      <a:r>
                        <a:rPr lang="en-US" sz="1200" dirty="0">
                          <a:solidFill>
                            <a:schemeClr val="accent6">
                              <a:lumMod val="10000"/>
                            </a:schemeClr>
                          </a:solidFill>
                          <a:latin typeface="+mn-lt"/>
                          <a:ea typeface="Verdana" panose="020B0604030504040204" pitchFamily="34" charset="0"/>
                          <a:cs typeface="Verdana" panose="020B0604030504040204" pitchFamily="34" charset="0"/>
                        </a:rPr>
                        <a:t>ms</a:t>
                      </a:r>
                    </a:p>
                  </a:txBody>
                  <a:tcPr marL="68580" marR="68580" marT="34290" marB="34290" anchor="ctr"/>
                </a:tc>
                <a:tc>
                  <a:txBody>
                    <a:bodyPr/>
                    <a:lstStyle/>
                    <a:p>
                      <a:pPr marL="0" algn="ctr" defTabSz="457200" rtl="0" eaLnBrk="1" latinLnBrk="0" hangingPunct="1"/>
                      <a:r>
                        <a:rPr lang="en-US" sz="1200" kern="1200" dirty="0">
                          <a:solidFill>
                            <a:schemeClr val="accent6">
                              <a:lumMod val="10000"/>
                            </a:schemeClr>
                          </a:solidFill>
                          <a:latin typeface="+mn-lt"/>
                          <a:ea typeface="Verdana" panose="020B0604030504040204" pitchFamily="34" charset="0"/>
                          <a:cs typeface="Verdana" panose="020B0604030504040204" pitchFamily="34" charset="0"/>
                        </a:rPr>
                        <a:t>ms, sec</a:t>
                      </a:r>
                    </a:p>
                  </a:txBody>
                  <a:tcPr marL="68580" marR="68580" marT="34290" marB="3429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accent6">
                              <a:lumMod val="10000"/>
                            </a:schemeClr>
                          </a:solidFill>
                          <a:latin typeface="+mn-lt"/>
                          <a:ea typeface="Verdana" panose="020B0604030504040204" pitchFamily="34" charset="0"/>
                          <a:cs typeface="Verdana" panose="020B0604030504040204" pitchFamily="34" charset="0"/>
                        </a:rPr>
                        <a:t>sec,min</a:t>
                      </a:r>
                    </a:p>
                  </a:txBody>
                  <a:tcPr marL="68580" marR="68580" marT="34290" marB="34290" anchor="ctr"/>
                </a:tc>
                <a:tc>
                  <a:txBody>
                    <a:bodyPr/>
                    <a:lstStyle/>
                    <a:p>
                      <a:pPr algn="ctr"/>
                      <a:r>
                        <a:rPr lang="en-US" sz="1200" dirty="0">
                          <a:solidFill>
                            <a:schemeClr val="accent6">
                              <a:lumMod val="10000"/>
                            </a:schemeClr>
                          </a:solidFill>
                          <a:latin typeface="+mn-lt"/>
                          <a:ea typeface="Verdana" panose="020B0604030504040204" pitchFamily="34" charset="0"/>
                          <a:cs typeface="Verdana" panose="020B0604030504040204" pitchFamily="34" charset="0"/>
                        </a:rPr>
                        <a:t>ms</a:t>
                      </a:r>
                    </a:p>
                  </a:txBody>
                  <a:tcPr marL="68580" marR="68580" marT="34290" marB="34290" anchor="ctr"/>
                </a:tc>
                <a:tc>
                  <a:txBody>
                    <a:bodyPr/>
                    <a:lstStyle/>
                    <a:p>
                      <a:pPr algn="ctr"/>
                      <a:r>
                        <a:rPr lang="en-US" sz="1200" dirty="0">
                          <a:solidFill>
                            <a:schemeClr val="accent6">
                              <a:lumMod val="10000"/>
                            </a:schemeClr>
                          </a:solidFill>
                          <a:latin typeface="+mn-lt"/>
                          <a:ea typeface="Verdana" panose="020B0604030504040204" pitchFamily="34" charset="0"/>
                          <a:cs typeface="Verdana" panose="020B0604030504040204" pitchFamily="34" charset="0"/>
                        </a:rPr>
                        <a:t>ms, sec, min</a:t>
                      </a:r>
                    </a:p>
                    <a:p>
                      <a:pPr algn="ctr"/>
                      <a:r>
                        <a:rPr lang="en-US" sz="1200" dirty="0">
                          <a:solidFill>
                            <a:schemeClr val="accent6">
                              <a:lumMod val="10000"/>
                            </a:schemeClr>
                          </a:solidFill>
                          <a:latin typeface="+mn-lt"/>
                          <a:ea typeface="Verdana" panose="020B0604030504040204" pitchFamily="34" charset="0"/>
                          <a:cs typeface="Verdana" panose="020B0604030504040204" pitchFamily="34" charset="0"/>
                        </a:rPr>
                        <a:t>(~ size)</a:t>
                      </a:r>
                    </a:p>
                  </a:txBody>
                  <a:tcPr marL="68580" marR="68580" marT="34290" marB="34290" anchor="ctr"/>
                </a:tc>
                <a:tc>
                  <a:txBody>
                    <a:bodyPr/>
                    <a:lstStyle/>
                    <a:p>
                      <a:pPr algn="ctr"/>
                      <a:r>
                        <a:rPr lang="en-US" sz="1200" dirty="0">
                          <a:solidFill>
                            <a:schemeClr val="accent6">
                              <a:lumMod val="10000"/>
                            </a:schemeClr>
                          </a:solidFill>
                          <a:latin typeface="+mn-lt"/>
                          <a:ea typeface="Verdana" panose="020B0604030504040204" pitchFamily="34" charset="0"/>
                          <a:cs typeface="Verdana" panose="020B0604030504040204" pitchFamily="34" charset="0"/>
                        </a:rPr>
                        <a:t>hrs</a:t>
                      </a:r>
                    </a:p>
                  </a:txBody>
                  <a:tcPr marL="68580" marR="68580" marT="34290" marB="34290" anchor="ctr"/>
                </a:tc>
                <a:extLst>
                  <a:ext uri="{0D108BD9-81ED-4DB2-BD59-A6C34878D82A}">
                    <a16:rowId xmlns:a16="http://schemas.microsoft.com/office/drawing/2014/main" xmlns="" val="10001"/>
                  </a:ext>
                </a:extLst>
              </a:tr>
              <a:tr h="525196">
                <a:tc>
                  <a:txBody>
                    <a:bodyPr/>
                    <a:lstStyle/>
                    <a:p>
                      <a:pPr algn="r"/>
                      <a:r>
                        <a:rPr lang="en-US" sz="1200" b="1" dirty="0">
                          <a:solidFill>
                            <a:schemeClr val="tx1"/>
                          </a:solidFill>
                          <a:latin typeface="+mn-lt"/>
                          <a:ea typeface="Verdana" panose="020B0604030504040204" pitchFamily="34" charset="0"/>
                          <a:cs typeface="Verdana" panose="020B0604030504040204" pitchFamily="34" charset="0"/>
                        </a:rPr>
                        <a:t>Data volume</a:t>
                      </a:r>
                    </a:p>
                  </a:txBody>
                  <a:tcPr marL="68580" marR="68580" marT="34290" marB="34290" anchor="ctr">
                    <a:noFill/>
                  </a:tcPr>
                </a:tc>
                <a:tc>
                  <a:txBody>
                    <a:bodyPr/>
                    <a:lstStyle/>
                    <a:p>
                      <a:pPr algn="ctr"/>
                      <a:r>
                        <a:rPr lang="en-US" sz="1200" baseline="0" dirty="0">
                          <a:solidFill>
                            <a:schemeClr val="accent6">
                              <a:lumMod val="10000"/>
                            </a:schemeClr>
                          </a:solidFill>
                          <a:latin typeface="+mn-lt"/>
                          <a:ea typeface="Verdana" panose="020B0604030504040204" pitchFamily="34" charset="0"/>
                          <a:cs typeface="Verdana" panose="020B0604030504040204" pitchFamily="34" charset="0"/>
                        </a:rPr>
                        <a:t>GB</a:t>
                      </a:r>
                      <a:r>
                        <a:rPr lang="en-US" sz="1200" dirty="0">
                          <a:solidFill>
                            <a:schemeClr val="accent6">
                              <a:lumMod val="10000"/>
                            </a:schemeClr>
                          </a:solidFill>
                          <a:latin typeface="+mn-lt"/>
                          <a:ea typeface="Verdana" panose="020B0604030504040204" pitchFamily="34" charset="0"/>
                          <a:cs typeface="Verdana" panose="020B0604030504040204" pitchFamily="34" charset="0"/>
                        </a:rPr>
                        <a:t>–TB</a:t>
                      </a:r>
                      <a:endParaRPr lang="en-US" sz="1200" baseline="0" dirty="0">
                        <a:solidFill>
                          <a:schemeClr val="accent6">
                            <a:lumMod val="10000"/>
                          </a:schemeClr>
                        </a:solidFill>
                        <a:latin typeface="+mn-lt"/>
                        <a:ea typeface="Verdana" panose="020B0604030504040204" pitchFamily="34" charset="0"/>
                        <a:cs typeface="Verdana" panose="020B0604030504040204" pitchFamily="34" charset="0"/>
                      </a:endParaRPr>
                    </a:p>
                    <a:p>
                      <a:pPr algn="ctr"/>
                      <a:r>
                        <a:rPr lang="en-US" sz="1200" dirty="0">
                          <a:solidFill>
                            <a:schemeClr val="accent6">
                              <a:lumMod val="10000"/>
                            </a:schemeClr>
                          </a:solidFill>
                          <a:latin typeface="+mn-lt"/>
                          <a:ea typeface="Verdana" panose="020B0604030504040204" pitchFamily="34" charset="0"/>
                          <a:cs typeface="Verdana" panose="020B0604030504040204" pitchFamily="34" charset="0"/>
                        </a:rPr>
                        <a:t>(no</a:t>
                      </a:r>
                      <a:r>
                        <a:rPr lang="en-US" sz="1200" baseline="0" dirty="0">
                          <a:solidFill>
                            <a:schemeClr val="accent6">
                              <a:lumMod val="10000"/>
                            </a:schemeClr>
                          </a:solidFill>
                          <a:latin typeface="+mn-lt"/>
                          <a:ea typeface="Verdana" panose="020B0604030504040204" pitchFamily="34" charset="0"/>
                          <a:cs typeface="Verdana" panose="020B0604030504040204" pitchFamily="34" charset="0"/>
                        </a:rPr>
                        <a:t> limit)</a:t>
                      </a:r>
                      <a:endParaRPr lang="en-US" sz="1200" dirty="0">
                        <a:solidFill>
                          <a:schemeClr val="accent6">
                            <a:lumMod val="10000"/>
                          </a:schemeClr>
                        </a:solidFill>
                        <a:latin typeface="+mn-lt"/>
                        <a:ea typeface="Verdana" panose="020B0604030504040204" pitchFamily="34" charset="0"/>
                        <a:cs typeface="Verdana" panose="020B0604030504040204" pitchFamily="34" charset="0"/>
                      </a:endParaRPr>
                    </a:p>
                  </a:txBody>
                  <a:tcPr marL="68580" marR="68580" marT="34290" marB="34290" anchor="ctr"/>
                </a:tc>
                <a:tc>
                  <a:txBody>
                    <a:bodyPr/>
                    <a:lstStyle/>
                    <a:p>
                      <a:pPr marL="0" algn="ctr" defTabSz="457200" rtl="0" eaLnBrk="1" latinLnBrk="0" hangingPunct="1"/>
                      <a:r>
                        <a:rPr lang="en-US" sz="1200" kern="1200" dirty="0">
                          <a:solidFill>
                            <a:schemeClr val="accent6">
                              <a:lumMod val="10000"/>
                            </a:schemeClr>
                          </a:solidFill>
                          <a:latin typeface="+mn-lt"/>
                          <a:ea typeface="Verdana" panose="020B0604030504040204" pitchFamily="34" charset="0"/>
                          <a:cs typeface="Verdana" panose="020B0604030504040204" pitchFamily="34" charset="0"/>
                        </a:rPr>
                        <a:t>GB</a:t>
                      </a:r>
                      <a:r>
                        <a:rPr lang="en-US" sz="1200" dirty="0">
                          <a:solidFill>
                            <a:schemeClr val="accent6">
                              <a:lumMod val="10000"/>
                            </a:schemeClr>
                          </a:solidFill>
                          <a:latin typeface="+mn-lt"/>
                          <a:ea typeface="Verdana" panose="020B0604030504040204" pitchFamily="34" charset="0"/>
                          <a:cs typeface="Verdana" panose="020B0604030504040204" pitchFamily="34" charset="0"/>
                        </a:rPr>
                        <a:t>–</a:t>
                      </a:r>
                      <a:r>
                        <a:rPr lang="en-US" sz="1200" kern="1200" dirty="0">
                          <a:solidFill>
                            <a:schemeClr val="accent6">
                              <a:lumMod val="10000"/>
                            </a:schemeClr>
                          </a:solidFill>
                          <a:latin typeface="+mn-lt"/>
                          <a:ea typeface="Verdana" panose="020B0604030504040204" pitchFamily="34" charset="0"/>
                          <a:cs typeface="Verdana" panose="020B0604030504040204" pitchFamily="34" charset="0"/>
                        </a:rPr>
                        <a:t>TB</a:t>
                      </a:r>
                    </a:p>
                    <a:p>
                      <a:pPr marL="0" algn="ctr" defTabSz="457200" rtl="0" eaLnBrk="1" latinLnBrk="0" hangingPunct="1"/>
                      <a:r>
                        <a:rPr lang="en-US" sz="1200" kern="1200" dirty="0">
                          <a:solidFill>
                            <a:schemeClr val="accent6">
                              <a:lumMod val="10000"/>
                            </a:schemeClr>
                          </a:solidFill>
                          <a:latin typeface="+mn-lt"/>
                          <a:ea typeface="Verdana" panose="020B0604030504040204" pitchFamily="34" charset="0"/>
                          <a:cs typeface="Verdana" panose="020B0604030504040204" pitchFamily="34" charset="0"/>
                        </a:rPr>
                        <a:t>(Varies by database</a:t>
                      </a:r>
                      <a:r>
                        <a:rPr lang="en-US" sz="1200" kern="1200" baseline="0" dirty="0">
                          <a:solidFill>
                            <a:schemeClr val="accent6">
                              <a:lumMod val="10000"/>
                            </a:schemeClr>
                          </a:solidFill>
                          <a:latin typeface="+mn-lt"/>
                          <a:ea typeface="Verdana" panose="020B0604030504040204" pitchFamily="34" charset="0"/>
                          <a:cs typeface="Verdana" panose="020B0604030504040204" pitchFamily="34" charset="0"/>
                        </a:rPr>
                        <a:t> engine</a:t>
                      </a:r>
                      <a:r>
                        <a:rPr lang="en-US" sz="1200" kern="1200" dirty="0">
                          <a:solidFill>
                            <a:schemeClr val="accent6">
                              <a:lumMod val="10000"/>
                            </a:schemeClr>
                          </a:solidFill>
                          <a:latin typeface="+mn-lt"/>
                          <a:ea typeface="Verdana" panose="020B0604030504040204" pitchFamily="34" charset="0"/>
                          <a:cs typeface="Verdana" panose="020B0604030504040204" pitchFamily="34" charset="0"/>
                        </a:rPr>
                        <a:t>)</a:t>
                      </a:r>
                    </a:p>
                  </a:txBody>
                  <a:tcPr marL="68580" marR="68580" marT="34290" marB="3429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accent6">
                              <a:lumMod val="10000"/>
                            </a:schemeClr>
                          </a:solidFill>
                          <a:latin typeface="+mn-lt"/>
                          <a:ea typeface="Verdana" panose="020B0604030504040204" pitchFamily="34" charset="0"/>
                          <a:cs typeface="Verdana" panose="020B0604030504040204" pitchFamily="34" charset="0"/>
                        </a:rPr>
                        <a:t>TB–PB</a:t>
                      </a:r>
                      <a:br>
                        <a:rPr lang="en-US" sz="1200" kern="1200" dirty="0">
                          <a:solidFill>
                            <a:schemeClr val="accent6">
                              <a:lumMod val="10000"/>
                            </a:schemeClr>
                          </a:solidFill>
                          <a:latin typeface="+mn-lt"/>
                          <a:ea typeface="Verdana" panose="020B0604030504040204" pitchFamily="34" charset="0"/>
                          <a:cs typeface="Verdana" panose="020B0604030504040204" pitchFamily="34" charset="0"/>
                        </a:rPr>
                      </a:br>
                      <a:r>
                        <a:rPr lang="en-US" sz="1200" kern="1200" dirty="0">
                          <a:solidFill>
                            <a:schemeClr val="accent6">
                              <a:lumMod val="10000"/>
                            </a:schemeClr>
                          </a:solidFill>
                          <a:latin typeface="+mn-lt"/>
                          <a:ea typeface="Verdana" panose="020B0604030504040204" pitchFamily="34" charset="0"/>
                          <a:cs typeface="Verdana" panose="020B0604030504040204" pitchFamily="34" charset="0"/>
                        </a:rPr>
                        <a:t>(1.6 PB max)</a:t>
                      </a:r>
                    </a:p>
                  </a:txBody>
                  <a:tcPr marL="68580" marR="68580" marT="34290" marB="34290" anchor="ctr"/>
                </a:tc>
                <a:tc>
                  <a:txBody>
                    <a:bodyPr/>
                    <a:lstStyle/>
                    <a:p>
                      <a:pPr marL="0" algn="ctr" defTabSz="457200" rtl="0" eaLnBrk="1" latinLnBrk="0" hangingPunct="1"/>
                      <a:r>
                        <a:rPr lang="en-US" sz="1200" kern="1200" dirty="0">
                          <a:solidFill>
                            <a:schemeClr val="accent6">
                              <a:lumMod val="10000"/>
                            </a:schemeClr>
                          </a:solidFill>
                          <a:latin typeface="+mn-lt"/>
                          <a:ea typeface="Verdana" panose="020B0604030504040204" pitchFamily="34" charset="0"/>
                          <a:cs typeface="Verdana" panose="020B0604030504040204" pitchFamily="34" charset="0"/>
                        </a:rPr>
                        <a:t>GB</a:t>
                      </a:r>
                      <a:r>
                        <a:rPr lang="en-US" sz="1200" dirty="0">
                          <a:solidFill>
                            <a:schemeClr val="accent6">
                              <a:lumMod val="10000"/>
                            </a:schemeClr>
                          </a:solidFill>
                          <a:latin typeface="+mn-lt"/>
                          <a:ea typeface="Verdana" panose="020B0604030504040204" pitchFamily="34" charset="0"/>
                          <a:cs typeface="Verdana" panose="020B0604030504040204" pitchFamily="34" charset="0"/>
                        </a:rPr>
                        <a:t>–</a:t>
                      </a:r>
                      <a:r>
                        <a:rPr lang="en-US" sz="1200" kern="1200" dirty="0">
                          <a:solidFill>
                            <a:schemeClr val="accent6">
                              <a:lumMod val="10000"/>
                            </a:schemeClr>
                          </a:solidFill>
                          <a:latin typeface="+mn-lt"/>
                          <a:ea typeface="Verdana" panose="020B0604030504040204" pitchFamily="34" charset="0"/>
                          <a:cs typeface="Verdana" panose="020B0604030504040204" pitchFamily="34" charset="0"/>
                        </a:rPr>
                        <a:t>TB</a:t>
                      </a:r>
                    </a:p>
                    <a:p>
                      <a:pPr marL="0" algn="ctr" defTabSz="457200" rtl="0" eaLnBrk="1" latinLnBrk="0" hangingPunct="1"/>
                      <a:r>
                        <a:rPr lang="en-US" sz="1200" kern="1200" dirty="0">
                          <a:solidFill>
                            <a:schemeClr val="accent6">
                              <a:lumMod val="10000"/>
                            </a:schemeClr>
                          </a:solidFill>
                          <a:latin typeface="+mn-lt"/>
                          <a:ea typeface="Verdana" panose="020B0604030504040204" pitchFamily="34" charset="0"/>
                          <a:cs typeface="Verdana" panose="020B0604030504040204" pitchFamily="34" charset="0"/>
                        </a:rPr>
                        <a:t>(16 TB Max)</a:t>
                      </a:r>
                    </a:p>
                  </a:txBody>
                  <a:tcPr marL="68580" marR="68580" marT="34290" marB="34290" anchor="ct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a:solidFill>
                            <a:schemeClr val="accent6">
                              <a:lumMod val="10000"/>
                            </a:schemeClr>
                          </a:solidFill>
                          <a:latin typeface="+mn-lt"/>
                          <a:ea typeface="Verdana" panose="020B0604030504040204" pitchFamily="34" charset="0"/>
                          <a:cs typeface="Verdana" panose="020B0604030504040204" pitchFamily="34" charset="0"/>
                        </a:rPr>
                        <a:t>GB–PB</a:t>
                      </a:r>
                    </a:p>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a:solidFill>
                            <a:schemeClr val="accent6">
                              <a:lumMod val="10000"/>
                            </a:schemeClr>
                          </a:solidFill>
                          <a:latin typeface="+mn-lt"/>
                          <a:ea typeface="Verdana" panose="020B0604030504040204" pitchFamily="34" charset="0"/>
                          <a:cs typeface="Verdana" panose="020B0604030504040204" pitchFamily="34" charset="0"/>
                        </a:rPr>
                        <a:t>(no</a:t>
                      </a:r>
                      <a:r>
                        <a:rPr lang="en-US" sz="1200" baseline="0" dirty="0">
                          <a:solidFill>
                            <a:schemeClr val="accent6">
                              <a:lumMod val="10000"/>
                            </a:schemeClr>
                          </a:solidFill>
                          <a:latin typeface="+mn-lt"/>
                          <a:ea typeface="Verdana" panose="020B0604030504040204" pitchFamily="34" charset="0"/>
                          <a:cs typeface="Verdana" panose="020B0604030504040204" pitchFamily="34" charset="0"/>
                        </a:rPr>
                        <a:t> limit)</a:t>
                      </a:r>
                      <a:endParaRPr lang="en-US" sz="1200" dirty="0">
                        <a:solidFill>
                          <a:schemeClr val="accent6">
                            <a:lumMod val="10000"/>
                          </a:schemeClr>
                        </a:solidFill>
                        <a:latin typeface="+mn-lt"/>
                        <a:ea typeface="Verdana" panose="020B0604030504040204" pitchFamily="34" charset="0"/>
                        <a:cs typeface="Verdana" panose="020B0604030504040204" pitchFamily="34" charset="0"/>
                      </a:endParaRPr>
                    </a:p>
                  </a:txBody>
                  <a:tcPr marL="68580" marR="68580" marT="34290" marB="34290" anchor="ct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a:solidFill>
                            <a:schemeClr val="accent6">
                              <a:lumMod val="10000"/>
                            </a:schemeClr>
                          </a:solidFill>
                          <a:latin typeface="+mn-lt"/>
                          <a:ea typeface="Verdana" panose="020B0604030504040204" pitchFamily="34" charset="0"/>
                          <a:cs typeface="Verdana" panose="020B0604030504040204" pitchFamily="34" charset="0"/>
                        </a:rPr>
                        <a:t>GB–PB</a:t>
                      </a:r>
                    </a:p>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a:solidFill>
                            <a:schemeClr val="accent6">
                              <a:lumMod val="10000"/>
                            </a:schemeClr>
                          </a:solidFill>
                          <a:latin typeface="+mn-lt"/>
                          <a:ea typeface="Verdana" panose="020B0604030504040204" pitchFamily="34" charset="0"/>
                          <a:cs typeface="Verdana" panose="020B0604030504040204" pitchFamily="34" charset="0"/>
                        </a:rPr>
                        <a:t>(no</a:t>
                      </a:r>
                      <a:r>
                        <a:rPr lang="en-US" sz="1200" baseline="0" dirty="0">
                          <a:solidFill>
                            <a:schemeClr val="accent6">
                              <a:lumMod val="10000"/>
                            </a:schemeClr>
                          </a:solidFill>
                          <a:latin typeface="+mn-lt"/>
                          <a:ea typeface="Verdana" panose="020B0604030504040204" pitchFamily="34" charset="0"/>
                          <a:cs typeface="Verdana" panose="020B0604030504040204" pitchFamily="34" charset="0"/>
                        </a:rPr>
                        <a:t> limit)</a:t>
                      </a:r>
                      <a:endParaRPr lang="en-US" sz="1200" dirty="0">
                        <a:solidFill>
                          <a:schemeClr val="accent6">
                            <a:lumMod val="10000"/>
                          </a:schemeClr>
                        </a:solidFill>
                        <a:latin typeface="+mn-lt"/>
                        <a:ea typeface="Verdana" panose="020B0604030504040204" pitchFamily="34" charset="0"/>
                        <a:cs typeface="Verdana" panose="020B0604030504040204" pitchFamily="34" charset="0"/>
                      </a:endParaRPr>
                    </a:p>
                  </a:txBody>
                  <a:tcPr marL="68580" marR="68580" marT="34290" marB="34290" anchor="ctr"/>
                </a:tc>
                <a:extLst>
                  <a:ext uri="{0D108BD9-81ED-4DB2-BD59-A6C34878D82A}">
                    <a16:rowId xmlns:a16="http://schemas.microsoft.com/office/drawing/2014/main" xmlns="" val="10002"/>
                  </a:ext>
                </a:extLst>
              </a:tr>
              <a:tr h="525196">
                <a:tc>
                  <a:txBody>
                    <a:bodyPr/>
                    <a:lstStyle/>
                    <a:p>
                      <a:pPr algn="r"/>
                      <a:r>
                        <a:rPr lang="en-US" sz="1200" b="1" dirty="0">
                          <a:solidFill>
                            <a:schemeClr val="tx1"/>
                          </a:solidFill>
                          <a:latin typeface="+mn-lt"/>
                          <a:ea typeface="Verdana" panose="020B0604030504040204" pitchFamily="34" charset="0"/>
                          <a:cs typeface="Verdana" panose="020B0604030504040204" pitchFamily="34" charset="0"/>
                        </a:rPr>
                        <a:t>Item size</a:t>
                      </a:r>
                    </a:p>
                  </a:txBody>
                  <a:tcPr marL="68580" marR="68580" marT="34290" marB="34290" anchor="ctr">
                    <a:noFill/>
                  </a:tcPr>
                </a:tc>
                <a:tc>
                  <a:txBody>
                    <a:bodyPr/>
                    <a:lstStyle/>
                    <a:p>
                      <a:pPr algn="ctr"/>
                      <a:r>
                        <a:rPr lang="en-US" sz="1200" baseline="0" dirty="0">
                          <a:solidFill>
                            <a:schemeClr val="accent6">
                              <a:lumMod val="10000"/>
                            </a:schemeClr>
                          </a:solidFill>
                          <a:latin typeface="+mn-lt"/>
                          <a:ea typeface="Verdana" panose="020B0604030504040204" pitchFamily="34" charset="0"/>
                          <a:cs typeface="Verdana" panose="020B0604030504040204" pitchFamily="34" charset="0"/>
                        </a:rPr>
                        <a:t>KB</a:t>
                      </a:r>
                    </a:p>
                    <a:p>
                      <a:pPr algn="ctr"/>
                      <a:r>
                        <a:rPr lang="en-US" sz="1200" baseline="0" dirty="0">
                          <a:solidFill>
                            <a:schemeClr val="accent6">
                              <a:lumMod val="10000"/>
                            </a:schemeClr>
                          </a:solidFill>
                          <a:latin typeface="+mn-lt"/>
                          <a:ea typeface="Verdana" panose="020B0604030504040204" pitchFamily="34" charset="0"/>
                          <a:cs typeface="Verdana" panose="020B0604030504040204" pitchFamily="34" charset="0"/>
                        </a:rPr>
                        <a:t>(400 KB max)</a:t>
                      </a:r>
                    </a:p>
                  </a:txBody>
                  <a:tcPr marL="68580" marR="68580" marT="34290" marB="34290" anchor="ctr"/>
                </a:tc>
                <a:tc>
                  <a:txBody>
                    <a:bodyPr/>
                    <a:lstStyle/>
                    <a:p>
                      <a:pPr marL="0" algn="ctr" defTabSz="457200" rtl="0" eaLnBrk="1" latinLnBrk="0" hangingPunct="1"/>
                      <a:r>
                        <a:rPr lang="en-US" sz="1200" kern="1200" dirty="0">
                          <a:solidFill>
                            <a:schemeClr val="accent6">
                              <a:lumMod val="10000"/>
                            </a:schemeClr>
                          </a:solidFill>
                          <a:latin typeface="+mn-lt"/>
                          <a:ea typeface="Verdana" panose="020B0604030504040204" pitchFamily="34" charset="0"/>
                          <a:cs typeface="Verdana" panose="020B0604030504040204" pitchFamily="34" charset="0"/>
                        </a:rPr>
                        <a:t>KB</a:t>
                      </a:r>
                    </a:p>
                    <a:p>
                      <a:pPr marL="0" algn="ctr" defTabSz="457200" rtl="0" eaLnBrk="1" latinLnBrk="0" hangingPunct="1"/>
                      <a:r>
                        <a:rPr lang="en-US" sz="1200" kern="1200" dirty="0">
                          <a:solidFill>
                            <a:schemeClr val="accent6">
                              <a:lumMod val="10000"/>
                            </a:schemeClr>
                          </a:solidFill>
                          <a:latin typeface="+mn-lt"/>
                          <a:ea typeface="Verdana" panose="020B0604030504040204" pitchFamily="34" charset="0"/>
                          <a:cs typeface="Verdana" panose="020B0604030504040204" pitchFamily="34" charset="0"/>
                        </a:rPr>
                        <a:t>(~rowsize)</a:t>
                      </a:r>
                    </a:p>
                  </a:txBody>
                  <a:tcPr marL="68580" marR="68580" marT="34290" marB="3429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accent6">
                              <a:lumMod val="10000"/>
                            </a:schemeClr>
                          </a:solidFill>
                          <a:latin typeface="+mn-lt"/>
                          <a:ea typeface="Verdana" panose="020B0604030504040204" pitchFamily="34" charset="0"/>
                          <a:cs typeface="Verdana" panose="020B0604030504040204" pitchFamily="34" charset="0"/>
                        </a:rPr>
                        <a:t>KB</a:t>
                      </a:r>
                    </a:p>
                    <a:p>
                      <a:pPr marL="0" marR="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accent6">
                              <a:lumMod val="10000"/>
                            </a:schemeClr>
                          </a:solidFill>
                          <a:latin typeface="+mn-lt"/>
                          <a:ea typeface="Verdana" panose="020B0604030504040204" pitchFamily="34" charset="0"/>
                          <a:cs typeface="Verdana" panose="020B0604030504040204" pitchFamily="34" charset="0"/>
                        </a:rPr>
                        <a:t>(64 K max)</a:t>
                      </a:r>
                    </a:p>
                  </a:txBody>
                  <a:tcPr marL="68580" marR="68580" marT="34290" marB="34290" anchor="ctr"/>
                </a:tc>
                <a:tc>
                  <a:txBody>
                    <a:bodyPr/>
                    <a:lstStyle/>
                    <a:p>
                      <a:pPr algn="ctr"/>
                      <a:r>
                        <a:rPr lang="en-US" sz="1200" dirty="0">
                          <a:solidFill>
                            <a:schemeClr val="accent6">
                              <a:lumMod val="10000"/>
                            </a:schemeClr>
                          </a:solidFill>
                          <a:latin typeface="+mn-lt"/>
                          <a:ea typeface="Verdana" panose="020B0604030504040204" pitchFamily="34" charset="0"/>
                          <a:cs typeface="Verdana" panose="020B0604030504040204" pitchFamily="34" charset="0"/>
                        </a:rPr>
                        <a:t>Block storage</a:t>
                      </a:r>
                    </a:p>
                  </a:txBody>
                  <a:tcPr marL="68580" marR="68580" marT="34290" marB="34290" anchor="ctr"/>
                </a:tc>
                <a:tc>
                  <a:txBody>
                    <a:bodyPr/>
                    <a:lstStyle/>
                    <a:p>
                      <a:pPr algn="ctr"/>
                      <a:r>
                        <a:rPr lang="en-US" sz="1200" dirty="0">
                          <a:solidFill>
                            <a:schemeClr val="accent6">
                              <a:lumMod val="10000"/>
                            </a:schemeClr>
                          </a:solidFill>
                          <a:latin typeface="+mn-lt"/>
                          <a:ea typeface="Verdana" panose="020B0604030504040204" pitchFamily="34" charset="0"/>
                          <a:cs typeface="Verdana" panose="020B0604030504040204" pitchFamily="34" charset="0"/>
                        </a:rPr>
                        <a:t>KB–GB</a:t>
                      </a:r>
                    </a:p>
                    <a:p>
                      <a:pPr algn="ctr"/>
                      <a:r>
                        <a:rPr lang="en-US" sz="1200" dirty="0">
                          <a:solidFill>
                            <a:schemeClr val="accent6">
                              <a:lumMod val="10000"/>
                            </a:schemeClr>
                          </a:solidFill>
                          <a:latin typeface="+mn-lt"/>
                          <a:ea typeface="Verdana" panose="020B0604030504040204" pitchFamily="34" charset="0"/>
                          <a:cs typeface="Verdana" panose="020B0604030504040204" pitchFamily="34" charset="0"/>
                        </a:rPr>
                        <a:t>(5 TB</a:t>
                      </a:r>
                      <a:r>
                        <a:rPr lang="en-US" sz="1200" baseline="0" dirty="0">
                          <a:solidFill>
                            <a:schemeClr val="accent6">
                              <a:lumMod val="10000"/>
                            </a:schemeClr>
                          </a:solidFill>
                          <a:latin typeface="+mn-lt"/>
                          <a:ea typeface="Verdana" panose="020B0604030504040204" pitchFamily="34" charset="0"/>
                          <a:cs typeface="Verdana" panose="020B0604030504040204" pitchFamily="34" charset="0"/>
                        </a:rPr>
                        <a:t> max)</a:t>
                      </a:r>
                      <a:endParaRPr lang="en-US" sz="1200" dirty="0">
                        <a:solidFill>
                          <a:schemeClr val="accent6">
                            <a:lumMod val="10000"/>
                          </a:schemeClr>
                        </a:solidFill>
                        <a:latin typeface="+mn-lt"/>
                        <a:ea typeface="Verdana" panose="020B0604030504040204" pitchFamily="34" charset="0"/>
                        <a:cs typeface="Verdana" panose="020B0604030504040204" pitchFamily="34" charset="0"/>
                      </a:endParaRPr>
                    </a:p>
                  </a:txBody>
                  <a:tcPr marL="68580" marR="68580" marT="34290" marB="34290" anchor="ctr"/>
                </a:tc>
                <a:tc>
                  <a:txBody>
                    <a:bodyPr/>
                    <a:lstStyle/>
                    <a:p>
                      <a:pPr algn="ctr"/>
                      <a:r>
                        <a:rPr lang="en-US" sz="1200" dirty="0">
                          <a:solidFill>
                            <a:schemeClr val="accent6">
                              <a:lumMod val="10000"/>
                            </a:schemeClr>
                          </a:solidFill>
                          <a:latin typeface="+mn-lt"/>
                          <a:ea typeface="Verdana" panose="020B0604030504040204" pitchFamily="34" charset="0"/>
                          <a:cs typeface="Verdana" panose="020B0604030504040204" pitchFamily="34" charset="0"/>
                        </a:rPr>
                        <a:t>GB</a:t>
                      </a:r>
                      <a:br>
                        <a:rPr lang="en-US" sz="1200" dirty="0">
                          <a:solidFill>
                            <a:schemeClr val="accent6">
                              <a:lumMod val="10000"/>
                            </a:schemeClr>
                          </a:solidFill>
                          <a:latin typeface="+mn-lt"/>
                          <a:ea typeface="Verdana" panose="020B0604030504040204" pitchFamily="34" charset="0"/>
                          <a:cs typeface="Verdana" panose="020B0604030504040204" pitchFamily="34" charset="0"/>
                        </a:rPr>
                      </a:br>
                      <a:r>
                        <a:rPr lang="en-US" sz="1200" dirty="0">
                          <a:solidFill>
                            <a:schemeClr val="accent6">
                              <a:lumMod val="10000"/>
                            </a:schemeClr>
                          </a:solidFill>
                          <a:latin typeface="+mn-lt"/>
                          <a:ea typeface="Verdana" panose="020B0604030504040204" pitchFamily="34" charset="0"/>
                          <a:cs typeface="Verdana" panose="020B0604030504040204" pitchFamily="34" charset="0"/>
                        </a:rPr>
                        <a:t>(40 TB max)</a:t>
                      </a:r>
                    </a:p>
                  </a:txBody>
                  <a:tcPr marL="68580" marR="68580" marT="34290" marB="34290" anchor="ctr"/>
                </a:tc>
                <a:extLst>
                  <a:ext uri="{0D108BD9-81ED-4DB2-BD59-A6C34878D82A}">
                    <a16:rowId xmlns:a16="http://schemas.microsoft.com/office/drawing/2014/main" xmlns="" val="10003"/>
                  </a:ext>
                </a:extLst>
              </a:tr>
              <a:tr h="653867">
                <a:tc>
                  <a:txBody>
                    <a:bodyPr/>
                    <a:lstStyle/>
                    <a:p>
                      <a:pPr algn="r"/>
                      <a:r>
                        <a:rPr lang="en-US" sz="1200" b="1" dirty="0">
                          <a:solidFill>
                            <a:schemeClr val="tx1"/>
                          </a:solidFill>
                          <a:latin typeface="+mn-lt"/>
                          <a:ea typeface="Verdana" panose="020B0604030504040204" pitchFamily="34" charset="0"/>
                          <a:cs typeface="Verdana" panose="020B0604030504040204" pitchFamily="34" charset="0"/>
                        </a:rPr>
                        <a:t>Request rate</a:t>
                      </a:r>
                    </a:p>
                  </a:txBody>
                  <a:tcPr marL="68580" marR="68580" marT="34290" marB="34290" anchor="ctr">
                    <a:noFill/>
                  </a:tcPr>
                </a:tc>
                <a:tc>
                  <a:txBody>
                    <a:bodyPr/>
                    <a:lstStyle/>
                    <a:p>
                      <a:pPr algn="ctr"/>
                      <a:r>
                        <a:rPr lang="en-US" sz="1200" dirty="0">
                          <a:solidFill>
                            <a:schemeClr val="accent6">
                              <a:lumMod val="10000"/>
                            </a:schemeClr>
                          </a:solidFill>
                          <a:latin typeface="+mn-lt"/>
                          <a:ea typeface="Verdana" panose="020B0604030504040204" pitchFamily="34" charset="0"/>
                          <a:cs typeface="Verdana" panose="020B0604030504040204" pitchFamily="34" charset="0"/>
                        </a:rPr>
                        <a:t>Very High</a:t>
                      </a:r>
                    </a:p>
                  </a:txBody>
                  <a:tcPr marL="68580" marR="68580" marT="34290" marB="34290" anchor="ctr"/>
                </a:tc>
                <a:tc>
                  <a:txBody>
                    <a:bodyPr/>
                    <a:lstStyle/>
                    <a:p>
                      <a:pPr marL="0" algn="ctr" defTabSz="457200" rtl="0" eaLnBrk="1" latinLnBrk="0" hangingPunct="1"/>
                      <a:r>
                        <a:rPr lang="en-US" sz="1200" kern="1200" dirty="0">
                          <a:solidFill>
                            <a:schemeClr val="accent6">
                              <a:lumMod val="10000"/>
                            </a:schemeClr>
                          </a:solidFill>
                          <a:latin typeface="+mn-lt"/>
                          <a:ea typeface="Verdana" panose="020B0604030504040204" pitchFamily="34" charset="0"/>
                          <a:cs typeface="Verdana" panose="020B0604030504040204" pitchFamily="34" charset="0"/>
                        </a:rPr>
                        <a:t>High</a:t>
                      </a:r>
                    </a:p>
                  </a:txBody>
                  <a:tcPr marL="68580" marR="68580" marT="34290" marB="3429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accent6">
                              <a:lumMod val="10000"/>
                            </a:schemeClr>
                          </a:solidFill>
                          <a:latin typeface="+mn-lt"/>
                          <a:ea typeface="Verdana" panose="020B0604030504040204" pitchFamily="34" charset="0"/>
                          <a:cs typeface="Verdana" panose="020B0604030504040204" pitchFamily="34" charset="0"/>
                        </a:rPr>
                        <a:t>Low</a:t>
                      </a:r>
                    </a:p>
                  </a:txBody>
                  <a:tcPr marL="68580" marR="68580" marT="34290" marB="34290" anchor="ctr"/>
                </a:tc>
                <a:tc>
                  <a:txBody>
                    <a:bodyPr/>
                    <a:lstStyle/>
                    <a:p>
                      <a:pPr algn="ctr"/>
                      <a:r>
                        <a:rPr lang="en-US" sz="1200" dirty="0">
                          <a:solidFill>
                            <a:schemeClr val="accent6">
                              <a:lumMod val="10000"/>
                            </a:schemeClr>
                          </a:solidFill>
                          <a:latin typeface="+mn-lt"/>
                          <a:ea typeface="Verdana" panose="020B0604030504040204" pitchFamily="34" charset="0"/>
                          <a:cs typeface="Verdana" panose="020B0604030504040204" pitchFamily="34" charset="0"/>
                        </a:rPr>
                        <a:t>Very High</a:t>
                      </a:r>
                    </a:p>
                  </a:txBody>
                  <a:tcPr marL="68580" marR="68580" marT="34290" marB="34290" anchor="ct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a:solidFill>
                            <a:schemeClr val="accent6">
                              <a:lumMod val="10000"/>
                            </a:schemeClr>
                          </a:solidFill>
                          <a:latin typeface="+mn-lt"/>
                          <a:ea typeface="Verdana" panose="020B0604030504040204" pitchFamily="34" charset="0"/>
                          <a:cs typeface="Verdana" panose="020B0604030504040204" pitchFamily="34" charset="0"/>
                        </a:rPr>
                        <a:t>Low–</a:t>
                      </a:r>
                    </a:p>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a:solidFill>
                            <a:schemeClr val="accent6">
                              <a:lumMod val="10000"/>
                            </a:schemeClr>
                          </a:solidFill>
                          <a:latin typeface="+mn-lt"/>
                          <a:ea typeface="Verdana" panose="020B0604030504040204" pitchFamily="34" charset="0"/>
                          <a:cs typeface="Verdana" panose="020B0604030504040204" pitchFamily="34" charset="0"/>
                        </a:rPr>
                        <a:t>Very High</a:t>
                      </a:r>
                    </a:p>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a:solidFill>
                            <a:schemeClr val="accent6">
                              <a:lumMod val="10000"/>
                            </a:schemeClr>
                          </a:solidFill>
                          <a:latin typeface="+mn-lt"/>
                          <a:ea typeface="Verdana" panose="020B0604030504040204" pitchFamily="34" charset="0"/>
                          <a:cs typeface="Verdana" panose="020B0604030504040204" pitchFamily="34" charset="0"/>
                        </a:rPr>
                        <a:t>(no</a:t>
                      </a:r>
                      <a:r>
                        <a:rPr lang="en-US" sz="1200" baseline="0" dirty="0">
                          <a:solidFill>
                            <a:schemeClr val="accent6">
                              <a:lumMod val="10000"/>
                            </a:schemeClr>
                          </a:solidFill>
                          <a:latin typeface="+mn-lt"/>
                          <a:ea typeface="Verdana" panose="020B0604030504040204" pitchFamily="34" charset="0"/>
                          <a:cs typeface="Verdana" panose="020B0604030504040204" pitchFamily="34" charset="0"/>
                        </a:rPr>
                        <a:t> limit)</a:t>
                      </a:r>
                      <a:endParaRPr lang="en-US" sz="1200" dirty="0">
                        <a:solidFill>
                          <a:schemeClr val="accent6">
                            <a:lumMod val="10000"/>
                          </a:schemeClr>
                        </a:solidFill>
                        <a:latin typeface="+mn-lt"/>
                        <a:ea typeface="Verdana" panose="020B0604030504040204" pitchFamily="34" charset="0"/>
                        <a:cs typeface="Verdana" panose="020B0604030504040204" pitchFamily="34" charset="0"/>
                      </a:endParaRPr>
                    </a:p>
                  </a:txBody>
                  <a:tcPr marL="68580" marR="68580" marT="34290" marB="34290" anchor="ct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a:solidFill>
                            <a:schemeClr val="accent6">
                              <a:lumMod val="10000"/>
                            </a:schemeClr>
                          </a:solidFill>
                          <a:latin typeface="+mn-lt"/>
                          <a:ea typeface="Verdana" panose="020B0604030504040204" pitchFamily="34" charset="0"/>
                          <a:cs typeface="Verdana" panose="020B0604030504040204" pitchFamily="34" charset="0"/>
                        </a:rPr>
                        <a:t>Very Low</a:t>
                      </a:r>
                    </a:p>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a:solidFill>
                            <a:schemeClr val="accent6">
                              <a:lumMod val="10000"/>
                            </a:schemeClr>
                          </a:solidFill>
                          <a:latin typeface="+mn-lt"/>
                          <a:ea typeface="Verdana" panose="020B0604030504040204" pitchFamily="34" charset="0"/>
                          <a:cs typeface="Verdana" panose="020B0604030504040204" pitchFamily="34" charset="0"/>
                        </a:rPr>
                        <a:t>(no</a:t>
                      </a:r>
                      <a:r>
                        <a:rPr lang="en-US" sz="1200" baseline="0" dirty="0">
                          <a:solidFill>
                            <a:schemeClr val="accent6">
                              <a:lumMod val="10000"/>
                            </a:schemeClr>
                          </a:solidFill>
                          <a:latin typeface="+mn-lt"/>
                          <a:ea typeface="Verdana" panose="020B0604030504040204" pitchFamily="34" charset="0"/>
                          <a:cs typeface="Verdana" panose="020B0604030504040204" pitchFamily="34" charset="0"/>
                        </a:rPr>
                        <a:t> limit)</a:t>
                      </a:r>
                      <a:endParaRPr lang="en-US" sz="1200" dirty="0">
                        <a:solidFill>
                          <a:schemeClr val="accent6">
                            <a:lumMod val="10000"/>
                          </a:schemeClr>
                        </a:solidFill>
                        <a:latin typeface="+mn-lt"/>
                        <a:ea typeface="Verdana" panose="020B0604030504040204" pitchFamily="34" charset="0"/>
                        <a:cs typeface="Verdana" panose="020B0604030504040204" pitchFamily="34" charset="0"/>
                      </a:endParaRPr>
                    </a:p>
                  </a:txBody>
                  <a:tcPr marL="68580" marR="68580" marT="34290" marB="34290" anchor="ctr"/>
                </a:tc>
                <a:extLst>
                  <a:ext uri="{0D108BD9-81ED-4DB2-BD59-A6C34878D82A}">
                    <a16:rowId xmlns:a16="http://schemas.microsoft.com/office/drawing/2014/main" xmlns="" val="10004"/>
                  </a:ext>
                </a:extLst>
              </a:tr>
              <a:tr h="44704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mn-lt"/>
                          <a:ea typeface="Verdana" panose="020B0604030504040204" pitchFamily="34" charset="0"/>
                          <a:cs typeface="Verdana" panose="020B0604030504040204" pitchFamily="34" charset="0"/>
                        </a:rPr>
                        <a:t>Cost</a:t>
                      </a:r>
                      <a:r>
                        <a:rPr lang="en-US" sz="1200" b="1" baseline="0" dirty="0">
                          <a:solidFill>
                            <a:schemeClr val="tx1"/>
                          </a:solidFill>
                          <a:latin typeface="+mn-lt"/>
                          <a:ea typeface="Verdana" panose="020B0604030504040204" pitchFamily="34" charset="0"/>
                          <a:cs typeface="Verdana" panose="020B0604030504040204" pitchFamily="34" charset="0"/>
                        </a:rPr>
                        <a:t>/</a:t>
                      </a:r>
                      <a:r>
                        <a:rPr lang="en-US" sz="1200" b="1" dirty="0">
                          <a:solidFill>
                            <a:schemeClr val="tx1"/>
                          </a:solidFill>
                          <a:latin typeface="+mn-lt"/>
                          <a:ea typeface="Verdana" panose="020B0604030504040204" pitchFamily="34" charset="0"/>
                          <a:cs typeface="Verdana" panose="020B0604030504040204" pitchFamily="34" charset="0"/>
                        </a:rPr>
                        <a:t>GB</a:t>
                      </a:r>
                    </a:p>
                    <a:p>
                      <a:pPr marL="0" marR="0" indent="0" algn="r" defTabSz="4572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mn-lt"/>
                          <a:ea typeface="Verdana" panose="020B0604030504040204" pitchFamily="34" charset="0"/>
                          <a:cs typeface="Verdana" panose="020B0604030504040204" pitchFamily="34" charset="0"/>
                        </a:rPr>
                        <a:t>per month</a:t>
                      </a:r>
                    </a:p>
                  </a:txBody>
                  <a:tcPr marL="68580" marR="68580" marT="34290" marB="34290" anchor="c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accent6">
                              <a:lumMod val="10000"/>
                            </a:schemeClr>
                          </a:solidFill>
                          <a:latin typeface="+mn-lt"/>
                          <a:ea typeface="Verdana" panose="020B0604030504040204" pitchFamily="34" charset="0"/>
                          <a:cs typeface="Verdana" panose="020B0604030504040204" pitchFamily="34" charset="0"/>
                        </a:rPr>
                        <a:t>¢¢</a:t>
                      </a:r>
                    </a:p>
                  </a:txBody>
                  <a:tcPr marL="68580" marR="68580" marT="34290" marB="3429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accent6">
                              <a:lumMod val="10000"/>
                            </a:schemeClr>
                          </a:solidFill>
                          <a:latin typeface="+mn-lt"/>
                          <a:ea typeface="Verdana" panose="020B0604030504040204" pitchFamily="34" charset="0"/>
                          <a:cs typeface="Verdana" panose="020B0604030504040204" pitchFamily="34" charset="0"/>
                        </a:rPr>
                        <a:t>¢¢</a:t>
                      </a:r>
                    </a:p>
                  </a:txBody>
                  <a:tcPr marL="68580" marR="68580" marT="34290" marB="3429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accent6">
                              <a:lumMod val="10000"/>
                            </a:schemeClr>
                          </a:solidFill>
                          <a:latin typeface="+mn-lt"/>
                          <a:ea typeface="Verdana" panose="020B0604030504040204" pitchFamily="34" charset="0"/>
                          <a:cs typeface="Verdana" panose="020B0604030504040204" pitchFamily="34" charset="0"/>
                        </a:rPr>
                        <a:t>¢</a:t>
                      </a:r>
                    </a:p>
                  </a:txBody>
                  <a:tcPr marL="68580" marR="68580" marT="34290" marB="3429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accent6">
                              <a:lumMod val="10000"/>
                            </a:schemeClr>
                          </a:solidFill>
                          <a:latin typeface="+mn-lt"/>
                          <a:ea typeface="Verdana" panose="020B0604030504040204" pitchFamily="34" charset="0"/>
                          <a:cs typeface="Verdana" panose="020B0604030504040204" pitchFamily="34" charset="0"/>
                        </a:rPr>
                        <a:t>¢¢</a:t>
                      </a:r>
                    </a:p>
                    <a:p>
                      <a:pPr marL="0" marR="0" indent="0" algn="ctr" defTabSz="457200" rtl="0" eaLnBrk="1" fontAlgn="auto" latinLnBrk="0" hangingPunct="1">
                        <a:lnSpc>
                          <a:spcPct val="100000"/>
                        </a:lnSpc>
                        <a:spcBef>
                          <a:spcPts val="0"/>
                        </a:spcBef>
                        <a:spcAft>
                          <a:spcPts val="0"/>
                        </a:spcAft>
                        <a:buClrTx/>
                        <a:buSzTx/>
                        <a:buFontTx/>
                        <a:buNone/>
                        <a:tabLst/>
                        <a:defRPr/>
                      </a:pPr>
                      <a:endParaRPr lang="en-US" sz="1200" dirty="0">
                        <a:solidFill>
                          <a:schemeClr val="accent6">
                            <a:lumMod val="10000"/>
                          </a:schemeClr>
                        </a:solidFill>
                        <a:latin typeface="+mn-lt"/>
                        <a:ea typeface="Verdana" panose="020B0604030504040204" pitchFamily="34" charset="0"/>
                        <a:cs typeface="Verdana" panose="020B0604030504040204" pitchFamily="34" charset="0"/>
                      </a:endParaRPr>
                    </a:p>
                  </a:txBody>
                  <a:tcPr marL="68580" marR="68580" marT="34290" marB="34290" anchor="ctr"/>
                </a:tc>
                <a:tc>
                  <a:txBody>
                    <a:bodyPr/>
                    <a:lstStyle/>
                    <a:p>
                      <a:pPr algn="ctr"/>
                      <a:r>
                        <a:rPr lang="en-US" sz="1200" dirty="0">
                          <a:solidFill>
                            <a:schemeClr val="accent6">
                              <a:lumMod val="10000"/>
                            </a:schemeClr>
                          </a:solidFill>
                          <a:latin typeface="+mn-lt"/>
                          <a:ea typeface="Verdana" panose="020B0604030504040204" pitchFamily="34" charset="0"/>
                          <a:cs typeface="Verdana" panose="020B0604030504040204" pitchFamily="34" charset="0"/>
                        </a:rPr>
                        <a:t>¢</a:t>
                      </a:r>
                    </a:p>
                  </a:txBody>
                  <a:tcPr marL="68580" marR="68580" marT="34290" marB="34290" anchor="ctr"/>
                </a:tc>
                <a:tc>
                  <a:txBody>
                    <a:bodyPr/>
                    <a:lstStyle/>
                    <a:p>
                      <a:pPr algn="ctr"/>
                      <a:r>
                        <a:rPr lang="en-US" sz="1200" dirty="0">
                          <a:solidFill>
                            <a:schemeClr val="accent6">
                              <a:lumMod val="10000"/>
                            </a:schemeClr>
                          </a:solidFill>
                          <a:latin typeface="+mn-lt"/>
                          <a:ea typeface="Verdana" panose="020B0604030504040204" pitchFamily="34" charset="0"/>
                          <a:cs typeface="Verdana" panose="020B0604030504040204" pitchFamily="34" charset="0"/>
                        </a:rPr>
                        <a:t>¢</a:t>
                      </a:r>
                    </a:p>
                  </a:txBody>
                  <a:tcPr marL="68580" marR="68580" marT="34290" marB="34290" anchor="ctr"/>
                </a:tc>
                <a:extLst>
                  <a:ext uri="{0D108BD9-81ED-4DB2-BD59-A6C34878D82A}">
                    <a16:rowId xmlns:a16="http://schemas.microsoft.com/office/drawing/2014/main" xmlns="" val="10005"/>
                  </a:ext>
                </a:extLst>
              </a:tr>
              <a:tr h="301796">
                <a:tc>
                  <a:txBody>
                    <a:bodyPr/>
                    <a:lstStyle/>
                    <a:p>
                      <a:pPr algn="r"/>
                      <a:r>
                        <a:rPr lang="en-US" sz="1200" b="1" dirty="0">
                          <a:solidFill>
                            <a:schemeClr val="tx1"/>
                          </a:solidFill>
                          <a:latin typeface="+mn-lt"/>
                          <a:ea typeface="Verdana" panose="020B0604030504040204" pitchFamily="34" charset="0"/>
                          <a:cs typeface="Verdana" panose="020B0604030504040204" pitchFamily="34" charset="0"/>
                        </a:rPr>
                        <a:t>Durability</a:t>
                      </a:r>
                    </a:p>
                  </a:txBody>
                  <a:tcPr marL="68580" marR="68580" marT="34290" marB="34290" anchor="c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accent6">
                              <a:lumMod val="10000"/>
                            </a:schemeClr>
                          </a:solidFill>
                          <a:latin typeface="+mn-lt"/>
                          <a:ea typeface="Verdana" panose="020B0604030504040204" pitchFamily="34" charset="0"/>
                          <a:cs typeface="Verdana" panose="020B0604030504040204" pitchFamily="34" charset="0"/>
                        </a:rPr>
                        <a:t>Very High</a:t>
                      </a:r>
                    </a:p>
                  </a:txBody>
                  <a:tcPr marL="68580" marR="68580" marT="34290" marB="3429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accent6">
                              <a:lumMod val="10000"/>
                            </a:schemeClr>
                          </a:solidFill>
                          <a:latin typeface="+mn-lt"/>
                          <a:ea typeface="Verdana" panose="020B0604030504040204" pitchFamily="34" charset="0"/>
                          <a:cs typeface="Verdana" panose="020B0604030504040204" pitchFamily="34" charset="0"/>
                        </a:rPr>
                        <a:t>High</a:t>
                      </a:r>
                    </a:p>
                  </a:txBody>
                  <a:tcPr marL="68580" marR="68580" marT="34290" marB="3429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accent6">
                              <a:lumMod val="10000"/>
                            </a:schemeClr>
                          </a:solidFill>
                          <a:latin typeface="+mn-lt"/>
                          <a:ea typeface="Verdana" panose="020B0604030504040204" pitchFamily="34" charset="0"/>
                          <a:cs typeface="Verdana" panose="020B0604030504040204" pitchFamily="34" charset="0"/>
                        </a:rPr>
                        <a:t>High</a:t>
                      </a:r>
                    </a:p>
                  </a:txBody>
                  <a:tcPr marL="68580" marR="68580" marT="34290" marB="3429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accent6">
                              <a:lumMod val="10000"/>
                            </a:schemeClr>
                          </a:solidFill>
                          <a:latin typeface="+mn-lt"/>
                          <a:ea typeface="Verdana" panose="020B0604030504040204" pitchFamily="34" charset="0"/>
                          <a:cs typeface="Verdana" panose="020B0604030504040204" pitchFamily="34" charset="0"/>
                        </a:rPr>
                        <a:t>High</a:t>
                      </a:r>
                    </a:p>
                  </a:txBody>
                  <a:tcPr marL="68580" marR="68580" marT="34290" marB="34290" anchor="ctr"/>
                </a:tc>
                <a:tc>
                  <a:txBody>
                    <a:bodyPr/>
                    <a:lstStyle/>
                    <a:p>
                      <a:pPr algn="ctr"/>
                      <a:r>
                        <a:rPr lang="en-US" sz="1200" dirty="0">
                          <a:solidFill>
                            <a:schemeClr val="accent6">
                              <a:lumMod val="10000"/>
                            </a:schemeClr>
                          </a:solidFill>
                          <a:latin typeface="+mn-lt"/>
                          <a:ea typeface="Verdana" panose="020B0604030504040204" pitchFamily="34" charset="0"/>
                          <a:cs typeface="Verdana" panose="020B0604030504040204" pitchFamily="34" charset="0"/>
                        </a:rPr>
                        <a:t>Very High</a:t>
                      </a:r>
                    </a:p>
                  </a:txBody>
                  <a:tcPr marL="68580" marR="68580" marT="34290" marB="34290" anchor="ctr"/>
                </a:tc>
                <a:tc>
                  <a:txBody>
                    <a:bodyPr/>
                    <a:lstStyle/>
                    <a:p>
                      <a:pPr algn="ctr"/>
                      <a:r>
                        <a:rPr lang="en-US" sz="1200" dirty="0">
                          <a:solidFill>
                            <a:schemeClr val="accent6">
                              <a:lumMod val="10000"/>
                            </a:schemeClr>
                          </a:solidFill>
                          <a:latin typeface="+mn-lt"/>
                          <a:ea typeface="Verdana" panose="020B0604030504040204" pitchFamily="34" charset="0"/>
                          <a:cs typeface="Verdana" panose="020B0604030504040204" pitchFamily="34" charset="0"/>
                        </a:rPr>
                        <a:t>Very High</a:t>
                      </a:r>
                    </a:p>
                  </a:txBody>
                  <a:tcPr marL="68580" marR="68580" marT="34290" marB="34290" anchor="ctr"/>
                </a:tc>
                <a:extLst>
                  <a:ext uri="{0D108BD9-81ED-4DB2-BD59-A6C34878D82A}">
                    <a16:rowId xmlns:a16="http://schemas.microsoft.com/office/drawing/2014/main" xmlns="" val="10006"/>
                  </a:ext>
                </a:extLst>
              </a:tr>
            </a:tbl>
          </a:graphicData>
        </a:graphic>
      </p:graphicFrame>
      <p:sp>
        <p:nvSpPr>
          <p:cNvPr id="5" name="TextBox 4"/>
          <p:cNvSpPr txBox="1"/>
          <p:nvPr/>
        </p:nvSpPr>
        <p:spPr>
          <a:xfrm>
            <a:off x="1024364" y="4330194"/>
            <a:ext cx="1016000" cy="307777"/>
          </a:xfrm>
          <a:prstGeom prst="rect">
            <a:avLst/>
          </a:prstGeom>
          <a:noFill/>
        </p:spPr>
        <p:txBody>
          <a:bodyPr wrap="square" rtlCol="0">
            <a:spAutoFit/>
          </a:bodyPr>
          <a:lstStyle/>
          <a:p>
            <a:r>
              <a:rPr lang="en-US" sz="1400" b="1" dirty="0">
                <a:solidFill>
                  <a:srgbClr val="FF0000"/>
                </a:solidFill>
                <a:ea typeface="Verdana" panose="020B0604030504040204" pitchFamily="34" charset="0"/>
                <a:cs typeface="Verdana" panose="020B0604030504040204" pitchFamily="34" charset="0"/>
              </a:rPr>
              <a:t>Hot</a:t>
            </a:r>
          </a:p>
        </p:txBody>
      </p:sp>
      <p:sp>
        <p:nvSpPr>
          <p:cNvPr id="6" name="TextBox 5"/>
          <p:cNvSpPr txBox="1"/>
          <p:nvPr/>
        </p:nvSpPr>
        <p:spPr>
          <a:xfrm>
            <a:off x="8283740" y="4341485"/>
            <a:ext cx="745066" cy="307777"/>
          </a:xfrm>
          <a:prstGeom prst="rect">
            <a:avLst/>
          </a:prstGeom>
          <a:noFill/>
        </p:spPr>
        <p:txBody>
          <a:bodyPr wrap="square" rtlCol="0">
            <a:spAutoFit/>
          </a:bodyPr>
          <a:lstStyle/>
          <a:p>
            <a:pPr algn="r"/>
            <a:r>
              <a:rPr lang="en-US" sz="1400" b="1" dirty="0">
                <a:solidFill>
                  <a:srgbClr val="0000FF"/>
                </a:solidFill>
                <a:ea typeface="Verdana" panose="020B0604030504040204" pitchFamily="34" charset="0"/>
                <a:cs typeface="Verdana" panose="020B0604030504040204" pitchFamily="34" charset="0"/>
              </a:rPr>
              <a:t>Cold</a:t>
            </a:r>
          </a:p>
        </p:txBody>
      </p:sp>
      <p:sp>
        <p:nvSpPr>
          <p:cNvPr id="7" name="Right Arrow 6"/>
          <p:cNvSpPr/>
          <p:nvPr/>
        </p:nvSpPr>
        <p:spPr>
          <a:xfrm>
            <a:off x="1532364" y="4372074"/>
            <a:ext cx="6852976" cy="265897"/>
          </a:xfrm>
          <a:prstGeom prst="rightArrow">
            <a:avLst/>
          </a:prstGeom>
          <a:gradFill flip="none" rotWithShape="1">
            <a:gsLst>
              <a:gs pos="53000">
                <a:schemeClr val="bg1"/>
              </a:gs>
              <a:gs pos="0">
                <a:schemeClr val="accent3">
                  <a:lumMod val="75000"/>
                </a:schemeClr>
              </a:gs>
              <a:gs pos="80000">
                <a:srgbClr val="FC9914"/>
              </a:gs>
              <a:gs pos="100000">
                <a:srgbClr val="DC3E24"/>
              </a:gs>
            </a:gsLst>
            <a:lin ang="10800000" scaled="1"/>
            <a:tileRect/>
          </a:gra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1702363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data store: Cost considerations</a:t>
            </a:r>
          </a:p>
        </p:txBody>
      </p:sp>
      <p:sp>
        <p:nvSpPr>
          <p:cNvPr id="3" name="Content Placeholder 2"/>
          <p:cNvSpPr>
            <a:spLocks noGrp="1"/>
          </p:cNvSpPr>
          <p:nvPr>
            <p:ph idx="1"/>
          </p:nvPr>
        </p:nvSpPr>
        <p:spPr>
          <a:xfrm>
            <a:off x="336789" y="1079323"/>
            <a:ext cx="8205304" cy="3689047"/>
          </a:xfrm>
        </p:spPr>
        <p:txBody>
          <a:bodyPr/>
          <a:lstStyle/>
          <a:p>
            <a:pPr marL="0" indent="0">
              <a:buNone/>
            </a:pPr>
            <a:r>
              <a:rPr lang="en-US" sz="2000" dirty="0"/>
              <a:t>Scenario 1:</a:t>
            </a:r>
          </a:p>
          <a:p>
            <a:pPr marL="0" indent="0">
              <a:buNone/>
            </a:pPr>
            <a:endParaRPr lang="en-US" dirty="0"/>
          </a:p>
          <a:p>
            <a:pPr marL="0" indent="0">
              <a:buNone/>
            </a:pPr>
            <a:endParaRPr lang="en-US" dirty="0"/>
          </a:p>
          <a:p>
            <a:pPr marL="0" indent="0">
              <a:buNone/>
            </a:pPr>
            <a:r>
              <a:rPr lang="en-US" sz="2000" dirty="0"/>
              <a:t>Scenario 2:</a:t>
            </a:r>
          </a:p>
        </p:txBody>
      </p:sp>
      <p:graphicFrame>
        <p:nvGraphicFramePr>
          <p:cNvPr id="6" name="Table 5"/>
          <p:cNvGraphicFramePr>
            <a:graphicFrameLocks noGrp="1"/>
          </p:cNvGraphicFramePr>
          <p:nvPr>
            <p:extLst/>
          </p:nvPr>
        </p:nvGraphicFramePr>
        <p:xfrm>
          <a:off x="2185737" y="968312"/>
          <a:ext cx="6200272" cy="640080"/>
        </p:xfrm>
        <a:graphic>
          <a:graphicData uri="http://schemas.openxmlformats.org/drawingml/2006/table">
            <a:tbl>
              <a:tblPr bandRow="1">
                <a:tableStyleId>{284E427A-3D55-4303-BF80-6455036E1DE7}</a:tableStyleId>
              </a:tblPr>
              <a:tblGrid>
                <a:gridCol w="1550068">
                  <a:extLst>
                    <a:ext uri="{9D8B030D-6E8A-4147-A177-3AD203B41FA5}">
                      <a16:colId xmlns:a16="http://schemas.microsoft.com/office/drawing/2014/main" xmlns="" val="20000"/>
                    </a:ext>
                  </a:extLst>
                </a:gridCol>
                <a:gridCol w="1550068">
                  <a:extLst>
                    <a:ext uri="{9D8B030D-6E8A-4147-A177-3AD203B41FA5}">
                      <a16:colId xmlns:a16="http://schemas.microsoft.com/office/drawing/2014/main" xmlns="" val="20001"/>
                    </a:ext>
                  </a:extLst>
                </a:gridCol>
                <a:gridCol w="1415716">
                  <a:extLst>
                    <a:ext uri="{9D8B030D-6E8A-4147-A177-3AD203B41FA5}">
                      <a16:colId xmlns:a16="http://schemas.microsoft.com/office/drawing/2014/main" xmlns="" val="20002"/>
                    </a:ext>
                  </a:extLst>
                </a:gridCol>
                <a:gridCol w="1684420">
                  <a:extLst>
                    <a:ext uri="{9D8B030D-6E8A-4147-A177-3AD203B41FA5}">
                      <a16:colId xmlns:a16="http://schemas.microsoft.com/office/drawing/2014/main" xmlns="" val="20003"/>
                    </a:ext>
                  </a:extLst>
                </a:gridCol>
              </a:tblGrid>
              <a:tr h="370840">
                <a:tc>
                  <a:txBody>
                    <a:bodyPr/>
                    <a:lstStyle/>
                    <a:p>
                      <a:r>
                        <a:rPr lang="en-US" dirty="0"/>
                        <a:t>300 writes/sec</a:t>
                      </a:r>
                    </a:p>
                  </a:txBody>
                  <a:tcPr>
                    <a:solidFill>
                      <a:schemeClr val="accent2">
                        <a:lumMod val="40000"/>
                        <a:lumOff val="60000"/>
                        <a:alpha val="40000"/>
                      </a:schemeClr>
                    </a:solidFill>
                  </a:tcPr>
                </a:tc>
                <a:tc>
                  <a:txBody>
                    <a:bodyPr/>
                    <a:lstStyle/>
                    <a:p>
                      <a:r>
                        <a:rPr lang="en-US" dirty="0"/>
                        <a:t>2,048</a:t>
                      </a:r>
                      <a:r>
                        <a:rPr lang="en-US" baseline="0" dirty="0"/>
                        <a:t> bytes object size</a:t>
                      </a:r>
                      <a:endParaRPr lang="en-US" dirty="0"/>
                    </a:p>
                  </a:txBody>
                  <a:tcPr>
                    <a:solidFill>
                      <a:schemeClr val="accent2">
                        <a:lumMod val="40000"/>
                        <a:lumOff val="60000"/>
                        <a:alpha val="40000"/>
                      </a:schemeClr>
                    </a:solidFill>
                  </a:tcPr>
                </a:tc>
                <a:tc>
                  <a:txBody>
                    <a:bodyPr/>
                    <a:lstStyle/>
                    <a:p>
                      <a:r>
                        <a:rPr lang="en-US" dirty="0"/>
                        <a:t>1,483 GB/month</a:t>
                      </a:r>
                    </a:p>
                  </a:txBody>
                  <a:tcPr>
                    <a:solidFill>
                      <a:schemeClr val="accent2">
                        <a:lumMod val="40000"/>
                        <a:lumOff val="60000"/>
                        <a:alpha val="40000"/>
                      </a:schemeClr>
                    </a:solidFill>
                  </a:tcPr>
                </a:tc>
                <a:tc>
                  <a:txBody>
                    <a:bodyPr/>
                    <a:lstStyle/>
                    <a:p>
                      <a:r>
                        <a:rPr lang="en-US" dirty="0"/>
                        <a:t>777,600,000 objects/month</a:t>
                      </a:r>
                    </a:p>
                  </a:txBody>
                  <a:tcPr>
                    <a:solidFill>
                      <a:schemeClr val="accent2">
                        <a:lumMod val="40000"/>
                        <a:lumOff val="60000"/>
                        <a:alpha val="40000"/>
                      </a:schemeClr>
                    </a:solidFill>
                  </a:tcPr>
                </a:tc>
                <a:extLst>
                  <a:ext uri="{0D108BD9-81ED-4DB2-BD59-A6C34878D82A}">
                    <a16:rowId xmlns:a16="http://schemas.microsoft.com/office/drawing/2014/main" xmlns="" val="10000"/>
                  </a:ext>
                </a:extLst>
              </a:tr>
            </a:tbl>
          </a:graphicData>
        </a:graphic>
      </p:graphicFrame>
      <p:graphicFrame>
        <p:nvGraphicFramePr>
          <p:cNvPr id="7" name="Table 6"/>
          <p:cNvGraphicFramePr>
            <a:graphicFrameLocks noGrp="1"/>
          </p:cNvGraphicFramePr>
          <p:nvPr>
            <p:extLst/>
          </p:nvPr>
        </p:nvGraphicFramePr>
        <p:xfrm>
          <a:off x="2190679" y="2255588"/>
          <a:ext cx="6200272" cy="640080"/>
        </p:xfrm>
        <a:graphic>
          <a:graphicData uri="http://schemas.openxmlformats.org/drawingml/2006/table">
            <a:tbl>
              <a:tblPr bandRow="1">
                <a:tableStyleId>{775DCB02-9BB8-47FD-8907-85C794F793BA}</a:tableStyleId>
              </a:tblPr>
              <a:tblGrid>
                <a:gridCol w="1550068">
                  <a:extLst>
                    <a:ext uri="{9D8B030D-6E8A-4147-A177-3AD203B41FA5}">
                      <a16:colId xmlns:a16="http://schemas.microsoft.com/office/drawing/2014/main" xmlns="" val="20000"/>
                    </a:ext>
                  </a:extLst>
                </a:gridCol>
                <a:gridCol w="1550068">
                  <a:extLst>
                    <a:ext uri="{9D8B030D-6E8A-4147-A177-3AD203B41FA5}">
                      <a16:colId xmlns:a16="http://schemas.microsoft.com/office/drawing/2014/main" xmlns="" val="20001"/>
                    </a:ext>
                  </a:extLst>
                </a:gridCol>
                <a:gridCol w="1415716">
                  <a:extLst>
                    <a:ext uri="{9D8B030D-6E8A-4147-A177-3AD203B41FA5}">
                      <a16:colId xmlns:a16="http://schemas.microsoft.com/office/drawing/2014/main" xmlns="" val="20002"/>
                    </a:ext>
                  </a:extLst>
                </a:gridCol>
                <a:gridCol w="1684420">
                  <a:extLst>
                    <a:ext uri="{9D8B030D-6E8A-4147-A177-3AD203B41FA5}">
                      <a16:colId xmlns:a16="http://schemas.microsoft.com/office/drawing/2014/main" xmlns="" val="20003"/>
                    </a:ext>
                  </a:extLst>
                </a:gridCol>
              </a:tblGrid>
              <a:tr h="370840">
                <a:tc>
                  <a:txBody>
                    <a:bodyPr/>
                    <a:lstStyle/>
                    <a:p>
                      <a:r>
                        <a:rPr lang="en-US" dirty="0"/>
                        <a:t>300 writes/sec</a:t>
                      </a:r>
                    </a:p>
                  </a:txBody>
                  <a:tcPr>
                    <a:solidFill>
                      <a:schemeClr val="accent4">
                        <a:lumMod val="60000"/>
                        <a:lumOff val="40000"/>
                        <a:alpha val="40000"/>
                      </a:schemeClr>
                    </a:solidFill>
                  </a:tcPr>
                </a:tc>
                <a:tc>
                  <a:txBody>
                    <a:bodyPr/>
                    <a:lstStyle/>
                    <a:p>
                      <a:r>
                        <a:rPr lang="en-US" dirty="0"/>
                        <a:t>32,768</a:t>
                      </a:r>
                      <a:r>
                        <a:rPr lang="en-US" baseline="0" dirty="0"/>
                        <a:t> bytes object size</a:t>
                      </a:r>
                      <a:endParaRPr lang="en-US" dirty="0"/>
                    </a:p>
                  </a:txBody>
                  <a:tcPr>
                    <a:solidFill>
                      <a:schemeClr val="accent4">
                        <a:lumMod val="60000"/>
                        <a:lumOff val="40000"/>
                        <a:alpha val="40000"/>
                      </a:schemeClr>
                    </a:solidFill>
                  </a:tcPr>
                </a:tc>
                <a:tc>
                  <a:txBody>
                    <a:bodyPr/>
                    <a:lstStyle/>
                    <a:p>
                      <a:r>
                        <a:rPr lang="en-US" dirty="0"/>
                        <a:t>23,730</a:t>
                      </a:r>
                    </a:p>
                    <a:p>
                      <a:r>
                        <a:rPr lang="en-US" dirty="0"/>
                        <a:t>GB/month</a:t>
                      </a:r>
                    </a:p>
                  </a:txBody>
                  <a:tcPr>
                    <a:solidFill>
                      <a:schemeClr val="accent4">
                        <a:lumMod val="60000"/>
                        <a:lumOff val="40000"/>
                        <a:alpha val="40000"/>
                      </a:schemeClr>
                    </a:solidFill>
                  </a:tcPr>
                </a:tc>
                <a:tc>
                  <a:txBody>
                    <a:bodyPr/>
                    <a:lstStyle/>
                    <a:p>
                      <a:r>
                        <a:rPr lang="en-US" dirty="0"/>
                        <a:t>777,600,000 objects/month</a:t>
                      </a:r>
                    </a:p>
                  </a:txBody>
                  <a:tcPr>
                    <a:solidFill>
                      <a:schemeClr val="accent4">
                        <a:lumMod val="60000"/>
                        <a:lumOff val="40000"/>
                        <a:alpha val="40000"/>
                      </a:schemeClr>
                    </a:solidFill>
                  </a:tcPr>
                </a:tc>
                <a:extLst>
                  <a:ext uri="{0D108BD9-81ED-4DB2-BD59-A6C34878D82A}">
                    <a16:rowId xmlns:a16="http://schemas.microsoft.com/office/drawing/2014/main" xmlns="" val="10000"/>
                  </a:ext>
                </a:extLst>
              </a:tr>
            </a:tbl>
          </a:graphicData>
        </a:graphic>
      </p:graphicFrame>
      <p:sp>
        <p:nvSpPr>
          <p:cNvPr id="9" name="TextBox 8"/>
          <p:cNvSpPr txBox="1"/>
          <p:nvPr/>
        </p:nvSpPr>
        <p:spPr>
          <a:xfrm>
            <a:off x="2618657" y="4034551"/>
            <a:ext cx="1141908" cy="491326"/>
          </a:xfrm>
          <a:prstGeom prst="rect">
            <a:avLst/>
          </a:prstGeom>
          <a:noFill/>
        </p:spPr>
        <p:txBody>
          <a:bodyPr wrap="square" lIns="0" tIns="0" rIns="0" bIns="0" rtlCol="0" anchor="ctr">
            <a:noAutofit/>
          </a:bodyPr>
          <a:lstStyle/>
          <a:p>
            <a:pPr algn="ctr"/>
            <a:r>
              <a:rPr lang="en-US" sz="1400" b="1" dirty="0"/>
              <a:t>Amazon S3</a:t>
            </a:r>
            <a:endParaRPr lang="en-US" sz="400" b="1" dirty="0"/>
          </a:p>
        </p:txBody>
      </p:sp>
      <p:pic>
        <p:nvPicPr>
          <p:cNvPr id="10" name="Picture 9"/>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796909" y="3220301"/>
            <a:ext cx="790730" cy="933319"/>
          </a:xfrm>
          <a:prstGeom prst="rect">
            <a:avLst/>
          </a:prstGeom>
        </p:spPr>
      </p:pic>
      <p:sp>
        <p:nvSpPr>
          <p:cNvPr id="11" name="TextBox 10"/>
          <p:cNvSpPr txBox="1"/>
          <p:nvPr/>
        </p:nvSpPr>
        <p:spPr>
          <a:xfrm>
            <a:off x="5374316" y="4082048"/>
            <a:ext cx="990479" cy="338845"/>
          </a:xfrm>
          <a:prstGeom prst="rect">
            <a:avLst/>
          </a:prstGeom>
          <a:noFill/>
        </p:spPr>
        <p:txBody>
          <a:bodyPr wrap="square" lIns="0" tIns="0" rIns="0" bIns="0" rtlCol="0" anchor="ctr">
            <a:noAutofit/>
          </a:bodyPr>
          <a:lstStyle/>
          <a:p>
            <a:pPr algn="ctr"/>
            <a:r>
              <a:rPr lang="en-US" sz="1400" b="1" dirty="0"/>
              <a:t>DynamoDB</a:t>
            </a:r>
          </a:p>
        </p:txBody>
      </p:sp>
      <p:pic>
        <p:nvPicPr>
          <p:cNvPr id="12" name="Picture 1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489177" y="3220301"/>
            <a:ext cx="776094" cy="871611"/>
          </a:xfrm>
          <a:prstGeom prst="rect">
            <a:avLst/>
          </a:prstGeom>
        </p:spPr>
      </p:pic>
      <p:sp>
        <p:nvSpPr>
          <p:cNvPr id="13" name="TextBox 12"/>
          <p:cNvSpPr txBox="1"/>
          <p:nvPr/>
        </p:nvSpPr>
        <p:spPr>
          <a:xfrm>
            <a:off x="4043168" y="3517537"/>
            <a:ext cx="990479" cy="338845"/>
          </a:xfrm>
          <a:prstGeom prst="rect">
            <a:avLst/>
          </a:prstGeom>
          <a:noFill/>
        </p:spPr>
        <p:txBody>
          <a:bodyPr wrap="square" lIns="0" tIns="0" rIns="0" bIns="0" rtlCol="0" anchor="ctr">
            <a:noAutofit/>
          </a:bodyPr>
          <a:lstStyle/>
          <a:p>
            <a:pPr algn="ctr"/>
            <a:r>
              <a:rPr lang="en-US" b="1" dirty="0"/>
              <a:t>OR</a:t>
            </a:r>
            <a:endParaRPr lang="en-US" sz="1400" b="1" dirty="0"/>
          </a:p>
        </p:txBody>
      </p:sp>
    </p:spTree>
    <p:extLst>
      <p:ext uri="{BB962C8B-B14F-4D97-AF65-F5344CB8AC3E}">
        <p14:creationId xmlns:p14="http://schemas.microsoft.com/office/powerpoint/2010/main" xmlns="" val="32835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4663885" y="2273967"/>
            <a:ext cx="4003807" cy="1708485"/>
          </a:xfrm>
          <a:prstGeom prst="roundRect">
            <a:avLst/>
          </a:prstGeom>
          <a:ln w="5715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507826" y="2273968"/>
            <a:ext cx="4003807" cy="170848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Choosing a data store: Cost considerations</a:t>
            </a:r>
          </a:p>
        </p:txBody>
      </p:sp>
      <p:graphicFrame>
        <p:nvGraphicFramePr>
          <p:cNvPr id="9" name="Content Placeholder 8"/>
          <p:cNvGraphicFramePr>
            <a:graphicFrameLocks noGrp="1"/>
          </p:cNvGraphicFramePr>
          <p:nvPr>
            <p:ph idx="1"/>
            <p:extLst/>
          </p:nvPr>
        </p:nvGraphicFramePr>
        <p:xfrm>
          <a:off x="1789007" y="2567341"/>
          <a:ext cx="2633579" cy="1112520"/>
        </p:xfrm>
        <a:graphic>
          <a:graphicData uri="http://schemas.openxmlformats.org/drawingml/2006/table">
            <a:tbl>
              <a:tblPr bandRow="1">
                <a:tableStyleId>{2D5ABB26-0587-4C30-8999-92F81FD0307C}</a:tableStyleId>
              </a:tblPr>
              <a:tblGrid>
                <a:gridCol w="2633579">
                  <a:extLst>
                    <a:ext uri="{9D8B030D-6E8A-4147-A177-3AD203B41FA5}">
                      <a16:colId xmlns:a16="http://schemas.microsoft.com/office/drawing/2014/main" xmlns="" val="20000"/>
                    </a:ext>
                  </a:extLst>
                </a:gridCol>
              </a:tblGrid>
              <a:tr h="370840">
                <a:tc>
                  <a:txBody>
                    <a:bodyPr/>
                    <a:lstStyle/>
                    <a:p>
                      <a:pPr algn="l"/>
                      <a:r>
                        <a:rPr lang="en-US" sz="1400" dirty="0"/>
                        <a:t>Storage:</a:t>
                      </a:r>
                      <a:r>
                        <a:rPr lang="en-US" sz="1400" baseline="0" dirty="0"/>
                        <a:t>                        $44.27</a:t>
                      </a:r>
                      <a:endParaRPr lang="en-US" sz="1400" dirty="0"/>
                    </a:p>
                  </a:txBody>
                  <a:tcPr/>
                </a:tc>
                <a:extLst>
                  <a:ext uri="{0D108BD9-81ED-4DB2-BD59-A6C34878D82A}">
                    <a16:rowId xmlns:a16="http://schemas.microsoft.com/office/drawing/2014/main" xmlns="" val="10000"/>
                  </a:ext>
                </a:extLst>
              </a:tr>
              <a:tr h="370840">
                <a:tc>
                  <a:txBody>
                    <a:bodyPr/>
                    <a:lstStyle/>
                    <a:p>
                      <a:pPr algn="l"/>
                      <a:r>
                        <a:rPr lang="en-US" sz="1400" dirty="0"/>
                        <a:t>Put/List Requests:    $3,888.00</a:t>
                      </a:r>
                    </a:p>
                  </a:txBody>
                  <a:tcPr/>
                </a:tc>
                <a:extLst>
                  <a:ext uri="{0D108BD9-81ED-4DB2-BD59-A6C34878D82A}">
                    <a16:rowId xmlns:a16="http://schemas.microsoft.com/office/drawing/2014/main" xmlns="" val="10001"/>
                  </a:ext>
                </a:extLst>
              </a:tr>
              <a:tr h="370840">
                <a:tc>
                  <a:txBody>
                    <a:bodyPr/>
                    <a:lstStyle/>
                    <a:p>
                      <a:r>
                        <a:rPr lang="en-US" sz="1400" dirty="0"/>
                        <a:t>Total per month:       </a:t>
                      </a:r>
                      <a:r>
                        <a:rPr lang="en-US" sz="1400" b="1" dirty="0">
                          <a:solidFill>
                            <a:schemeClr val="accent2"/>
                          </a:solidFill>
                        </a:rPr>
                        <a:t>$3,932.27</a:t>
                      </a:r>
                    </a:p>
                  </a:txBody>
                  <a:tcPr/>
                </a:tc>
                <a:extLst>
                  <a:ext uri="{0D108BD9-81ED-4DB2-BD59-A6C34878D82A}">
                    <a16:rowId xmlns:a16="http://schemas.microsoft.com/office/drawing/2014/main" xmlns="" val="10002"/>
                  </a:ext>
                </a:extLst>
              </a:tr>
            </a:tbl>
          </a:graphicData>
        </a:graphic>
      </p:graphicFrame>
      <p:graphicFrame>
        <p:nvGraphicFramePr>
          <p:cNvPr id="7" name="Table 6"/>
          <p:cNvGraphicFramePr>
            <a:graphicFrameLocks noGrp="1"/>
          </p:cNvGraphicFramePr>
          <p:nvPr>
            <p:extLst/>
          </p:nvPr>
        </p:nvGraphicFramePr>
        <p:xfrm>
          <a:off x="2207775" y="1252734"/>
          <a:ext cx="6200272" cy="640080"/>
        </p:xfrm>
        <a:graphic>
          <a:graphicData uri="http://schemas.openxmlformats.org/drawingml/2006/table">
            <a:tbl>
              <a:tblPr bandRow="1">
                <a:tableStyleId>{284E427A-3D55-4303-BF80-6455036E1DE7}</a:tableStyleId>
              </a:tblPr>
              <a:tblGrid>
                <a:gridCol w="1550068">
                  <a:extLst>
                    <a:ext uri="{9D8B030D-6E8A-4147-A177-3AD203B41FA5}">
                      <a16:colId xmlns:a16="http://schemas.microsoft.com/office/drawing/2014/main" xmlns="" val="20000"/>
                    </a:ext>
                  </a:extLst>
                </a:gridCol>
                <a:gridCol w="1550068">
                  <a:extLst>
                    <a:ext uri="{9D8B030D-6E8A-4147-A177-3AD203B41FA5}">
                      <a16:colId xmlns:a16="http://schemas.microsoft.com/office/drawing/2014/main" xmlns="" val="20001"/>
                    </a:ext>
                  </a:extLst>
                </a:gridCol>
                <a:gridCol w="1415716">
                  <a:extLst>
                    <a:ext uri="{9D8B030D-6E8A-4147-A177-3AD203B41FA5}">
                      <a16:colId xmlns:a16="http://schemas.microsoft.com/office/drawing/2014/main" xmlns="" val="20002"/>
                    </a:ext>
                  </a:extLst>
                </a:gridCol>
                <a:gridCol w="1684420">
                  <a:extLst>
                    <a:ext uri="{9D8B030D-6E8A-4147-A177-3AD203B41FA5}">
                      <a16:colId xmlns:a16="http://schemas.microsoft.com/office/drawing/2014/main" xmlns="" val="20003"/>
                    </a:ext>
                  </a:extLst>
                </a:gridCol>
              </a:tblGrid>
              <a:tr h="609470">
                <a:tc>
                  <a:txBody>
                    <a:bodyPr/>
                    <a:lstStyle/>
                    <a:p>
                      <a:r>
                        <a:rPr lang="en-US" dirty="0"/>
                        <a:t>300 writes/sec</a:t>
                      </a:r>
                    </a:p>
                  </a:txBody>
                  <a:tcPr>
                    <a:solidFill>
                      <a:schemeClr val="accent2">
                        <a:lumMod val="60000"/>
                        <a:lumOff val="40000"/>
                        <a:alpha val="40000"/>
                      </a:schemeClr>
                    </a:solidFill>
                  </a:tcPr>
                </a:tc>
                <a:tc>
                  <a:txBody>
                    <a:bodyPr/>
                    <a:lstStyle/>
                    <a:p>
                      <a:r>
                        <a:rPr lang="en-US" dirty="0"/>
                        <a:t>2,048</a:t>
                      </a:r>
                      <a:r>
                        <a:rPr lang="en-US" baseline="0" dirty="0"/>
                        <a:t> bytes object size</a:t>
                      </a:r>
                      <a:endParaRPr lang="en-US" dirty="0"/>
                    </a:p>
                  </a:txBody>
                  <a:tcPr>
                    <a:solidFill>
                      <a:schemeClr val="accent2">
                        <a:lumMod val="60000"/>
                        <a:lumOff val="40000"/>
                        <a:alpha val="40000"/>
                      </a:schemeClr>
                    </a:solidFill>
                  </a:tcPr>
                </a:tc>
                <a:tc>
                  <a:txBody>
                    <a:bodyPr/>
                    <a:lstStyle/>
                    <a:p>
                      <a:r>
                        <a:rPr lang="en-US" dirty="0"/>
                        <a:t>1,483 GB/month</a:t>
                      </a:r>
                    </a:p>
                  </a:txBody>
                  <a:tcPr>
                    <a:solidFill>
                      <a:schemeClr val="accent2">
                        <a:lumMod val="60000"/>
                        <a:lumOff val="40000"/>
                        <a:alpha val="40000"/>
                      </a:schemeClr>
                    </a:solidFill>
                  </a:tcPr>
                </a:tc>
                <a:tc>
                  <a:txBody>
                    <a:bodyPr/>
                    <a:lstStyle/>
                    <a:p>
                      <a:r>
                        <a:rPr lang="en-US" dirty="0"/>
                        <a:t>777,600,000 objects/month</a:t>
                      </a:r>
                    </a:p>
                  </a:txBody>
                  <a:tcPr>
                    <a:solidFill>
                      <a:schemeClr val="accent2">
                        <a:lumMod val="60000"/>
                        <a:lumOff val="40000"/>
                        <a:alpha val="40000"/>
                      </a:schemeClr>
                    </a:solidFill>
                  </a:tcPr>
                </a:tc>
                <a:extLst>
                  <a:ext uri="{0D108BD9-81ED-4DB2-BD59-A6C34878D82A}">
                    <a16:rowId xmlns:a16="http://schemas.microsoft.com/office/drawing/2014/main" xmlns="" val="10000"/>
                  </a:ext>
                </a:extLst>
              </a:tr>
            </a:tbl>
          </a:graphicData>
        </a:graphic>
      </p:graphicFrame>
      <p:sp>
        <p:nvSpPr>
          <p:cNvPr id="10" name="TextBox 9"/>
          <p:cNvSpPr txBox="1"/>
          <p:nvPr/>
        </p:nvSpPr>
        <p:spPr>
          <a:xfrm>
            <a:off x="631912" y="3289857"/>
            <a:ext cx="1141908" cy="491326"/>
          </a:xfrm>
          <a:prstGeom prst="rect">
            <a:avLst/>
          </a:prstGeom>
          <a:noFill/>
        </p:spPr>
        <p:txBody>
          <a:bodyPr wrap="square" lIns="0" tIns="0" rIns="0" bIns="0" rtlCol="0" anchor="ctr">
            <a:noAutofit/>
          </a:bodyPr>
          <a:lstStyle/>
          <a:p>
            <a:pPr algn="ctr"/>
            <a:r>
              <a:rPr lang="en-US" sz="1400" b="1" dirty="0"/>
              <a:t>Amazon S3</a:t>
            </a:r>
            <a:endParaRPr lang="en-US" sz="400" b="1" dirty="0"/>
          </a:p>
        </p:txBody>
      </p:sp>
      <p:pic>
        <p:nvPicPr>
          <p:cNvPr id="11" name="Picture 10"/>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84164" y="2509019"/>
            <a:ext cx="790730" cy="933319"/>
          </a:xfrm>
          <a:prstGeom prst="rect">
            <a:avLst/>
          </a:prstGeom>
        </p:spPr>
      </p:pic>
      <p:sp>
        <p:nvSpPr>
          <p:cNvPr id="12" name="TextBox 11"/>
          <p:cNvSpPr txBox="1"/>
          <p:nvPr/>
        </p:nvSpPr>
        <p:spPr>
          <a:xfrm>
            <a:off x="4787971" y="3366097"/>
            <a:ext cx="990479" cy="338845"/>
          </a:xfrm>
          <a:prstGeom prst="rect">
            <a:avLst/>
          </a:prstGeom>
          <a:noFill/>
        </p:spPr>
        <p:txBody>
          <a:bodyPr wrap="square" lIns="0" tIns="0" rIns="0" bIns="0" rtlCol="0" anchor="ctr">
            <a:noAutofit/>
          </a:bodyPr>
          <a:lstStyle/>
          <a:p>
            <a:pPr algn="ctr"/>
            <a:r>
              <a:rPr lang="en-US" sz="1400" b="1" dirty="0"/>
              <a:t>DynamoDB</a:t>
            </a:r>
          </a:p>
        </p:txBody>
      </p:sp>
      <p:pic>
        <p:nvPicPr>
          <p:cNvPr id="13" name="Picture 1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82369" y="2570727"/>
            <a:ext cx="776094" cy="871611"/>
          </a:xfrm>
          <a:prstGeom prst="rect">
            <a:avLst/>
          </a:prstGeom>
        </p:spPr>
      </p:pic>
      <p:sp>
        <p:nvSpPr>
          <p:cNvPr id="15" name="Rectangle 14"/>
          <p:cNvSpPr/>
          <p:nvPr/>
        </p:nvSpPr>
        <p:spPr>
          <a:xfrm>
            <a:off x="712364" y="1388108"/>
            <a:ext cx="1351652" cy="369332"/>
          </a:xfrm>
          <a:prstGeom prst="rect">
            <a:avLst/>
          </a:prstGeom>
        </p:spPr>
        <p:txBody>
          <a:bodyPr wrap="none">
            <a:spAutoFit/>
          </a:bodyPr>
          <a:lstStyle/>
          <a:p>
            <a:r>
              <a:rPr lang="en-US" dirty="0"/>
              <a:t>Scenario 1:</a:t>
            </a:r>
          </a:p>
        </p:txBody>
      </p:sp>
      <p:graphicFrame>
        <p:nvGraphicFramePr>
          <p:cNvPr id="18" name="Content Placeholder 8"/>
          <p:cNvGraphicFramePr>
            <a:graphicFrameLocks/>
          </p:cNvGraphicFramePr>
          <p:nvPr>
            <p:extLst/>
          </p:nvPr>
        </p:nvGraphicFramePr>
        <p:xfrm>
          <a:off x="5778450" y="2388703"/>
          <a:ext cx="2739910" cy="1305560"/>
        </p:xfrm>
        <a:graphic>
          <a:graphicData uri="http://schemas.openxmlformats.org/drawingml/2006/table">
            <a:tbl>
              <a:tblPr bandRow="1">
                <a:tableStyleId>{2D5ABB26-0587-4C30-8999-92F81FD0307C}</a:tableStyleId>
              </a:tblPr>
              <a:tblGrid>
                <a:gridCol w="2739910">
                  <a:extLst>
                    <a:ext uri="{9D8B030D-6E8A-4147-A177-3AD203B41FA5}">
                      <a16:colId xmlns:a16="http://schemas.microsoft.com/office/drawing/2014/main" xmlns="" val="20000"/>
                    </a:ext>
                  </a:extLst>
                </a:gridCol>
              </a:tblGrid>
              <a:tr h="370840">
                <a:tc>
                  <a:txBody>
                    <a:bodyPr/>
                    <a:lstStyle/>
                    <a:p>
                      <a:pPr algn="l"/>
                      <a:r>
                        <a:rPr lang="en-US" sz="1400" dirty="0"/>
                        <a:t>Throughput</a:t>
                      </a:r>
                      <a:r>
                        <a:rPr lang="en-US" sz="1400" baseline="0" dirty="0"/>
                        <a:t> </a:t>
                      </a:r>
                    </a:p>
                    <a:p>
                      <a:pPr algn="r"/>
                      <a:r>
                        <a:rPr lang="en-US" sz="1400" baseline="0" dirty="0"/>
                        <a:t>capacity:                        $261.69</a:t>
                      </a:r>
                      <a:endParaRPr lang="en-US" sz="1400" dirty="0"/>
                    </a:p>
                  </a:txBody>
                  <a:tcPr marT="91440"/>
                </a:tc>
                <a:extLst>
                  <a:ext uri="{0D108BD9-81ED-4DB2-BD59-A6C34878D82A}">
                    <a16:rowId xmlns:a16="http://schemas.microsoft.com/office/drawing/2014/main" xmlns="" val="10000"/>
                  </a:ext>
                </a:extLst>
              </a:tr>
              <a:tr h="370840">
                <a:tc>
                  <a:txBody>
                    <a:bodyPr/>
                    <a:lstStyle/>
                    <a:p>
                      <a:pPr algn="l"/>
                      <a:r>
                        <a:rPr lang="en-US" sz="1400" dirty="0"/>
                        <a:t>Indexed data</a:t>
                      </a:r>
                      <a:r>
                        <a:rPr lang="en-US" sz="1400" baseline="0" dirty="0"/>
                        <a:t> stored:      </a:t>
                      </a:r>
                      <a:r>
                        <a:rPr lang="en-US" sz="1400" dirty="0"/>
                        <a:t>$382.61</a:t>
                      </a:r>
                    </a:p>
                  </a:txBody>
                  <a:tcPr/>
                </a:tc>
                <a:extLst>
                  <a:ext uri="{0D108BD9-81ED-4DB2-BD59-A6C34878D82A}">
                    <a16:rowId xmlns:a16="http://schemas.microsoft.com/office/drawing/2014/main" xmlns="" val="10001"/>
                  </a:ext>
                </a:extLst>
              </a:tr>
              <a:tr h="370840">
                <a:tc>
                  <a:txBody>
                    <a:bodyPr/>
                    <a:lstStyle/>
                    <a:p>
                      <a:r>
                        <a:rPr lang="en-US" sz="1400" dirty="0"/>
                        <a:t>Total per month:             </a:t>
                      </a:r>
                      <a:r>
                        <a:rPr lang="en-US" sz="1400" b="1" dirty="0">
                          <a:solidFill>
                            <a:schemeClr val="accent2"/>
                          </a:solidFill>
                        </a:rPr>
                        <a:t>$644.30</a:t>
                      </a:r>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44036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4675917" y="2273967"/>
            <a:ext cx="4003807" cy="170848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519858" y="2273968"/>
            <a:ext cx="4003807" cy="1708485"/>
          </a:xfrm>
          <a:prstGeom prst="roundRect">
            <a:avLst/>
          </a:prstGeom>
          <a:ln w="5715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Choosing a data store: Cost considerations</a:t>
            </a:r>
          </a:p>
        </p:txBody>
      </p:sp>
      <p:graphicFrame>
        <p:nvGraphicFramePr>
          <p:cNvPr id="9" name="Content Placeholder 8"/>
          <p:cNvGraphicFramePr>
            <a:graphicFrameLocks noGrp="1"/>
          </p:cNvGraphicFramePr>
          <p:nvPr>
            <p:ph idx="1"/>
            <p:extLst/>
          </p:nvPr>
        </p:nvGraphicFramePr>
        <p:xfrm>
          <a:off x="1801039" y="2567341"/>
          <a:ext cx="2633579" cy="1112520"/>
        </p:xfrm>
        <a:graphic>
          <a:graphicData uri="http://schemas.openxmlformats.org/drawingml/2006/table">
            <a:tbl>
              <a:tblPr bandRow="1">
                <a:tableStyleId>{2D5ABB26-0587-4C30-8999-92F81FD0307C}</a:tableStyleId>
              </a:tblPr>
              <a:tblGrid>
                <a:gridCol w="2633579">
                  <a:extLst>
                    <a:ext uri="{9D8B030D-6E8A-4147-A177-3AD203B41FA5}">
                      <a16:colId xmlns:a16="http://schemas.microsoft.com/office/drawing/2014/main" xmlns="" val="20000"/>
                    </a:ext>
                  </a:extLst>
                </a:gridCol>
              </a:tblGrid>
              <a:tr h="370840">
                <a:tc>
                  <a:txBody>
                    <a:bodyPr/>
                    <a:lstStyle/>
                    <a:p>
                      <a:pPr algn="l"/>
                      <a:r>
                        <a:rPr lang="en-US" sz="1400" dirty="0"/>
                        <a:t>Storage:</a:t>
                      </a:r>
                      <a:r>
                        <a:rPr lang="en-US" sz="1400" baseline="0" dirty="0"/>
                        <a:t>                       $700.55</a:t>
                      </a:r>
                      <a:endParaRPr lang="en-US" sz="1400" dirty="0"/>
                    </a:p>
                  </a:txBody>
                  <a:tcPr/>
                </a:tc>
                <a:extLst>
                  <a:ext uri="{0D108BD9-81ED-4DB2-BD59-A6C34878D82A}">
                    <a16:rowId xmlns:a16="http://schemas.microsoft.com/office/drawing/2014/main" xmlns="" val="10000"/>
                  </a:ext>
                </a:extLst>
              </a:tr>
              <a:tr h="370840">
                <a:tc>
                  <a:txBody>
                    <a:bodyPr/>
                    <a:lstStyle/>
                    <a:p>
                      <a:pPr algn="l"/>
                      <a:r>
                        <a:rPr lang="en-US" sz="1400" dirty="0"/>
                        <a:t>Put/List Requests:    $3,888.00</a:t>
                      </a:r>
                    </a:p>
                  </a:txBody>
                  <a:tcPr/>
                </a:tc>
                <a:extLst>
                  <a:ext uri="{0D108BD9-81ED-4DB2-BD59-A6C34878D82A}">
                    <a16:rowId xmlns:a16="http://schemas.microsoft.com/office/drawing/2014/main" xmlns="" val="10001"/>
                  </a:ext>
                </a:extLst>
              </a:tr>
              <a:tr h="370840">
                <a:tc>
                  <a:txBody>
                    <a:bodyPr/>
                    <a:lstStyle/>
                    <a:p>
                      <a:r>
                        <a:rPr lang="en-US" sz="1400" dirty="0"/>
                        <a:t>Total per month:       </a:t>
                      </a:r>
                      <a:r>
                        <a:rPr lang="en-US" sz="1400" b="1" dirty="0">
                          <a:solidFill>
                            <a:schemeClr val="accent2"/>
                          </a:solidFill>
                        </a:rPr>
                        <a:t>$4,588.55</a:t>
                      </a:r>
                    </a:p>
                  </a:txBody>
                  <a:tcPr/>
                </a:tc>
                <a:extLst>
                  <a:ext uri="{0D108BD9-81ED-4DB2-BD59-A6C34878D82A}">
                    <a16:rowId xmlns:a16="http://schemas.microsoft.com/office/drawing/2014/main" xmlns="" val="10002"/>
                  </a:ext>
                </a:extLst>
              </a:tr>
            </a:tbl>
          </a:graphicData>
        </a:graphic>
      </p:graphicFrame>
      <p:sp>
        <p:nvSpPr>
          <p:cNvPr id="10" name="TextBox 9"/>
          <p:cNvSpPr txBox="1"/>
          <p:nvPr/>
        </p:nvSpPr>
        <p:spPr>
          <a:xfrm>
            <a:off x="643944" y="3289857"/>
            <a:ext cx="1141908" cy="491326"/>
          </a:xfrm>
          <a:prstGeom prst="rect">
            <a:avLst/>
          </a:prstGeom>
          <a:noFill/>
        </p:spPr>
        <p:txBody>
          <a:bodyPr wrap="square" lIns="0" tIns="0" rIns="0" bIns="0" rtlCol="0" anchor="ctr">
            <a:noAutofit/>
          </a:bodyPr>
          <a:lstStyle/>
          <a:p>
            <a:pPr algn="ctr"/>
            <a:r>
              <a:rPr lang="en-US" sz="1400" b="1" dirty="0"/>
              <a:t>Amazon S3</a:t>
            </a:r>
            <a:endParaRPr lang="en-US" sz="400" b="1" dirty="0"/>
          </a:p>
        </p:txBody>
      </p:sp>
      <p:pic>
        <p:nvPicPr>
          <p:cNvPr id="11" name="Picture 10"/>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96196" y="2509019"/>
            <a:ext cx="790730" cy="933319"/>
          </a:xfrm>
          <a:prstGeom prst="rect">
            <a:avLst/>
          </a:prstGeom>
        </p:spPr>
      </p:pic>
      <p:sp>
        <p:nvSpPr>
          <p:cNvPr id="12" name="TextBox 11"/>
          <p:cNvSpPr txBox="1"/>
          <p:nvPr/>
        </p:nvSpPr>
        <p:spPr>
          <a:xfrm>
            <a:off x="4800003" y="3366097"/>
            <a:ext cx="990479" cy="338845"/>
          </a:xfrm>
          <a:prstGeom prst="rect">
            <a:avLst/>
          </a:prstGeom>
          <a:noFill/>
        </p:spPr>
        <p:txBody>
          <a:bodyPr wrap="square" lIns="0" tIns="0" rIns="0" bIns="0" rtlCol="0" anchor="ctr">
            <a:noAutofit/>
          </a:bodyPr>
          <a:lstStyle/>
          <a:p>
            <a:pPr algn="ctr"/>
            <a:r>
              <a:rPr lang="en-US" sz="1400" b="1" dirty="0"/>
              <a:t>DynamoDB</a:t>
            </a:r>
          </a:p>
        </p:txBody>
      </p:sp>
      <p:pic>
        <p:nvPicPr>
          <p:cNvPr id="13" name="Picture 1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894401" y="2570727"/>
            <a:ext cx="776094" cy="871611"/>
          </a:xfrm>
          <a:prstGeom prst="rect">
            <a:avLst/>
          </a:prstGeom>
        </p:spPr>
      </p:pic>
      <p:graphicFrame>
        <p:nvGraphicFramePr>
          <p:cNvPr id="14" name="Content Placeholder 8"/>
          <p:cNvGraphicFramePr>
            <a:graphicFrameLocks/>
          </p:cNvGraphicFramePr>
          <p:nvPr>
            <p:extLst/>
          </p:nvPr>
        </p:nvGraphicFramePr>
        <p:xfrm>
          <a:off x="5790482" y="2387350"/>
          <a:ext cx="2807608" cy="1259840"/>
        </p:xfrm>
        <a:graphic>
          <a:graphicData uri="http://schemas.openxmlformats.org/drawingml/2006/table">
            <a:tbl>
              <a:tblPr bandRow="1">
                <a:tableStyleId>{2D5ABB26-0587-4C30-8999-92F81FD0307C}</a:tableStyleId>
              </a:tblPr>
              <a:tblGrid>
                <a:gridCol w="2807608">
                  <a:extLst>
                    <a:ext uri="{9D8B030D-6E8A-4147-A177-3AD203B41FA5}">
                      <a16:colId xmlns:a16="http://schemas.microsoft.com/office/drawing/2014/main" xmlns="" val="20000"/>
                    </a:ext>
                  </a:extLst>
                </a:gridCol>
              </a:tblGrid>
              <a:tr h="370840">
                <a:tc>
                  <a:txBody>
                    <a:bodyPr/>
                    <a:lstStyle/>
                    <a:p>
                      <a:pPr algn="l"/>
                      <a:r>
                        <a:rPr lang="en-US" sz="1400" dirty="0"/>
                        <a:t>Indexed data</a:t>
                      </a:r>
                      <a:r>
                        <a:rPr lang="en-US" sz="1400" baseline="0" dirty="0"/>
                        <a:t> stored:    </a:t>
                      </a:r>
                      <a:r>
                        <a:rPr lang="en-US" sz="1400" dirty="0"/>
                        <a:t>$5,944.36</a:t>
                      </a:r>
                    </a:p>
                  </a:txBody>
                  <a:tcPr marT="91440"/>
                </a:tc>
                <a:extLst>
                  <a:ext uri="{0D108BD9-81ED-4DB2-BD59-A6C34878D82A}">
                    <a16:rowId xmlns:a16="http://schemas.microsoft.com/office/drawing/2014/main" xmlns="" val="10000"/>
                  </a:ext>
                </a:extLst>
              </a:tr>
              <a:tr h="449034">
                <a:tc>
                  <a:txBody>
                    <a:bodyPr/>
                    <a:lstStyle/>
                    <a:p>
                      <a:pPr algn="l"/>
                      <a:r>
                        <a:rPr lang="en-US" sz="1400" dirty="0"/>
                        <a:t>Throughput</a:t>
                      </a:r>
                      <a:r>
                        <a:rPr lang="en-US" sz="1400" baseline="0" dirty="0"/>
                        <a:t> </a:t>
                      </a:r>
                    </a:p>
                    <a:p>
                      <a:pPr algn="r"/>
                      <a:r>
                        <a:rPr lang="en-US" sz="1400" baseline="0" dirty="0"/>
                        <a:t>capacity:                      $4,187.04</a:t>
                      </a:r>
                      <a:endParaRPr lang="en-US" sz="1400" dirty="0"/>
                    </a:p>
                  </a:txBody>
                  <a:tcPr/>
                </a:tc>
                <a:extLst>
                  <a:ext uri="{0D108BD9-81ED-4DB2-BD59-A6C34878D82A}">
                    <a16:rowId xmlns:a16="http://schemas.microsoft.com/office/drawing/2014/main" xmlns="" val="10001"/>
                  </a:ext>
                </a:extLst>
              </a:tr>
              <a:tr h="370840">
                <a:tc>
                  <a:txBody>
                    <a:bodyPr/>
                    <a:lstStyle/>
                    <a:p>
                      <a:r>
                        <a:rPr lang="en-US" sz="1400" dirty="0"/>
                        <a:t>Total per month:         </a:t>
                      </a:r>
                      <a:r>
                        <a:rPr lang="en-US" sz="1400" b="1" dirty="0">
                          <a:solidFill>
                            <a:schemeClr val="accent2"/>
                          </a:solidFill>
                        </a:rPr>
                        <a:t>$10,131.40</a:t>
                      </a:r>
                    </a:p>
                  </a:txBody>
                  <a:tcPr/>
                </a:tc>
                <a:extLst>
                  <a:ext uri="{0D108BD9-81ED-4DB2-BD59-A6C34878D82A}">
                    <a16:rowId xmlns:a16="http://schemas.microsoft.com/office/drawing/2014/main" xmlns="" val="10002"/>
                  </a:ext>
                </a:extLst>
              </a:tr>
            </a:tbl>
          </a:graphicData>
        </a:graphic>
      </p:graphicFrame>
      <p:sp>
        <p:nvSpPr>
          <p:cNvPr id="15" name="Rectangle 14"/>
          <p:cNvSpPr/>
          <p:nvPr/>
        </p:nvSpPr>
        <p:spPr>
          <a:xfrm>
            <a:off x="736426" y="1388108"/>
            <a:ext cx="1351652" cy="369332"/>
          </a:xfrm>
          <a:prstGeom prst="rect">
            <a:avLst/>
          </a:prstGeom>
        </p:spPr>
        <p:txBody>
          <a:bodyPr wrap="none">
            <a:spAutoFit/>
          </a:bodyPr>
          <a:lstStyle/>
          <a:p>
            <a:r>
              <a:rPr lang="en-US" dirty="0"/>
              <a:t>Scenario 2:</a:t>
            </a:r>
          </a:p>
        </p:txBody>
      </p:sp>
      <p:graphicFrame>
        <p:nvGraphicFramePr>
          <p:cNvPr id="18" name="Table 17"/>
          <p:cNvGraphicFramePr>
            <a:graphicFrameLocks noGrp="1"/>
          </p:cNvGraphicFramePr>
          <p:nvPr>
            <p:extLst/>
          </p:nvPr>
        </p:nvGraphicFramePr>
        <p:xfrm>
          <a:off x="2202713" y="1237677"/>
          <a:ext cx="6200272" cy="640080"/>
        </p:xfrm>
        <a:graphic>
          <a:graphicData uri="http://schemas.openxmlformats.org/drawingml/2006/table">
            <a:tbl>
              <a:tblPr bandRow="1">
                <a:tableStyleId>{775DCB02-9BB8-47FD-8907-85C794F793BA}</a:tableStyleId>
              </a:tblPr>
              <a:tblGrid>
                <a:gridCol w="1550068">
                  <a:extLst>
                    <a:ext uri="{9D8B030D-6E8A-4147-A177-3AD203B41FA5}">
                      <a16:colId xmlns:a16="http://schemas.microsoft.com/office/drawing/2014/main" xmlns="" val="20000"/>
                    </a:ext>
                  </a:extLst>
                </a:gridCol>
                <a:gridCol w="1550068">
                  <a:extLst>
                    <a:ext uri="{9D8B030D-6E8A-4147-A177-3AD203B41FA5}">
                      <a16:colId xmlns:a16="http://schemas.microsoft.com/office/drawing/2014/main" xmlns="" val="20001"/>
                    </a:ext>
                  </a:extLst>
                </a:gridCol>
                <a:gridCol w="1415716">
                  <a:extLst>
                    <a:ext uri="{9D8B030D-6E8A-4147-A177-3AD203B41FA5}">
                      <a16:colId xmlns:a16="http://schemas.microsoft.com/office/drawing/2014/main" xmlns="" val="20002"/>
                    </a:ext>
                  </a:extLst>
                </a:gridCol>
                <a:gridCol w="1684420">
                  <a:extLst>
                    <a:ext uri="{9D8B030D-6E8A-4147-A177-3AD203B41FA5}">
                      <a16:colId xmlns:a16="http://schemas.microsoft.com/office/drawing/2014/main" xmlns="" val="20003"/>
                    </a:ext>
                  </a:extLst>
                </a:gridCol>
              </a:tblGrid>
              <a:tr h="370840">
                <a:tc>
                  <a:txBody>
                    <a:bodyPr/>
                    <a:lstStyle/>
                    <a:p>
                      <a:r>
                        <a:rPr lang="en-US" dirty="0"/>
                        <a:t>300 writes/sec</a:t>
                      </a:r>
                    </a:p>
                  </a:txBody>
                  <a:tcPr>
                    <a:solidFill>
                      <a:schemeClr val="accent4">
                        <a:lumMod val="60000"/>
                        <a:lumOff val="40000"/>
                        <a:alpha val="40000"/>
                      </a:schemeClr>
                    </a:solidFill>
                  </a:tcPr>
                </a:tc>
                <a:tc>
                  <a:txBody>
                    <a:bodyPr/>
                    <a:lstStyle/>
                    <a:p>
                      <a:r>
                        <a:rPr lang="en-US" dirty="0"/>
                        <a:t>32,768</a:t>
                      </a:r>
                      <a:r>
                        <a:rPr lang="en-US" baseline="0" dirty="0"/>
                        <a:t> bytes object size</a:t>
                      </a:r>
                      <a:endParaRPr lang="en-US" dirty="0"/>
                    </a:p>
                  </a:txBody>
                  <a:tcPr>
                    <a:solidFill>
                      <a:schemeClr val="accent4">
                        <a:lumMod val="60000"/>
                        <a:lumOff val="40000"/>
                        <a:alpha val="40000"/>
                      </a:schemeClr>
                    </a:solidFill>
                  </a:tcPr>
                </a:tc>
                <a:tc>
                  <a:txBody>
                    <a:bodyPr/>
                    <a:lstStyle/>
                    <a:p>
                      <a:r>
                        <a:rPr lang="en-US" dirty="0"/>
                        <a:t>23,730</a:t>
                      </a:r>
                    </a:p>
                    <a:p>
                      <a:r>
                        <a:rPr lang="en-US" dirty="0"/>
                        <a:t>GB/month</a:t>
                      </a:r>
                    </a:p>
                  </a:txBody>
                  <a:tcPr>
                    <a:solidFill>
                      <a:schemeClr val="accent4">
                        <a:lumMod val="60000"/>
                        <a:lumOff val="40000"/>
                        <a:alpha val="40000"/>
                      </a:schemeClr>
                    </a:solidFill>
                  </a:tcPr>
                </a:tc>
                <a:tc>
                  <a:txBody>
                    <a:bodyPr/>
                    <a:lstStyle/>
                    <a:p>
                      <a:r>
                        <a:rPr lang="en-US" dirty="0"/>
                        <a:t>777,600,000 objects/month</a:t>
                      </a:r>
                    </a:p>
                  </a:txBody>
                  <a:tcPr>
                    <a:solidFill>
                      <a:schemeClr val="accent4">
                        <a:lumMod val="60000"/>
                        <a:lumOff val="40000"/>
                        <a:alpha val="40000"/>
                      </a:schemeClr>
                    </a:solid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xmlns="" val="9719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S3: </a:t>
            </a:r>
            <a:r>
              <a:rPr lang="en-US" dirty="0"/>
              <a:t>Data partitioning</a:t>
            </a:r>
          </a:p>
        </p:txBody>
      </p:sp>
      <p:sp>
        <p:nvSpPr>
          <p:cNvPr id="3" name="Content Placeholder 2"/>
          <p:cNvSpPr>
            <a:spLocks noGrp="1"/>
          </p:cNvSpPr>
          <p:nvPr>
            <p:ph idx="1"/>
          </p:nvPr>
        </p:nvSpPr>
        <p:spPr>
          <a:xfrm>
            <a:off x="573207" y="874211"/>
            <a:ext cx="6605516" cy="1421103"/>
          </a:xfrm>
        </p:spPr>
        <p:txBody>
          <a:bodyPr>
            <a:normAutofit/>
          </a:bodyPr>
          <a:lstStyle/>
          <a:p>
            <a:pPr marL="3175" lvl="1" indent="0">
              <a:buNone/>
            </a:pPr>
            <a:endParaRPr lang="en-US" dirty="0"/>
          </a:p>
          <a:p>
            <a:pPr marL="3175" lvl="1" indent="0">
              <a:buNone/>
            </a:pPr>
            <a:endParaRPr lang="en-US" dirty="0"/>
          </a:p>
          <a:p>
            <a:pPr lvl="1"/>
            <a:r>
              <a:rPr lang="en-US" dirty="0"/>
              <a:t>Example:</a:t>
            </a:r>
          </a:p>
        </p:txBody>
      </p:sp>
      <p:sp>
        <p:nvSpPr>
          <p:cNvPr id="6" name="TextBox 5"/>
          <p:cNvSpPr txBox="1"/>
          <p:nvPr/>
        </p:nvSpPr>
        <p:spPr>
          <a:xfrm>
            <a:off x="2532608" y="874211"/>
            <a:ext cx="3813665" cy="1338828"/>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spcAft>
                <a:spcPts val="600"/>
              </a:spcAft>
            </a:pPr>
            <a:r>
              <a:rPr lang="en-US" u="sng" dirty="0"/>
              <a:t>Log processing</a:t>
            </a:r>
            <a:r>
              <a:rPr lang="en-US" dirty="0"/>
              <a:t>:</a:t>
            </a:r>
          </a:p>
          <a:p>
            <a:pPr>
              <a:spcAft>
                <a:spcPts val="600"/>
              </a:spcAft>
            </a:pPr>
            <a:r>
              <a:rPr lang="en-US" sz="1600" dirty="0"/>
              <a:t>Data processed once per hour</a:t>
            </a:r>
          </a:p>
          <a:p>
            <a:pPr>
              <a:spcAft>
                <a:spcPts val="600"/>
              </a:spcAft>
            </a:pPr>
            <a:r>
              <a:rPr lang="en-US" sz="1600" dirty="0"/>
              <a:t>Data access pattern based on time</a:t>
            </a:r>
          </a:p>
          <a:p>
            <a:pPr>
              <a:spcAft>
                <a:spcPts val="600"/>
              </a:spcAft>
            </a:pPr>
            <a:r>
              <a:rPr lang="en-US" sz="1600" dirty="0">
                <a:solidFill>
                  <a:schemeClr val="accent2"/>
                </a:solidFill>
              </a:rPr>
              <a:t>Partition based on day and hour</a:t>
            </a:r>
          </a:p>
        </p:txBody>
      </p:sp>
      <p:sp>
        <p:nvSpPr>
          <p:cNvPr id="7" name="Rectangle 6"/>
          <p:cNvSpPr/>
          <p:nvPr/>
        </p:nvSpPr>
        <p:spPr>
          <a:xfrm>
            <a:off x="2047875" y="2400764"/>
            <a:ext cx="5267325" cy="2215991"/>
          </a:xfrm>
          <a:prstGeom prst="rect">
            <a:avLst/>
          </a:prstGeom>
        </p:spPr>
        <p:txBody>
          <a:bodyPr wrap="square">
            <a:spAutoFit/>
          </a:bodyPr>
          <a:lstStyle/>
          <a:p>
            <a:pPr>
              <a:spcAft>
                <a:spcPts val="600"/>
              </a:spcAft>
            </a:pPr>
            <a:r>
              <a:rPr lang="en-US" sz="1600" dirty="0">
                <a:solidFill>
                  <a:schemeClr val="accent2"/>
                </a:solidFill>
                <a:cs typeface="Courier New" panose="02070309020205020404" pitchFamily="49" charset="0"/>
              </a:rPr>
              <a:t>/data/logs/YYYY/MM/DD/HH/</a:t>
            </a:r>
            <a:r>
              <a:rPr lang="en-US" sz="1600" dirty="0" err="1">
                <a:solidFill>
                  <a:schemeClr val="accent2"/>
                </a:solidFill>
                <a:cs typeface="Courier New" panose="02070309020205020404" pitchFamily="49" charset="0"/>
              </a:rPr>
              <a:t>logfiles</a:t>
            </a:r>
            <a:r>
              <a:rPr lang="en-US" sz="1600" dirty="0">
                <a:solidFill>
                  <a:schemeClr val="accent2"/>
                </a:solidFill>
                <a:cs typeface="Courier New" panose="02070309020205020404" pitchFamily="49" charset="0"/>
              </a:rPr>
              <a:t> </a:t>
            </a:r>
            <a:r>
              <a:rPr lang="en-US" sz="1600" dirty="0"/>
              <a:t>for this given hour</a:t>
            </a:r>
            <a:br>
              <a:rPr lang="en-US" sz="1600" dirty="0"/>
            </a:br>
            <a:endParaRPr lang="en-US" sz="1600" dirty="0"/>
          </a:p>
          <a:p>
            <a:pPr>
              <a:spcAft>
                <a:spcPts val="600"/>
              </a:spcAft>
            </a:pPr>
            <a:r>
              <a:rPr lang="en-US" sz="1600" dirty="0">
                <a:cs typeface="Courier New" panose="02070309020205020404" pitchFamily="49" charset="0"/>
              </a:rPr>
              <a:t>/data/logs/2016/01/01/02/logfile1</a:t>
            </a:r>
            <a:br>
              <a:rPr lang="en-US" sz="1600" dirty="0">
                <a:cs typeface="Courier New" panose="02070309020205020404" pitchFamily="49" charset="0"/>
              </a:rPr>
            </a:br>
            <a:r>
              <a:rPr lang="en-US" sz="1600" dirty="0">
                <a:cs typeface="Courier New" panose="02070309020205020404" pitchFamily="49" charset="0"/>
              </a:rPr>
              <a:t>                                    .../logfile2 </a:t>
            </a:r>
            <a:br>
              <a:rPr lang="en-US" sz="1600" dirty="0">
                <a:cs typeface="Courier New" panose="02070309020205020404" pitchFamily="49" charset="0"/>
              </a:rPr>
            </a:br>
            <a:r>
              <a:rPr lang="en-US" sz="1600" dirty="0">
                <a:cs typeface="Courier New" panose="02070309020205020404" pitchFamily="49" charset="0"/>
              </a:rPr>
              <a:t>                                    .../logfile3 </a:t>
            </a:r>
          </a:p>
          <a:p>
            <a:r>
              <a:rPr lang="en-US" sz="1600" dirty="0">
                <a:cs typeface="Courier New" panose="02070309020205020404" pitchFamily="49" charset="0"/>
              </a:rPr>
              <a:t>/data/logs/2016/01/01/03/logfile1 </a:t>
            </a:r>
          </a:p>
          <a:p>
            <a:r>
              <a:rPr lang="en-US" sz="1600" dirty="0">
                <a:cs typeface="Courier New" panose="02070309020205020404" pitchFamily="49" charset="0"/>
              </a:rPr>
              <a:t>                                    .../logfile2 </a:t>
            </a:r>
          </a:p>
          <a:p>
            <a:r>
              <a:rPr lang="en-US" sz="1600" dirty="0">
                <a:cs typeface="Courier New" panose="02070309020205020404" pitchFamily="49" charset="0"/>
              </a:rPr>
              <a:t>                                    .../logfile3 </a:t>
            </a:r>
          </a:p>
        </p:txBody>
      </p:sp>
    </p:spTree>
    <p:extLst>
      <p:ext uri="{BB962C8B-B14F-4D97-AF65-F5344CB8AC3E}">
        <p14:creationId xmlns:p14="http://schemas.microsoft.com/office/powerpoint/2010/main" xmlns="" val="175186548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11979" y="90561"/>
            <a:ext cx="8205304" cy="677000"/>
          </a:xfrm>
        </p:spPr>
        <p:txBody>
          <a:bodyPr>
            <a:noAutofit/>
          </a:bodyPr>
          <a:lstStyle/>
          <a:p>
            <a:r>
              <a:rPr lang="en-US" sz="2800" dirty="0" smtClean="0"/>
              <a:t>Where do AWS solutions map to the pipeline?</a:t>
            </a:r>
            <a:endParaRPr lang="en-US" sz="2800" dirty="0"/>
          </a:p>
        </p:txBody>
      </p:sp>
      <p:sp>
        <p:nvSpPr>
          <p:cNvPr id="57" name="AutoShape 4" descr="Image result for d3 js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2" name="Group 1"/>
          <p:cNvGrpSpPr/>
          <p:nvPr/>
        </p:nvGrpSpPr>
        <p:grpSpPr>
          <a:xfrm>
            <a:off x="2351540" y="1613723"/>
            <a:ext cx="2227744" cy="2909863"/>
            <a:chOff x="3486543" y="1611454"/>
            <a:chExt cx="2227744" cy="2909863"/>
          </a:xfrm>
        </p:grpSpPr>
        <p:grpSp>
          <p:nvGrpSpPr>
            <p:cNvPr id="98" name="Group 97"/>
            <p:cNvGrpSpPr/>
            <p:nvPr/>
          </p:nvGrpSpPr>
          <p:grpSpPr>
            <a:xfrm>
              <a:off x="3486543" y="1611454"/>
              <a:ext cx="2227744" cy="2909863"/>
              <a:chOff x="3449317" y="1636593"/>
              <a:chExt cx="2227744" cy="2909863"/>
            </a:xfrm>
          </p:grpSpPr>
          <p:grpSp>
            <p:nvGrpSpPr>
              <p:cNvPr id="93" name="Group 92"/>
              <p:cNvGrpSpPr/>
              <p:nvPr/>
            </p:nvGrpSpPr>
            <p:grpSpPr>
              <a:xfrm>
                <a:off x="3449317" y="1636593"/>
                <a:ext cx="2227744" cy="2909863"/>
                <a:chOff x="2396166" y="1726267"/>
                <a:chExt cx="2227744" cy="2909863"/>
              </a:xfrm>
            </p:grpSpPr>
            <p:grpSp>
              <p:nvGrpSpPr>
                <p:cNvPr id="16" name="Group 15"/>
                <p:cNvGrpSpPr/>
                <p:nvPr/>
              </p:nvGrpSpPr>
              <p:grpSpPr>
                <a:xfrm>
                  <a:off x="3302196" y="1726268"/>
                  <a:ext cx="1321714" cy="924175"/>
                  <a:chOff x="3809041" y="2682209"/>
                  <a:chExt cx="1488342" cy="957088"/>
                </a:xfrm>
              </p:grpSpPr>
              <p:pic>
                <p:nvPicPr>
                  <p:cNvPr id="17" name="Picture 16"/>
                  <p:cNvPicPr>
                    <a:picLocks noChangeAspect="1"/>
                  </p:cNvPicPr>
                  <p:nvPr/>
                </p:nvPicPr>
                <p:blipFill>
                  <a:blip r:embed="rId3"/>
                  <a:stretch>
                    <a:fillRect/>
                  </a:stretch>
                </p:blipFill>
                <p:spPr>
                  <a:xfrm>
                    <a:off x="4235628" y="2682209"/>
                    <a:ext cx="608517" cy="727576"/>
                  </a:xfrm>
                  <a:prstGeom prst="rect">
                    <a:avLst/>
                  </a:prstGeom>
                </p:spPr>
              </p:pic>
              <p:sp>
                <p:nvSpPr>
                  <p:cNvPr id="18" name="TextBox 17"/>
                  <p:cNvSpPr txBox="1"/>
                  <p:nvPr/>
                </p:nvSpPr>
                <p:spPr>
                  <a:xfrm>
                    <a:off x="3809041" y="3368380"/>
                    <a:ext cx="1488342" cy="270917"/>
                  </a:xfrm>
                  <a:prstGeom prst="rect">
                    <a:avLst/>
                  </a:prstGeom>
                  <a:noFill/>
                </p:spPr>
                <p:txBody>
                  <a:bodyPr wrap="square" lIns="91432" tIns="45716" rIns="91432" bIns="45716" rtlCol="0">
                    <a:spAutoFit/>
                  </a:bodyPr>
                  <a:lstStyle/>
                  <a:p>
                    <a:pPr algn="ctr"/>
                    <a:r>
                      <a:rPr lang="en-AU" sz="1100" dirty="0" smtClean="0">
                        <a:cs typeface="Arial"/>
                      </a:rPr>
                      <a:t>Amazon Glacier</a:t>
                    </a:r>
                    <a:endParaRPr lang="en-US" sz="1000" dirty="0">
                      <a:cs typeface="Arial"/>
                    </a:endParaRPr>
                  </a:p>
                </p:txBody>
              </p:sp>
            </p:grpSp>
            <p:grpSp>
              <p:nvGrpSpPr>
                <p:cNvPr id="19" name="Group 18"/>
                <p:cNvGrpSpPr/>
                <p:nvPr/>
              </p:nvGrpSpPr>
              <p:grpSpPr>
                <a:xfrm>
                  <a:off x="2453966" y="1726267"/>
                  <a:ext cx="1067264" cy="931822"/>
                  <a:chOff x="4073845" y="824132"/>
                  <a:chExt cx="807553" cy="726108"/>
                </a:xfrm>
              </p:grpSpPr>
              <p:pic>
                <p:nvPicPr>
                  <p:cNvPr id="20" name="Picture 19"/>
                  <p:cNvPicPr>
                    <a:picLocks noChangeAspect="1"/>
                  </p:cNvPicPr>
                  <p:nvPr/>
                </p:nvPicPr>
                <p:blipFill>
                  <a:blip r:embed="rId4"/>
                  <a:stretch>
                    <a:fillRect/>
                  </a:stretch>
                </p:blipFill>
                <p:spPr>
                  <a:xfrm>
                    <a:off x="4273300" y="824132"/>
                    <a:ext cx="415132" cy="512290"/>
                  </a:xfrm>
                  <a:prstGeom prst="rect">
                    <a:avLst/>
                  </a:prstGeom>
                </p:spPr>
              </p:pic>
              <p:sp>
                <p:nvSpPr>
                  <p:cNvPr id="21" name="TextBox 20"/>
                  <p:cNvSpPr txBox="1"/>
                  <p:nvPr/>
                </p:nvSpPr>
                <p:spPr>
                  <a:xfrm>
                    <a:off x="4073845" y="1346391"/>
                    <a:ext cx="807553" cy="203849"/>
                  </a:xfrm>
                  <a:prstGeom prst="rect">
                    <a:avLst/>
                  </a:prstGeom>
                  <a:noFill/>
                </p:spPr>
                <p:txBody>
                  <a:bodyPr wrap="square" lIns="91432" tIns="45716" rIns="91432" bIns="45716" rtlCol="0">
                    <a:spAutoFit/>
                  </a:bodyPr>
                  <a:lstStyle/>
                  <a:p>
                    <a:pPr algn="ctr"/>
                    <a:r>
                      <a:rPr lang="en-AU" sz="1100" dirty="0" smtClean="0">
                        <a:cs typeface="Arial"/>
                      </a:rPr>
                      <a:t>Amazon S3</a:t>
                    </a:r>
                    <a:endParaRPr lang="en-US" sz="1100" dirty="0">
                      <a:cs typeface="Arial"/>
                    </a:endParaRPr>
                  </a:p>
                </p:txBody>
              </p:sp>
            </p:grpSp>
            <p:grpSp>
              <p:nvGrpSpPr>
                <p:cNvPr id="22" name="Group 21"/>
                <p:cNvGrpSpPr/>
                <p:nvPr/>
              </p:nvGrpSpPr>
              <p:grpSpPr>
                <a:xfrm>
                  <a:off x="2396166" y="2777078"/>
                  <a:ext cx="1195942" cy="883014"/>
                  <a:chOff x="3870697" y="1748532"/>
                  <a:chExt cx="1195942" cy="883014"/>
                </a:xfrm>
              </p:grpSpPr>
              <p:pic>
                <p:nvPicPr>
                  <p:cNvPr id="23" name="Picture 22"/>
                  <p:cNvPicPr>
                    <a:picLocks noChangeAspect="1"/>
                  </p:cNvPicPr>
                  <p:nvPr/>
                </p:nvPicPr>
                <p:blipFill>
                  <a:blip r:embed="rId5"/>
                  <a:stretch>
                    <a:fillRect/>
                  </a:stretch>
                </p:blipFill>
                <p:spPr>
                  <a:xfrm>
                    <a:off x="4192099" y="1748532"/>
                    <a:ext cx="539695" cy="603189"/>
                  </a:xfrm>
                  <a:prstGeom prst="rect">
                    <a:avLst/>
                  </a:prstGeom>
                </p:spPr>
              </p:pic>
              <p:sp>
                <p:nvSpPr>
                  <p:cNvPr id="24" name="TextBox 23"/>
                  <p:cNvSpPr txBox="1"/>
                  <p:nvPr/>
                </p:nvSpPr>
                <p:spPr>
                  <a:xfrm>
                    <a:off x="3870697" y="2369944"/>
                    <a:ext cx="1195942" cy="261602"/>
                  </a:xfrm>
                  <a:prstGeom prst="rect">
                    <a:avLst/>
                  </a:prstGeom>
                  <a:noFill/>
                </p:spPr>
                <p:txBody>
                  <a:bodyPr wrap="square" lIns="91432" tIns="45716" rIns="91432" bIns="45716" rtlCol="0">
                    <a:spAutoFit/>
                  </a:bodyPr>
                  <a:lstStyle/>
                  <a:p>
                    <a:pPr algn="ctr"/>
                    <a:r>
                      <a:rPr lang="en-AU" sz="1100" dirty="0">
                        <a:cs typeface="Arial"/>
                      </a:rPr>
                      <a:t>DynamoDB </a:t>
                    </a:r>
                    <a:endParaRPr lang="en-US" sz="1100" dirty="0">
                      <a:cs typeface="Arial"/>
                    </a:endParaRPr>
                  </a:p>
                </p:txBody>
              </p:sp>
            </p:grpSp>
            <p:grpSp>
              <p:nvGrpSpPr>
                <p:cNvPr id="25" name="Group 24"/>
                <p:cNvGrpSpPr/>
                <p:nvPr/>
              </p:nvGrpSpPr>
              <p:grpSpPr>
                <a:xfrm>
                  <a:off x="3358928" y="2740170"/>
                  <a:ext cx="1195942" cy="910802"/>
                  <a:chOff x="6847765" y="2172357"/>
                  <a:chExt cx="1195942" cy="910802"/>
                </a:xfrm>
              </p:grpSpPr>
              <p:pic>
                <p:nvPicPr>
                  <p:cNvPr id="26" name="Picture 25" descr="RDS.pn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7131850" y="2172357"/>
                    <a:ext cx="640080" cy="640080"/>
                  </a:xfrm>
                  <a:prstGeom prst="rect">
                    <a:avLst/>
                  </a:prstGeom>
                </p:spPr>
              </p:pic>
              <p:sp>
                <p:nvSpPr>
                  <p:cNvPr id="27" name="TextBox 26"/>
                  <p:cNvSpPr txBox="1"/>
                  <p:nvPr/>
                </p:nvSpPr>
                <p:spPr>
                  <a:xfrm>
                    <a:off x="6847765" y="2821557"/>
                    <a:ext cx="1195942" cy="261602"/>
                  </a:xfrm>
                  <a:prstGeom prst="rect">
                    <a:avLst/>
                  </a:prstGeom>
                  <a:noFill/>
                </p:spPr>
                <p:txBody>
                  <a:bodyPr wrap="square" lIns="91432" tIns="45716" rIns="91432" bIns="45716" rtlCol="0">
                    <a:spAutoFit/>
                  </a:bodyPr>
                  <a:lstStyle/>
                  <a:p>
                    <a:pPr algn="ctr"/>
                    <a:r>
                      <a:rPr lang="en-AU" sz="1100" dirty="0" smtClean="0">
                        <a:cs typeface="Arial"/>
                      </a:rPr>
                      <a:t>Amazon RDS</a:t>
                    </a:r>
                    <a:endParaRPr lang="en-US" sz="1100" dirty="0">
                      <a:cs typeface="Arial"/>
                    </a:endParaRPr>
                  </a:p>
                </p:txBody>
              </p:sp>
            </p:grpSp>
            <p:sp>
              <p:nvSpPr>
                <p:cNvPr id="30" name="TextBox 29"/>
                <p:cNvSpPr txBox="1"/>
                <p:nvPr/>
              </p:nvSpPr>
              <p:spPr>
                <a:xfrm>
                  <a:off x="2396166" y="4374528"/>
                  <a:ext cx="1195942" cy="261602"/>
                </a:xfrm>
                <a:prstGeom prst="rect">
                  <a:avLst/>
                </a:prstGeom>
                <a:noFill/>
              </p:spPr>
              <p:txBody>
                <a:bodyPr wrap="square" lIns="91432" tIns="45716" rIns="91432" bIns="45716" rtlCol="0">
                  <a:spAutoFit/>
                </a:bodyPr>
                <a:lstStyle/>
                <a:p>
                  <a:pPr algn="ctr"/>
                  <a:r>
                    <a:rPr lang="en-AU" sz="1100" dirty="0" smtClean="0">
                      <a:cs typeface="Arial"/>
                    </a:rPr>
                    <a:t>Amazon Kinesis </a:t>
                  </a:r>
                  <a:endParaRPr lang="en-US" sz="1100" dirty="0">
                    <a:cs typeface="Arial"/>
                  </a:endParaRPr>
                </a:p>
              </p:txBody>
            </p:sp>
          </p:grpSp>
          <p:grpSp>
            <p:nvGrpSpPr>
              <p:cNvPr id="95" name="Group 94"/>
              <p:cNvGrpSpPr/>
              <p:nvPr/>
            </p:nvGrpSpPr>
            <p:grpSpPr>
              <a:xfrm>
                <a:off x="4558240" y="3682801"/>
                <a:ext cx="923611" cy="824697"/>
                <a:chOff x="5482369" y="3972773"/>
                <a:chExt cx="994067" cy="1098034"/>
              </a:xfrm>
            </p:grpSpPr>
            <p:pic>
              <p:nvPicPr>
                <p:cNvPr id="96" name="Picture 95" descr="CloudSearch.png"/>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5581607" y="3972773"/>
                  <a:ext cx="787323" cy="787321"/>
                </a:xfrm>
                <a:prstGeom prst="rect">
                  <a:avLst/>
                </a:prstGeom>
              </p:spPr>
            </p:pic>
            <p:sp>
              <p:nvSpPr>
                <p:cNvPr id="97" name="TextBox 96"/>
                <p:cNvSpPr txBox="1"/>
                <p:nvPr/>
              </p:nvSpPr>
              <p:spPr>
                <a:xfrm>
                  <a:off x="5482369" y="4845425"/>
                  <a:ext cx="994067" cy="225382"/>
                </a:xfrm>
                <a:prstGeom prst="rect">
                  <a:avLst/>
                </a:prstGeom>
                <a:noFill/>
              </p:spPr>
              <p:txBody>
                <a:bodyPr wrap="square" lIns="0" tIns="0" rIns="0" bIns="0" rtlCol="0">
                  <a:spAutoFit/>
                </a:bodyPr>
                <a:lstStyle/>
                <a:p>
                  <a:pPr algn="ctr"/>
                  <a:r>
                    <a:rPr lang="en-US" sz="1100" dirty="0" smtClean="0">
                      <a:cs typeface="Helvetica Neue"/>
                    </a:rPr>
                    <a:t>CloudSearch</a:t>
                  </a:r>
                  <a:endParaRPr lang="en-US" sz="700" dirty="0">
                    <a:cs typeface="Helvetica Neue"/>
                  </a:endParaRPr>
                </a:p>
              </p:txBody>
            </p:sp>
          </p:grpSp>
        </p:grpSp>
        <p:pic>
          <p:nvPicPr>
            <p:cNvPr id="53" name="Picture 52" descr="Kinesis.eps"/>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3821388" y="3637576"/>
              <a:ext cx="526252" cy="631502"/>
            </a:xfrm>
            <a:prstGeom prst="rect">
              <a:avLst/>
            </a:prstGeom>
          </p:spPr>
        </p:pic>
      </p:grpSp>
      <p:pic>
        <p:nvPicPr>
          <p:cNvPr id="55" name="Picture 54" descr="Kinesis-Enabled_Apps.png"/>
          <p:cNvPicPr>
            <a:picLocks noChangeAspect="1"/>
          </p:cNvPicPr>
          <p:nvPr/>
        </p:nvPicPr>
        <p:blipFill>
          <a:blip r:embed="rId9">
            <a:extLst>
              <a:ext uri="{28A0092B-C50C-407E-A947-70E740481C1C}">
                <a14:useLocalDpi xmlns:a14="http://schemas.microsoft.com/office/drawing/2010/main" xmlns="" val="0"/>
              </a:ext>
            </a:extLst>
          </a:blip>
          <a:stretch>
            <a:fillRect/>
          </a:stretch>
        </p:blipFill>
        <p:spPr>
          <a:xfrm>
            <a:off x="5995790" y="2639910"/>
            <a:ext cx="622587" cy="622587"/>
          </a:xfrm>
          <a:prstGeom prst="rect">
            <a:avLst/>
          </a:prstGeom>
        </p:spPr>
      </p:pic>
      <p:sp>
        <p:nvSpPr>
          <p:cNvPr id="70" name="TextBox 69"/>
          <p:cNvSpPr txBox="1"/>
          <p:nvPr/>
        </p:nvSpPr>
        <p:spPr>
          <a:xfrm>
            <a:off x="1261103" y="2345339"/>
            <a:ext cx="833862" cy="507831"/>
          </a:xfrm>
          <a:prstGeom prst="rect">
            <a:avLst/>
          </a:prstGeom>
          <a:noFill/>
        </p:spPr>
        <p:txBody>
          <a:bodyPr wrap="square" lIns="0" tIns="0" rIns="0" bIns="0" rtlCol="0">
            <a:spAutoFit/>
          </a:bodyPr>
          <a:lstStyle/>
          <a:p>
            <a:pPr algn="ctr"/>
            <a:r>
              <a:rPr lang="en-US" sz="1100" dirty="0" smtClean="0">
                <a:cs typeface="Arial"/>
              </a:rPr>
              <a:t>Amazon Kinesis- enabled app</a:t>
            </a:r>
            <a:endParaRPr lang="en-US" sz="1100" dirty="0">
              <a:cs typeface="Arial"/>
            </a:endParaRPr>
          </a:p>
        </p:txBody>
      </p:sp>
      <p:grpSp>
        <p:nvGrpSpPr>
          <p:cNvPr id="11" name="Group 10"/>
          <p:cNvGrpSpPr/>
          <p:nvPr/>
        </p:nvGrpSpPr>
        <p:grpSpPr>
          <a:xfrm>
            <a:off x="2436063" y="701794"/>
            <a:ext cx="2099561" cy="648301"/>
            <a:chOff x="2410683" y="691026"/>
            <a:chExt cx="2099561" cy="648301"/>
          </a:xfrm>
        </p:grpSpPr>
        <p:sp>
          <p:nvSpPr>
            <p:cNvPr id="87" name="Chevron 86"/>
            <p:cNvSpPr/>
            <p:nvPr/>
          </p:nvSpPr>
          <p:spPr>
            <a:xfrm>
              <a:off x="2410683" y="691026"/>
              <a:ext cx="2099561" cy="648301"/>
            </a:xfrm>
            <a:prstGeom prst="chevron">
              <a:avLst/>
            </a:prstGeom>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sp>
        <p:sp>
          <p:nvSpPr>
            <p:cNvPr id="88" name="Chevron 6"/>
            <p:cNvSpPr/>
            <p:nvPr/>
          </p:nvSpPr>
          <p:spPr>
            <a:xfrm>
              <a:off x="2815133" y="691026"/>
              <a:ext cx="1259737" cy="6483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0" rIns="0" bIns="0" numCol="1" spcCol="1270" anchor="ctr" anchorCtr="0">
              <a:noAutofit/>
            </a:bodyPr>
            <a:lstStyle/>
            <a:p>
              <a:pPr lvl="0" algn="ctr" defTabSz="800100" rtl="0">
                <a:lnSpc>
                  <a:spcPct val="90000"/>
                </a:lnSpc>
                <a:spcBef>
                  <a:spcPct val="0"/>
                </a:spcBef>
                <a:spcAft>
                  <a:spcPct val="35000"/>
                </a:spcAft>
              </a:pPr>
              <a:r>
                <a:rPr lang="en-US" sz="1800" kern="1200" dirty="0" smtClean="0"/>
                <a:t>Store</a:t>
              </a:r>
              <a:endParaRPr lang="en-US" sz="1800" kern="1200" dirty="0"/>
            </a:p>
          </p:txBody>
        </p:sp>
      </p:grpSp>
      <p:grpSp>
        <p:nvGrpSpPr>
          <p:cNvPr id="94" name="Group 93"/>
          <p:cNvGrpSpPr/>
          <p:nvPr/>
        </p:nvGrpSpPr>
        <p:grpSpPr>
          <a:xfrm>
            <a:off x="4563666" y="1608368"/>
            <a:ext cx="2286009" cy="2204246"/>
            <a:chOff x="4427153" y="1879591"/>
            <a:chExt cx="1851599" cy="1785372"/>
          </a:xfrm>
        </p:grpSpPr>
        <p:grpSp>
          <p:nvGrpSpPr>
            <p:cNvPr id="34" name="Group 33"/>
            <p:cNvGrpSpPr/>
            <p:nvPr/>
          </p:nvGrpSpPr>
          <p:grpSpPr>
            <a:xfrm>
              <a:off x="4553888" y="1879591"/>
              <a:ext cx="992036" cy="717388"/>
              <a:chOff x="2251193" y="1559999"/>
              <a:chExt cx="992036" cy="717388"/>
            </a:xfrm>
          </p:grpSpPr>
          <p:pic>
            <p:nvPicPr>
              <p:cNvPr id="35" name="Picture 34"/>
              <p:cNvPicPr>
                <a:picLocks noChangeAspect="1"/>
              </p:cNvPicPr>
              <p:nvPr/>
            </p:nvPicPr>
            <p:blipFill>
              <a:blip r:embed="rId10"/>
              <a:stretch>
                <a:fillRect/>
              </a:stretch>
            </p:blipFill>
            <p:spPr>
              <a:xfrm>
                <a:off x="2538761" y="1559999"/>
                <a:ext cx="432331" cy="516917"/>
              </a:xfrm>
              <a:prstGeom prst="rect">
                <a:avLst/>
              </a:prstGeom>
            </p:spPr>
          </p:pic>
          <p:sp>
            <p:nvSpPr>
              <p:cNvPr id="36" name="TextBox 35"/>
              <p:cNvSpPr txBox="1"/>
              <p:nvPr/>
            </p:nvSpPr>
            <p:spPr>
              <a:xfrm>
                <a:off x="2251193" y="2065497"/>
                <a:ext cx="992036" cy="211890"/>
              </a:xfrm>
              <a:prstGeom prst="rect">
                <a:avLst/>
              </a:prstGeom>
              <a:noFill/>
            </p:spPr>
            <p:txBody>
              <a:bodyPr wrap="square" lIns="91432" tIns="45716" rIns="91432" bIns="45716" rtlCol="0">
                <a:spAutoFit/>
              </a:bodyPr>
              <a:lstStyle/>
              <a:p>
                <a:pPr algn="ctr"/>
                <a:r>
                  <a:rPr lang="en-AU" sz="1100" dirty="0">
                    <a:cs typeface="Arial"/>
                  </a:rPr>
                  <a:t>EMR</a:t>
                </a:r>
                <a:endParaRPr lang="en-US" sz="1100" dirty="0">
                  <a:cs typeface="Arial"/>
                </a:endParaRPr>
              </a:p>
            </p:txBody>
          </p:sp>
        </p:grpSp>
        <p:grpSp>
          <p:nvGrpSpPr>
            <p:cNvPr id="41" name="Group 40"/>
            <p:cNvGrpSpPr/>
            <p:nvPr/>
          </p:nvGrpSpPr>
          <p:grpSpPr>
            <a:xfrm>
              <a:off x="4427153" y="2700093"/>
              <a:ext cx="1293559" cy="738450"/>
              <a:chOff x="4752521" y="1837346"/>
              <a:chExt cx="1295400" cy="1008373"/>
            </a:xfrm>
          </p:grpSpPr>
          <p:sp>
            <p:nvSpPr>
              <p:cNvPr id="42" name="TextBox 41"/>
              <p:cNvSpPr txBox="1"/>
              <p:nvPr/>
            </p:nvSpPr>
            <p:spPr>
              <a:xfrm>
                <a:off x="4752521" y="2556378"/>
                <a:ext cx="1295400" cy="289341"/>
              </a:xfrm>
              <a:prstGeom prst="rect">
                <a:avLst/>
              </a:prstGeom>
              <a:noFill/>
            </p:spPr>
            <p:txBody>
              <a:bodyPr wrap="square" lIns="91432" tIns="45716" rIns="91432" bIns="45716" rtlCol="0">
                <a:spAutoFit/>
              </a:bodyPr>
              <a:lstStyle/>
              <a:p>
                <a:pPr algn="ctr"/>
                <a:r>
                  <a:rPr lang="en-AU" sz="1100" dirty="0">
                    <a:cs typeface="Arial"/>
                  </a:rPr>
                  <a:t>Data Pipeline</a:t>
                </a:r>
                <a:endParaRPr lang="en-US" sz="1100" dirty="0">
                  <a:cs typeface="Arial"/>
                </a:endParaRPr>
              </a:p>
            </p:txBody>
          </p:sp>
          <p:pic>
            <p:nvPicPr>
              <p:cNvPr id="43" name="Picture 42" descr="DataPipline.png"/>
              <p:cNvPicPr>
                <a:picLocks noChangeAspect="1"/>
              </p:cNvPicPr>
              <p:nvPr/>
            </p:nvPicPr>
            <p:blipFill>
              <a:blip r:embed="rId11">
                <a:extLst>
                  <a:ext uri="{28A0092B-C50C-407E-A947-70E740481C1C}">
                    <a14:useLocalDpi xmlns:a14="http://schemas.microsoft.com/office/drawing/2010/main" xmlns="" val="0"/>
                  </a:ext>
                </a:extLst>
              </a:blip>
              <a:stretch>
                <a:fillRect/>
              </a:stretch>
            </p:blipFill>
            <p:spPr>
              <a:xfrm>
                <a:off x="5087210" y="1837346"/>
                <a:ext cx="593352" cy="593352"/>
              </a:xfrm>
              <a:prstGeom prst="rect">
                <a:avLst/>
              </a:prstGeom>
            </p:spPr>
          </p:pic>
        </p:grpSp>
        <p:grpSp>
          <p:nvGrpSpPr>
            <p:cNvPr id="50" name="Group 49"/>
            <p:cNvGrpSpPr/>
            <p:nvPr/>
          </p:nvGrpSpPr>
          <p:grpSpPr>
            <a:xfrm>
              <a:off x="5363254" y="1918626"/>
              <a:ext cx="915498" cy="816196"/>
              <a:chOff x="3809170" y="2214692"/>
              <a:chExt cx="915498" cy="816196"/>
            </a:xfrm>
          </p:grpSpPr>
          <p:sp>
            <p:nvSpPr>
              <p:cNvPr id="51" name="TextBox 50"/>
              <p:cNvSpPr txBox="1"/>
              <p:nvPr/>
            </p:nvSpPr>
            <p:spPr>
              <a:xfrm>
                <a:off x="3809170" y="2681889"/>
                <a:ext cx="915498" cy="348999"/>
              </a:xfrm>
              <a:prstGeom prst="rect">
                <a:avLst/>
              </a:prstGeom>
              <a:noFill/>
            </p:spPr>
            <p:txBody>
              <a:bodyPr wrap="square" lIns="91432" tIns="45716" rIns="91432" bIns="45716" rtlCol="0">
                <a:spAutoFit/>
              </a:bodyPr>
              <a:lstStyle/>
              <a:p>
                <a:pPr algn="ctr"/>
                <a:r>
                  <a:rPr lang="en-AU" sz="1100" dirty="0" smtClean="0">
                    <a:cs typeface="Arial"/>
                  </a:rPr>
                  <a:t>Amazon Redshift</a:t>
                </a:r>
                <a:endParaRPr lang="en-US" sz="1100" dirty="0">
                  <a:cs typeface="Arial"/>
                </a:endParaRPr>
              </a:p>
            </p:txBody>
          </p:sp>
          <p:pic>
            <p:nvPicPr>
              <p:cNvPr id="52" name="Picture 51"/>
              <p:cNvPicPr>
                <a:picLocks noChangeAspect="1"/>
              </p:cNvPicPr>
              <p:nvPr/>
            </p:nvPicPr>
            <p:blipFill>
              <a:blip r:embed="rId12" cstate="email">
                <a:extLst>
                  <a:ext uri="{28A0092B-C50C-407E-A947-70E740481C1C}">
                    <a14:useLocalDpi xmlns:a14="http://schemas.microsoft.com/office/drawing/2010/main" xmlns=""/>
                  </a:ext>
                </a:extLst>
              </a:blip>
              <a:stretch>
                <a:fillRect/>
              </a:stretch>
            </p:blipFill>
            <p:spPr>
              <a:xfrm>
                <a:off x="4055693" y="2214692"/>
                <a:ext cx="422456" cy="464701"/>
              </a:xfrm>
              <a:prstGeom prst="rect">
                <a:avLst/>
              </a:prstGeom>
            </p:spPr>
          </p:pic>
        </p:grpSp>
        <p:sp>
          <p:nvSpPr>
            <p:cNvPr id="67" name="TextBox 66"/>
            <p:cNvSpPr txBox="1"/>
            <p:nvPr/>
          </p:nvSpPr>
          <p:spPr>
            <a:xfrm>
              <a:off x="5496757" y="3253635"/>
              <a:ext cx="646044" cy="411328"/>
            </a:xfrm>
            <a:prstGeom prst="rect">
              <a:avLst/>
            </a:prstGeom>
            <a:noFill/>
          </p:spPr>
          <p:txBody>
            <a:bodyPr wrap="square" lIns="0" tIns="0" rIns="0" bIns="0" rtlCol="0">
              <a:spAutoFit/>
            </a:bodyPr>
            <a:lstStyle/>
            <a:p>
              <a:pPr algn="ctr"/>
              <a:r>
                <a:rPr lang="en-US" sz="1100" dirty="0" smtClean="0">
                  <a:cs typeface="Arial"/>
                </a:rPr>
                <a:t>Amazon Kinesis </a:t>
              </a:r>
              <a:r>
                <a:rPr lang="en-US" sz="1100" dirty="0">
                  <a:cs typeface="Arial"/>
                </a:rPr>
                <a:t>Connector</a:t>
              </a:r>
            </a:p>
          </p:txBody>
        </p:sp>
      </p:grpSp>
      <p:grpSp>
        <p:nvGrpSpPr>
          <p:cNvPr id="81" name="Group 80"/>
          <p:cNvGrpSpPr/>
          <p:nvPr/>
        </p:nvGrpSpPr>
        <p:grpSpPr>
          <a:xfrm>
            <a:off x="4634329" y="698814"/>
            <a:ext cx="2099561" cy="662049"/>
            <a:chOff x="3227539" y="1424657"/>
            <a:chExt cx="1620754" cy="662049"/>
          </a:xfrm>
          <a:effectLst>
            <a:outerShdw blurRad="50800" dist="38100" dir="2700000" algn="tl" rotWithShape="0">
              <a:prstClr val="black">
                <a:alpha val="40000"/>
              </a:prstClr>
            </a:outerShdw>
          </a:effectLst>
        </p:grpSpPr>
        <p:sp>
          <p:nvSpPr>
            <p:cNvPr id="85" name="Chevron 84"/>
            <p:cNvSpPr/>
            <p:nvPr/>
          </p:nvSpPr>
          <p:spPr>
            <a:xfrm>
              <a:off x="3227539" y="1438405"/>
              <a:ext cx="1620754" cy="648301"/>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6" name="Chevron 8"/>
            <p:cNvSpPr/>
            <p:nvPr/>
          </p:nvSpPr>
          <p:spPr>
            <a:xfrm>
              <a:off x="3551689" y="1424657"/>
              <a:ext cx="972453" cy="6483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0" rIns="0" bIns="0" numCol="1" spcCol="1270" anchor="ctr" anchorCtr="0">
              <a:noAutofit/>
            </a:bodyPr>
            <a:lstStyle/>
            <a:p>
              <a:pPr lvl="0" algn="ctr" defTabSz="800100" rtl="0">
                <a:lnSpc>
                  <a:spcPct val="90000"/>
                </a:lnSpc>
                <a:spcBef>
                  <a:spcPct val="0"/>
                </a:spcBef>
                <a:spcAft>
                  <a:spcPct val="35000"/>
                </a:spcAft>
              </a:pPr>
              <a:r>
                <a:rPr lang="en-US" sz="1800" kern="1200" dirty="0" smtClean="0"/>
                <a:t>Analyze &amp;</a:t>
              </a:r>
              <a:br>
                <a:rPr lang="en-US" sz="1800" kern="1200" dirty="0" smtClean="0"/>
              </a:br>
              <a:r>
                <a:rPr lang="en-US" sz="1800" kern="1200" dirty="0" smtClean="0"/>
                <a:t>Process</a:t>
              </a:r>
              <a:endParaRPr lang="en-US" sz="1800" kern="1200" dirty="0"/>
            </a:p>
          </p:txBody>
        </p:sp>
      </p:grpSp>
      <p:sp>
        <p:nvSpPr>
          <p:cNvPr id="89" name="Chevron 88"/>
          <p:cNvSpPr/>
          <p:nvPr/>
        </p:nvSpPr>
        <p:spPr>
          <a:xfrm>
            <a:off x="237797" y="701794"/>
            <a:ext cx="2099561" cy="648301"/>
          </a:xfrm>
          <a:prstGeom prst="chevron">
            <a:avLst/>
          </a:prstGeom>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sp>
      <p:sp>
        <p:nvSpPr>
          <p:cNvPr id="90" name="Chevron 4"/>
          <p:cNvSpPr/>
          <p:nvPr/>
        </p:nvSpPr>
        <p:spPr>
          <a:xfrm>
            <a:off x="657709" y="691026"/>
            <a:ext cx="1259737" cy="6483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0" rIns="0" bIns="0" numCol="1" spcCol="1270" anchor="ctr" anchorCtr="0">
            <a:noAutofit/>
          </a:bodyPr>
          <a:lstStyle/>
          <a:p>
            <a:pPr lvl="0" algn="ctr" defTabSz="800100" rtl="0">
              <a:lnSpc>
                <a:spcPct val="90000"/>
              </a:lnSpc>
              <a:spcBef>
                <a:spcPct val="0"/>
              </a:spcBef>
              <a:spcAft>
                <a:spcPct val="35000"/>
              </a:spcAft>
            </a:pPr>
            <a:r>
              <a:rPr lang="en-US" sz="1800" b="0" i="0" kern="1200" dirty="0" smtClean="0"/>
              <a:t>Ingest</a:t>
            </a:r>
            <a:endParaRPr lang="en-US" sz="1800" kern="1200" dirty="0"/>
          </a:p>
        </p:txBody>
      </p:sp>
      <p:pic>
        <p:nvPicPr>
          <p:cNvPr id="54" name="Picture 53" descr="Kinesis-Enabled_Apps.png"/>
          <p:cNvPicPr>
            <a:picLocks noChangeAspect="1"/>
          </p:cNvPicPr>
          <p:nvPr/>
        </p:nvPicPr>
        <p:blipFill>
          <a:blip r:embed="rId9">
            <a:extLst>
              <a:ext uri="{28A0092B-C50C-407E-A947-70E740481C1C}">
                <a14:useLocalDpi xmlns:a14="http://schemas.microsoft.com/office/drawing/2010/main" xmlns="" val="0"/>
              </a:ext>
            </a:extLst>
          </a:blip>
          <a:stretch>
            <a:fillRect/>
          </a:stretch>
        </p:blipFill>
        <p:spPr>
          <a:xfrm>
            <a:off x="1398783" y="1651896"/>
            <a:ext cx="622587" cy="622587"/>
          </a:xfrm>
          <a:prstGeom prst="rect">
            <a:avLst/>
          </a:prstGeom>
        </p:spPr>
      </p:pic>
      <p:pic>
        <p:nvPicPr>
          <p:cNvPr id="58" name="Picture 57" descr="EC2-Instances.png"/>
          <p:cNvPicPr>
            <a:picLocks noChangeAspect="1"/>
          </p:cNvPicPr>
          <p:nvPr/>
        </p:nvPicPr>
        <p:blipFill>
          <a:blip r:embed="rId13">
            <a:extLst>
              <a:ext uri="{28A0092B-C50C-407E-A947-70E740481C1C}">
                <a14:useLocalDpi xmlns:a14="http://schemas.microsoft.com/office/drawing/2010/main" xmlns="" val="0"/>
              </a:ext>
            </a:extLst>
          </a:blip>
          <a:stretch>
            <a:fillRect/>
          </a:stretch>
        </p:blipFill>
        <p:spPr>
          <a:xfrm>
            <a:off x="390199" y="1546892"/>
            <a:ext cx="784475" cy="784475"/>
          </a:xfrm>
          <a:prstGeom prst="rect">
            <a:avLst/>
          </a:prstGeom>
        </p:spPr>
      </p:pic>
      <p:sp>
        <p:nvSpPr>
          <p:cNvPr id="59" name="TextBox 58"/>
          <p:cNvSpPr txBox="1"/>
          <p:nvPr/>
        </p:nvSpPr>
        <p:spPr>
          <a:xfrm>
            <a:off x="390199" y="2358506"/>
            <a:ext cx="833862" cy="338554"/>
          </a:xfrm>
          <a:prstGeom prst="rect">
            <a:avLst/>
          </a:prstGeom>
          <a:noFill/>
        </p:spPr>
        <p:txBody>
          <a:bodyPr wrap="square" lIns="0" tIns="0" rIns="0" bIns="0" rtlCol="0">
            <a:spAutoFit/>
          </a:bodyPr>
          <a:lstStyle/>
          <a:p>
            <a:pPr algn="ctr"/>
            <a:r>
              <a:rPr lang="en-US" sz="1100" dirty="0" smtClean="0">
                <a:cs typeface="Arial"/>
              </a:rPr>
              <a:t>Web/app servers</a:t>
            </a:r>
            <a:endParaRPr lang="en-US" sz="1100" dirty="0">
              <a:cs typeface="Arial"/>
            </a:endParaRPr>
          </a:p>
        </p:txBody>
      </p:sp>
      <p:pic>
        <p:nvPicPr>
          <p:cNvPr id="60" name="Picture 59"/>
          <p:cNvPicPr>
            <a:picLocks noChangeAspect="1"/>
          </p:cNvPicPr>
          <p:nvPr/>
        </p:nvPicPr>
        <p:blipFill>
          <a:blip r:embed="rId14">
            <a:extLst>
              <a:ext uri="{28A0092B-C50C-407E-A947-70E740481C1C}">
                <a14:useLocalDpi xmlns:a14="http://schemas.microsoft.com/office/drawing/2010/main" xmlns="" val="0"/>
              </a:ext>
            </a:extLst>
          </a:blip>
          <a:stretch>
            <a:fillRect/>
          </a:stretch>
        </p:blipFill>
        <p:spPr>
          <a:xfrm>
            <a:off x="7598575" y="1608858"/>
            <a:ext cx="544781" cy="617418"/>
          </a:xfrm>
          <a:prstGeom prst="rect">
            <a:avLst/>
          </a:prstGeom>
        </p:spPr>
      </p:pic>
      <p:grpSp>
        <p:nvGrpSpPr>
          <p:cNvPr id="61" name="Group 60"/>
          <p:cNvGrpSpPr/>
          <p:nvPr/>
        </p:nvGrpSpPr>
        <p:grpSpPr>
          <a:xfrm>
            <a:off x="6832595" y="701794"/>
            <a:ext cx="2099561" cy="648301"/>
            <a:chOff x="3320499" y="1416869"/>
            <a:chExt cx="1620754" cy="648301"/>
          </a:xfrm>
          <a:effectLst>
            <a:outerShdw blurRad="50800" dist="38100" dir="2700000" algn="tl" rotWithShape="0">
              <a:prstClr val="black">
                <a:alpha val="40000"/>
              </a:prstClr>
            </a:outerShdw>
          </a:effectLst>
        </p:grpSpPr>
        <p:sp>
          <p:nvSpPr>
            <p:cNvPr id="62" name="Chevron 61"/>
            <p:cNvSpPr/>
            <p:nvPr/>
          </p:nvSpPr>
          <p:spPr>
            <a:xfrm>
              <a:off x="3320499" y="1416869"/>
              <a:ext cx="1620754" cy="648301"/>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3" name="Chevron 8"/>
            <p:cNvSpPr/>
            <p:nvPr/>
          </p:nvSpPr>
          <p:spPr>
            <a:xfrm>
              <a:off x="3630147" y="1416869"/>
              <a:ext cx="1061624" cy="6483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0" rIns="0" bIns="0" numCol="1" spcCol="1270" anchor="ctr" anchorCtr="0">
              <a:noAutofit/>
            </a:bodyPr>
            <a:lstStyle/>
            <a:p>
              <a:pPr lvl="0" algn="ctr" defTabSz="800100" rtl="0">
                <a:lnSpc>
                  <a:spcPct val="90000"/>
                </a:lnSpc>
                <a:spcBef>
                  <a:spcPct val="0"/>
                </a:spcBef>
                <a:spcAft>
                  <a:spcPct val="35000"/>
                </a:spcAft>
              </a:pPr>
              <a:r>
                <a:rPr lang="en-US" sz="1800" kern="1200" dirty="0" smtClean="0"/>
                <a:t>Visualization</a:t>
              </a:r>
              <a:endParaRPr lang="en-US" sz="1800" kern="1200" dirty="0"/>
            </a:p>
          </p:txBody>
        </p:sp>
      </p:grpSp>
      <p:sp>
        <p:nvSpPr>
          <p:cNvPr id="64" name="TextBox 63"/>
          <p:cNvSpPr txBox="1"/>
          <p:nvPr/>
        </p:nvSpPr>
        <p:spPr>
          <a:xfrm>
            <a:off x="7467236" y="2276846"/>
            <a:ext cx="797615" cy="169277"/>
          </a:xfrm>
          <a:prstGeom prst="rect">
            <a:avLst/>
          </a:prstGeom>
          <a:noFill/>
        </p:spPr>
        <p:txBody>
          <a:bodyPr wrap="square" lIns="0" tIns="0" rIns="0" bIns="0" rtlCol="0">
            <a:spAutoFit/>
          </a:bodyPr>
          <a:lstStyle/>
          <a:p>
            <a:pPr algn="ctr"/>
            <a:r>
              <a:rPr lang="en-US" sz="1100" dirty="0" smtClean="0">
                <a:cs typeface="Arial"/>
              </a:rPr>
              <a:t>QuickSight</a:t>
            </a:r>
            <a:endParaRPr lang="en-US" sz="1100" dirty="0">
              <a:cs typeface="Arial"/>
            </a:endParaRPr>
          </a:p>
        </p:txBody>
      </p:sp>
      <p:pic>
        <p:nvPicPr>
          <p:cNvPr id="65" name="Picture 64"/>
          <p:cNvPicPr>
            <a:picLocks noChangeAspect="1"/>
          </p:cNvPicPr>
          <p:nvPr/>
        </p:nvPicPr>
        <p:blipFill>
          <a:blip r:embed="rId15">
            <a:extLst>
              <a:ext uri="{28A0092B-C50C-407E-A947-70E740481C1C}">
                <a14:useLocalDpi xmlns:a14="http://schemas.microsoft.com/office/drawing/2010/main" xmlns="" val="0"/>
              </a:ext>
            </a:extLst>
          </a:blip>
          <a:stretch>
            <a:fillRect/>
          </a:stretch>
        </p:blipFill>
        <p:spPr>
          <a:xfrm>
            <a:off x="977111" y="3039600"/>
            <a:ext cx="544780" cy="653736"/>
          </a:xfrm>
          <a:prstGeom prst="rect">
            <a:avLst/>
          </a:prstGeom>
        </p:spPr>
      </p:pic>
      <p:sp>
        <p:nvSpPr>
          <p:cNvPr id="66" name="TextBox 65"/>
          <p:cNvSpPr txBox="1"/>
          <p:nvPr/>
        </p:nvSpPr>
        <p:spPr>
          <a:xfrm>
            <a:off x="832570" y="3722468"/>
            <a:ext cx="833862" cy="338554"/>
          </a:xfrm>
          <a:prstGeom prst="rect">
            <a:avLst/>
          </a:prstGeom>
          <a:noFill/>
        </p:spPr>
        <p:txBody>
          <a:bodyPr wrap="square" lIns="0" tIns="0" rIns="0" bIns="0" rtlCol="0">
            <a:spAutoFit/>
          </a:bodyPr>
          <a:lstStyle/>
          <a:p>
            <a:pPr algn="ctr"/>
            <a:r>
              <a:rPr lang="en-US" sz="1100" dirty="0" smtClean="0">
                <a:cs typeface="Arial"/>
              </a:rPr>
              <a:t>Amazon SQS</a:t>
            </a:r>
            <a:endParaRPr lang="en-US" sz="1100" dirty="0">
              <a:cs typeface="Arial"/>
            </a:endParaRPr>
          </a:p>
        </p:txBody>
      </p:sp>
    </p:spTree>
    <p:extLst>
      <p:ext uri="{BB962C8B-B14F-4D97-AF65-F5344CB8AC3E}">
        <p14:creationId xmlns:p14="http://schemas.microsoft.com/office/powerpoint/2010/main" xmlns="" val="53496441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11979" y="90561"/>
            <a:ext cx="8205304" cy="677000"/>
          </a:xfrm>
        </p:spPr>
        <p:txBody>
          <a:bodyPr>
            <a:noAutofit/>
          </a:bodyPr>
          <a:lstStyle/>
          <a:p>
            <a:r>
              <a:rPr lang="en-US" sz="2800" dirty="0"/>
              <a:t>Where do AWS solutions map to the pipeline?</a:t>
            </a:r>
          </a:p>
        </p:txBody>
      </p:sp>
      <p:sp>
        <p:nvSpPr>
          <p:cNvPr id="57" name="AutoShape 4" descr="Image result for d3 js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11" name="Group 10"/>
          <p:cNvGrpSpPr/>
          <p:nvPr/>
        </p:nvGrpSpPr>
        <p:grpSpPr>
          <a:xfrm>
            <a:off x="2436063" y="701794"/>
            <a:ext cx="2099561" cy="648301"/>
            <a:chOff x="2410683" y="691026"/>
            <a:chExt cx="2099561" cy="648301"/>
          </a:xfrm>
        </p:grpSpPr>
        <p:sp>
          <p:nvSpPr>
            <p:cNvPr id="87" name="Chevron 86"/>
            <p:cNvSpPr/>
            <p:nvPr/>
          </p:nvSpPr>
          <p:spPr>
            <a:xfrm>
              <a:off x="2410683" y="691026"/>
              <a:ext cx="2099561" cy="648301"/>
            </a:xfrm>
            <a:prstGeom prst="chevron">
              <a:avLst/>
            </a:prstGeom>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sp>
        <p:sp>
          <p:nvSpPr>
            <p:cNvPr id="88" name="Chevron 6"/>
            <p:cNvSpPr/>
            <p:nvPr/>
          </p:nvSpPr>
          <p:spPr>
            <a:xfrm>
              <a:off x="2815133" y="691026"/>
              <a:ext cx="1259737" cy="6483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0" rIns="0" bIns="0" numCol="1" spcCol="1270" anchor="ctr" anchorCtr="0">
              <a:noAutofit/>
            </a:bodyPr>
            <a:lstStyle/>
            <a:p>
              <a:pPr lvl="0" algn="ctr" defTabSz="800100" rtl="0">
                <a:lnSpc>
                  <a:spcPct val="90000"/>
                </a:lnSpc>
                <a:spcBef>
                  <a:spcPct val="0"/>
                </a:spcBef>
                <a:spcAft>
                  <a:spcPct val="35000"/>
                </a:spcAft>
              </a:pPr>
              <a:r>
                <a:rPr lang="en-US" sz="1800" kern="1200" dirty="0"/>
                <a:t>Store</a:t>
              </a:r>
            </a:p>
          </p:txBody>
        </p:sp>
      </p:grpSp>
      <p:grpSp>
        <p:nvGrpSpPr>
          <p:cNvPr id="81" name="Group 80"/>
          <p:cNvGrpSpPr/>
          <p:nvPr/>
        </p:nvGrpSpPr>
        <p:grpSpPr>
          <a:xfrm>
            <a:off x="4634329" y="698814"/>
            <a:ext cx="2099561" cy="662049"/>
            <a:chOff x="3227539" y="1424657"/>
            <a:chExt cx="1620754" cy="662049"/>
          </a:xfrm>
          <a:effectLst>
            <a:outerShdw blurRad="50800" dist="38100" dir="2700000" algn="tl" rotWithShape="0">
              <a:prstClr val="black">
                <a:alpha val="40000"/>
              </a:prstClr>
            </a:outerShdw>
          </a:effectLst>
        </p:grpSpPr>
        <p:sp>
          <p:nvSpPr>
            <p:cNvPr id="85" name="Chevron 84"/>
            <p:cNvSpPr/>
            <p:nvPr/>
          </p:nvSpPr>
          <p:spPr>
            <a:xfrm>
              <a:off x="3227539" y="1438405"/>
              <a:ext cx="1620754" cy="648301"/>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6" name="Chevron 8"/>
            <p:cNvSpPr/>
            <p:nvPr/>
          </p:nvSpPr>
          <p:spPr>
            <a:xfrm>
              <a:off x="3551689" y="1424657"/>
              <a:ext cx="972453" cy="6483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0" rIns="0" bIns="0" numCol="1" spcCol="1270" anchor="ctr" anchorCtr="0">
              <a:noAutofit/>
            </a:bodyPr>
            <a:lstStyle/>
            <a:p>
              <a:pPr lvl="0" algn="ctr" defTabSz="800100" rtl="0">
                <a:lnSpc>
                  <a:spcPct val="90000"/>
                </a:lnSpc>
                <a:spcBef>
                  <a:spcPct val="0"/>
                </a:spcBef>
                <a:spcAft>
                  <a:spcPct val="35000"/>
                </a:spcAft>
              </a:pPr>
              <a:r>
                <a:rPr lang="en-US" sz="1800" kern="1200" dirty="0"/>
                <a:t>Process &amp; Analyze</a:t>
              </a:r>
            </a:p>
          </p:txBody>
        </p:sp>
      </p:grpSp>
      <p:sp>
        <p:nvSpPr>
          <p:cNvPr id="89" name="Chevron 88"/>
          <p:cNvSpPr/>
          <p:nvPr/>
        </p:nvSpPr>
        <p:spPr>
          <a:xfrm>
            <a:off x="237797" y="701794"/>
            <a:ext cx="2099561" cy="648301"/>
          </a:xfrm>
          <a:prstGeom prst="chevron">
            <a:avLst/>
          </a:prstGeom>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sp>
      <p:sp>
        <p:nvSpPr>
          <p:cNvPr id="90" name="Chevron 4"/>
          <p:cNvSpPr/>
          <p:nvPr/>
        </p:nvSpPr>
        <p:spPr>
          <a:xfrm>
            <a:off x="657709" y="691026"/>
            <a:ext cx="1259737" cy="6483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0" rIns="0" bIns="0" numCol="1" spcCol="1270" anchor="ctr" anchorCtr="0">
            <a:noAutofit/>
          </a:bodyPr>
          <a:lstStyle/>
          <a:p>
            <a:pPr lvl="0" algn="ctr" defTabSz="800100" rtl="0">
              <a:lnSpc>
                <a:spcPct val="90000"/>
              </a:lnSpc>
              <a:spcBef>
                <a:spcPct val="0"/>
              </a:spcBef>
              <a:spcAft>
                <a:spcPct val="35000"/>
              </a:spcAft>
            </a:pPr>
            <a:r>
              <a:rPr lang="en-US" sz="1800" b="0" i="0" kern="1200" dirty="0"/>
              <a:t>Collect</a:t>
            </a:r>
            <a:endParaRPr lang="en-US" sz="1800" kern="1200" dirty="0"/>
          </a:p>
        </p:txBody>
      </p:sp>
      <p:grpSp>
        <p:nvGrpSpPr>
          <p:cNvPr id="61" name="Group 60"/>
          <p:cNvGrpSpPr/>
          <p:nvPr/>
        </p:nvGrpSpPr>
        <p:grpSpPr>
          <a:xfrm>
            <a:off x="6832595" y="701794"/>
            <a:ext cx="2099561" cy="648301"/>
            <a:chOff x="3320499" y="1416869"/>
            <a:chExt cx="1620754" cy="648301"/>
          </a:xfrm>
          <a:effectLst>
            <a:outerShdw blurRad="50800" dist="38100" dir="2700000" algn="tl" rotWithShape="0">
              <a:prstClr val="black">
                <a:alpha val="40000"/>
              </a:prstClr>
            </a:outerShdw>
          </a:effectLst>
        </p:grpSpPr>
        <p:sp>
          <p:nvSpPr>
            <p:cNvPr id="62" name="Chevron 61"/>
            <p:cNvSpPr/>
            <p:nvPr/>
          </p:nvSpPr>
          <p:spPr>
            <a:xfrm>
              <a:off x="3320499" y="1416869"/>
              <a:ext cx="1620754" cy="648301"/>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3" name="Chevron 8"/>
            <p:cNvSpPr/>
            <p:nvPr/>
          </p:nvSpPr>
          <p:spPr>
            <a:xfrm>
              <a:off x="3630147" y="1416869"/>
              <a:ext cx="1061624" cy="6483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0" rIns="0" bIns="0" numCol="1" spcCol="1270" anchor="ctr" anchorCtr="0">
              <a:noAutofit/>
            </a:bodyPr>
            <a:lstStyle/>
            <a:p>
              <a:pPr lvl="0" algn="ctr" defTabSz="800100" rtl="0">
                <a:lnSpc>
                  <a:spcPct val="90000"/>
                </a:lnSpc>
                <a:spcBef>
                  <a:spcPct val="0"/>
                </a:spcBef>
                <a:spcAft>
                  <a:spcPct val="35000"/>
                </a:spcAft>
              </a:pPr>
              <a:r>
                <a:rPr lang="en-US" sz="1800" kern="1200" dirty="0"/>
                <a:t>Visualize</a:t>
              </a:r>
            </a:p>
          </p:txBody>
        </p:sp>
      </p:grpSp>
      <p:sp>
        <p:nvSpPr>
          <p:cNvPr id="64" name="TextBox 63"/>
          <p:cNvSpPr txBox="1"/>
          <p:nvPr/>
        </p:nvSpPr>
        <p:spPr>
          <a:xfrm>
            <a:off x="6843972" y="1498094"/>
            <a:ext cx="2088184" cy="1184940"/>
          </a:xfrm>
          <a:prstGeom prst="rect">
            <a:avLst/>
          </a:prstGeom>
          <a:noFill/>
        </p:spPr>
        <p:txBody>
          <a:bodyPr wrap="square" lIns="0" tIns="0" rIns="0" bIns="0" rtlCol="0">
            <a:spAutoFit/>
          </a:bodyPr>
          <a:lstStyle/>
          <a:p>
            <a:r>
              <a:rPr lang="en-US" sz="1100" b="1" dirty="0">
                <a:cs typeface="Arial"/>
              </a:rPr>
              <a:t>Business Intelligence &amp; Data Visualization</a:t>
            </a:r>
          </a:p>
          <a:p>
            <a:r>
              <a:rPr lang="en-US" sz="1100" dirty="0">
                <a:cs typeface="Arial"/>
              </a:rPr>
              <a:t>Amazon QuickSight</a:t>
            </a:r>
          </a:p>
          <a:p>
            <a:endParaRPr lang="en-US" sz="1100" dirty="0">
              <a:cs typeface="Arial"/>
            </a:endParaRPr>
          </a:p>
          <a:p>
            <a:r>
              <a:rPr lang="en-AU" sz="1100" b="1" dirty="0">
                <a:cs typeface="Arial"/>
              </a:rPr>
              <a:t>Elastic Search Analytics</a:t>
            </a:r>
          </a:p>
          <a:p>
            <a:r>
              <a:rPr lang="en-AU" sz="1100" dirty="0">
                <a:cs typeface="Arial"/>
              </a:rPr>
              <a:t>Amazon ElasticSearch</a:t>
            </a:r>
          </a:p>
          <a:p>
            <a:endParaRPr lang="en-US" sz="1100" dirty="0">
              <a:cs typeface="Arial"/>
            </a:endParaRPr>
          </a:p>
        </p:txBody>
      </p:sp>
      <p:sp>
        <p:nvSpPr>
          <p:cNvPr id="77" name="TextBox 76"/>
          <p:cNvSpPr txBox="1"/>
          <p:nvPr/>
        </p:nvSpPr>
        <p:spPr>
          <a:xfrm>
            <a:off x="4634329" y="1480852"/>
            <a:ext cx="2099561" cy="3308590"/>
          </a:xfrm>
          <a:prstGeom prst="rect">
            <a:avLst/>
          </a:prstGeom>
          <a:noFill/>
        </p:spPr>
        <p:txBody>
          <a:bodyPr wrap="square" lIns="91432" tIns="45716" rIns="91432" bIns="45716" rtlCol="0">
            <a:spAutoFit/>
          </a:bodyPr>
          <a:lstStyle/>
          <a:p>
            <a:r>
              <a:rPr lang="en-AU" sz="1100" b="1" dirty="0">
                <a:cs typeface="Arial"/>
              </a:rPr>
              <a:t>Hadoop Ecosystem</a:t>
            </a:r>
          </a:p>
          <a:p>
            <a:r>
              <a:rPr lang="en-AU" sz="1100" dirty="0">
                <a:cs typeface="Arial"/>
              </a:rPr>
              <a:t>Amazon EMR</a:t>
            </a:r>
          </a:p>
          <a:p>
            <a:endParaRPr lang="en-AU" sz="1100" dirty="0">
              <a:cs typeface="Arial"/>
            </a:endParaRPr>
          </a:p>
          <a:p>
            <a:r>
              <a:rPr lang="en-AU" sz="1100" b="1" dirty="0">
                <a:cs typeface="Arial"/>
              </a:rPr>
              <a:t>Real-time</a:t>
            </a:r>
          </a:p>
          <a:p>
            <a:r>
              <a:rPr lang="en-AU" sz="1100" dirty="0">
                <a:cs typeface="Arial"/>
              </a:rPr>
              <a:t>AWS Lambda</a:t>
            </a:r>
            <a:endParaRPr lang="en-US" sz="1100" dirty="0">
              <a:cs typeface="Arial"/>
            </a:endParaRPr>
          </a:p>
          <a:p>
            <a:r>
              <a:rPr lang="en-US" sz="1100" dirty="0">
                <a:cs typeface="Arial"/>
              </a:rPr>
              <a:t>Amazon Kinesis Analytics</a:t>
            </a:r>
          </a:p>
          <a:p>
            <a:endParaRPr lang="en-US" sz="1100" dirty="0">
              <a:cs typeface="Arial"/>
            </a:endParaRPr>
          </a:p>
          <a:p>
            <a:r>
              <a:rPr lang="en-US" sz="1100" b="1" dirty="0">
                <a:cs typeface="Arial"/>
              </a:rPr>
              <a:t>Data Warehousing</a:t>
            </a:r>
          </a:p>
          <a:p>
            <a:r>
              <a:rPr lang="en-US" sz="1100" dirty="0">
                <a:cs typeface="Arial"/>
              </a:rPr>
              <a:t>Amazon Redshift</a:t>
            </a:r>
          </a:p>
          <a:p>
            <a:endParaRPr lang="en-US" sz="1100" dirty="0">
              <a:cs typeface="Arial"/>
            </a:endParaRPr>
          </a:p>
          <a:p>
            <a:r>
              <a:rPr lang="en-US" sz="1100" b="1" dirty="0">
                <a:cs typeface="Arial"/>
              </a:rPr>
              <a:t>Machine Learning</a:t>
            </a:r>
          </a:p>
          <a:p>
            <a:r>
              <a:rPr lang="en-US" sz="1100" dirty="0">
                <a:cs typeface="Arial"/>
              </a:rPr>
              <a:t>Amazon Machine Learning</a:t>
            </a:r>
          </a:p>
          <a:p>
            <a:endParaRPr lang="en-AU" sz="1100" dirty="0">
              <a:cs typeface="Arial"/>
            </a:endParaRPr>
          </a:p>
          <a:p>
            <a:r>
              <a:rPr lang="en-AU" sz="1100" b="1" dirty="0">
                <a:cs typeface="Arial"/>
              </a:rPr>
              <a:t>Elastic Search Analytics</a:t>
            </a:r>
          </a:p>
          <a:p>
            <a:r>
              <a:rPr lang="en-AU" sz="1100" dirty="0">
                <a:cs typeface="Arial"/>
              </a:rPr>
              <a:t>Amazon ElasticSearch</a:t>
            </a:r>
          </a:p>
          <a:p>
            <a:endParaRPr lang="en-AU" sz="1100" dirty="0">
              <a:cs typeface="Arial"/>
            </a:endParaRPr>
          </a:p>
          <a:p>
            <a:r>
              <a:rPr lang="en-AU" sz="1100" b="1" dirty="0">
                <a:cs typeface="Arial"/>
              </a:rPr>
              <a:t>Process &amp; Move Data</a:t>
            </a:r>
          </a:p>
          <a:p>
            <a:r>
              <a:rPr lang="en-AU" sz="1100" dirty="0">
                <a:cs typeface="Arial"/>
              </a:rPr>
              <a:t>AWS Data Pipeline</a:t>
            </a:r>
            <a:endParaRPr lang="en-US" sz="1100" dirty="0">
              <a:cs typeface="Arial"/>
            </a:endParaRPr>
          </a:p>
          <a:p>
            <a:endParaRPr lang="en-AU" sz="1100" dirty="0">
              <a:cs typeface="Arial"/>
            </a:endParaRPr>
          </a:p>
        </p:txBody>
      </p:sp>
      <p:sp>
        <p:nvSpPr>
          <p:cNvPr id="78" name="TextBox 77"/>
          <p:cNvSpPr txBox="1"/>
          <p:nvPr/>
        </p:nvSpPr>
        <p:spPr>
          <a:xfrm>
            <a:off x="2436063" y="1480852"/>
            <a:ext cx="2088183" cy="3139313"/>
          </a:xfrm>
          <a:prstGeom prst="rect">
            <a:avLst/>
          </a:prstGeom>
          <a:noFill/>
        </p:spPr>
        <p:txBody>
          <a:bodyPr wrap="square" lIns="91432" tIns="45716" rIns="91432" bIns="45716" rtlCol="0">
            <a:spAutoFit/>
          </a:bodyPr>
          <a:lstStyle/>
          <a:p>
            <a:r>
              <a:rPr lang="en-AU" sz="1100" b="1" dirty="0">
                <a:cs typeface="Arial"/>
              </a:rPr>
              <a:t>Object Storage</a:t>
            </a:r>
          </a:p>
          <a:p>
            <a:r>
              <a:rPr lang="en-AU" sz="1100" dirty="0">
                <a:cs typeface="Arial"/>
              </a:rPr>
              <a:t>Amazon S3</a:t>
            </a:r>
          </a:p>
          <a:p>
            <a:r>
              <a:rPr lang="en-US" sz="1100" dirty="0">
                <a:cs typeface="Arial"/>
              </a:rPr>
              <a:t>Amazon Glacier</a:t>
            </a:r>
          </a:p>
          <a:p>
            <a:endParaRPr lang="en-US" sz="1100" dirty="0">
              <a:cs typeface="Arial"/>
            </a:endParaRPr>
          </a:p>
          <a:p>
            <a:r>
              <a:rPr lang="en-US" sz="1100" b="1" dirty="0">
                <a:cs typeface="Arial"/>
              </a:rPr>
              <a:t>Real-time</a:t>
            </a:r>
            <a:endParaRPr lang="en-US" sz="1100" dirty="0">
              <a:cs typeface="Arial"/>
            </a:endParaRPr>
          </a:p>
          <a:p>
            <a:r>
              <a:rPr lang="en-US" sz="1100" dirty="0">
                <a:cs typeface="Arial"/>
              </a:rPr>
              <a:t>Amazon Kinesis Streams</a:t>
            </a:r>
          </a:p>
          <a:p>
            <a:endParaRPr lang="en-US" sz="1100" b="1" dirty="0">
              <a:cs typeface="Arial"/>
            </a:endParaRPr>
          </a:p>
          <a:p>
            <a:r>
              <a:rPr lang="en-US" sz="1100" b="1" dirty="0">
                <a:cs typeface="Arial"/>
              </a:rPr>
              <a:t>RDBMS</a:t>
            </a:r>
          </a:p>
          <a:p>
            <a:r>
              <a:rPr lang="en-US" sz="1100" dirty="0">
                <a:cs typeface="Arial"/>
              </a:rPr>
              <a:t>Amazon RDS</a:t>
            </a:r>
          </a:p>
          <a:p>
            <a:endParaRPr lang="en-US" sz="1100" b="1" dirty="0">
              <a:cs typeface="Arial"/>
            </a:endParaRPr>
          </a:p>
          <a:p>
            <a:r>
              <a:rPr lang="en-US" sz="1100" b="1" dirty="0">
                <a:cs typeface="Arial"/>
              </a:rPr>
              <a:t>NoSQL</a:t>
            </a:r>
          </a:p>
          <a:p>
            <a:r>
              <a:rPr lang="en-US" sz="1100" dirty="0">
                <a:cs typeface="Arial"/>
              </a:rPr>
              <a:t>DynamoDB</a:t>
            </a:r>
          </a:p>
          <a:p>
            <a:endParaRPr lang="en-US" sz="1100" dirty="0">
              <a:cs typeface="Arial"/>
            </a:endParaRPr>
          </a:p>
          <a:p>
            <a:r>
              <a:rPr lang="en-US" sz="1100" b="1" dirty="0">
                <a:cs typeface="Arial"/>
              </a:rPr>
              <a:t>Search</a:t>
            </a:r>
          </a:p>
          <a:p>
            <a:r>
              <a:rPr lang="en-US" sz="1100" dirty="0">
                <a:cs typeface="Arial"/>
              </a:rPr>
              <a:t>Amazon CloudSearch</a:t>
            </a:r>
            <a:endParaRPr lang="en-AU" sz="1100" dirty="0">
              <a:cs typeface="Arial"/>
            </a:endParaRPr>
          </a:p>
          <a:p>
            <a:endParaRPr lang="en-US" sz="1100" b="1" dirty="0">
              <a:cs typeface="Arial"/>
            </a:endParaRPr>
          </a:p>
          <a:p>
            <a:r>
              <a:rPr lang="en-US" sz="1100" b="1" dirty="0">
                <a:cs typeface="Arial"/>
              </a:rPr>
              <a:t>IoT</a:t>
            </a:r>
          </a:p>
          <a:p>
            <a:r>
              <a:rPr lang="en-US" sz="1100" dirty="0">
                <a:cs typeface="Arial"/>
              </a:rPr>
              <a:t>Amazon IoT</a:t>
            </a:r>
            <a:endParaRPr lang="en-AU" sz="1100" dirty="0">
              <a:cs typeface="Arial"/>
            </a:endParaRPr>
          </a:p>
        </p:txBody>
      </p:sp>
      <p:sp>
        <p:nvSpPr>
          <p:cNvPr id="79" name="TextBox 78"/>
          <p:cNvSpPr txBox="1"/>
          <p:nvPr/>
        </p:nvSpPr>
        <p:spPr>
          <a:xfrm>
            <a:off x="237797" y="1480852"/>
            <a:ext cx="2099561" cy="2292927"/>
          </a:xfrm>
          <a:prstGeom prst="rect">
            <a:avLst/>
          </a:prstGeom>
          <a:noFill/>
        </p:spPr>
        <p:txBody>
          <a:bodyPr wrap="square" lIns="91432" tIns="45716" rIns="91432" bIns="45716" rtlCol="0">
            <a:spAutoFit/>
          </a:bodyPr>
          <a:lstStyle/>
          <a:p>
            <a:r>
              <a:rPr lang="en-AU" sz="1100" b="1" dirty="0">
                <a:cs typeface="Arial"/>
              </a:rPr>
              <a:t>Real-time</a:t>
            </a:r>
          </a:p>
          <a:p>
            <a:r>
              <a:rPr lang="en-AU" sz="1100" dirty="0">
                <a:cs typeface="Arial"/>
              </a:rPr>
              <a:t>Amazon Kinesis Firehose</a:t>
            </a:r>
          </a:p>
          <a:p>
            <a:endParaRPr lang="en-AU" sz="1100" dirty="0">
              <a:cs typeface="Arial"/>
            </a:endParaRPr>
          </a:p>
          <a:p>
            <a:r>
              <a:rPr lang="en-AU" sz="1100" b="1" dirty="0">
                <a:cs typeface="Arial"/>
              </a:rPr>
              <a:t>Data Import</a:t>
            </a:r>
          </a:p>
          <a:p>
            <a:r>
              <a:rPr lang="en-AU" sz="1100" dirty="0">
                <a:cs typeface="Arial"/>
              </a:rPr>
              <a:t>Amazon Import/Export Snowball</a:t>
            </a:r>
          </a:p>
          <a:p>
            <a:endParaRPr lang="en-AU" sz="1100" dirty="0">
              <a:cs typeface="Arial"/>
            </a:endParaRPr>
          </a:p>
          <a:p>
            <a:r>
              <a:rPr lang="en-AU" sz="1100" b="1" dirty="0">
                <a:cs typeface="Arial"/>
              </a:rPr>
              <a:t>Message Queuing</a:t>
            </a:r>
          </a:p>
          <a:p>
            <a:r>
              <a:rPr lang="en-AU" sz="1100" dirty="0">
                <a:cs typeface="Arial"/>
              </a:rPr>
              <a:t>Amazon SQA</a:t>
            </a:r>
          </a:p>
          <a:p>
            <a:endParaRPr lang="en-AU" sz="1100" dirty="0">
              <a:cs typeface="Arial"/>
            </a:endParaRPr>
          </a:p>
          <a:p>
            <a:r>
              <a:rPr lang="en-AU" sz="1100" b="1" dirty="0">
                <a:cs typeface="Arial"/>
              </a:rPr>
              <a:t>Web/app Servers</a:t>
            </a:r>
          </a:p>
          <a:p>
            <a:r>
              <a:rPr lang="en-AU" sz="1100" dirty="0">
                <a:cs typeface="Arial"/>
              </a:rPr>
              <a:t>Amazon EC2</a:t>
            </a:r>
          </a:p>
          <a:p>
            <a:endParaRPr lang="en-AU" sz="1100" dirty="0">
              <a:cs typeface="Arial"/>
            </a:endParaRPr>
          </a:p>
        </p:txBody>
      </p:sp>
    </p:spTree>
    <p:extLst>
      <p:ext uri="{BB962C8B-B14F-4D97-AF65-F5344CB8AC3E}">
        <p14:creationId xmlns:p14="http://schemas.microsoft.com/office/powerpoint/2010/main" xmlns="" val="11325513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07975" y="42653"/>
            <a:ext cx="7797800" cy="677000"/>
          </a:xfrm>
        </p:spPr>
        <p:txBody>
          <a:bodyPr>
            <a:noAutofit/>
          </a:bodyPr>
          <a:lstStyle/>
          <a:p>
            <a:r>
              <a:rPr lang="en-US" sz="2800" dirty="0"/>
              <a:t>What kinds of tools can I use with AWS? </a:t>
            </a:r>
            <a:br>
              <a:rPr lang="en-US" sz="2800" dirty="0"/>
            </a:br>
            <a:r>
              <a:rPr lang="en-US" sz="2800" dirty="0"/>
              <a:t/>
            </a:r>
            <a:br>
              <a:rPr lang="en-US" sz="2800" dirty="0"/>
            </a:br>
            <a:endParaRPr lang="en-US" sz="2800" dirty="0"/>
          </a:p>
        </p:txBody>
      </p:sp>
      <p:sp>
        <p:nvSpPr>
          <p:cNvPr id="57" name="AutoShape 4" descr="Image result for d3 js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2" name="Chevron 91"/>
          <p:cNvSpPr/>
          <p:nvPr/>
        </p:nvSpPr>
        <p:spPr>
          <a:xfrm>
            <a:off x="155575" y="683278"/>
            <a:ext cx="2168228" cy="648301"/>
          </a:xfrm>
          <a:prstGeom prst="chevron">
            <a:avLst/>
          </a:prstGeom>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dirty="0"/>
              <a:t>Collect</a:t>
            </a:r>
          </a:p>
        </p:txBody>
      </p:sp>
      <p:sp>
        <p:nvSpPr>
          <p:cNvPr id="84" name="Chevron 83"/>
          <p:cNvSpPr/>
          <p:nvPr/>
        </p:nvSpPr>
        <p:spPr>
          <a:xfrm>
            <a:off x="2387817" y="683278"/>
            <a:ext cx="2168228" cy="648301"/>
          </a:xfrm>
          <a:prstGeom prst="chevron">
            <a:avLst/>
          </a:prstGeom>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dirty="0"/>
              <a:t>Store</a:t>
            </a:r>
          </a:p>
        </p:txBody>
      </p:sp>
      <p:sp>
        <p:nvSpPr>
          <p:cNvPr id="82" name="Chevron 81"/>
          <p:cNvSpPr/>
          <p:nvPr/>
        </p:nvSpPr>
        <p:spPr>
          <a:xfrm>
            <a:off x="4620059" y="683278"/>
            <a:ext cx="2168228" cy="648301"/>
          </a:xfrm>
          <a:prstGeom prst="chevron">
            <a:avLst/>
          </a:prstGeom>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dirty="0"/>
              <a:t>Process &amp; Analyze</a:t>
            </a:r>
          </a:p>
        </p:txBody>
      </p:sp>
      <p:sp>
        <p:nvSpPr>
          <p:cNvPr id="69" name="Chevron 68"/>
          <p:cNvSpPr/>
          <p:nvPr/>
        </p:nvSpPr>
        <p:spPr>
          <a:xfrm>
            <a:off x="6852300" y="683278"/>
            <a:ext cx="2168229" cy="648301"/>
          </a:xfrm>
          <a:prstGeom prst="chevron">
            <a:avLst/>
          </a:prstGeom>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1" name="Chevron 8"/>
          <p:cNvSpPr/>
          <p:nvPr/>
        </p:nvSpPr>
        <p:spPr>
          <a:xfrm>
            <a:off x="7317518" y="702745"/>
            <a:ext cx="1300938" cy="648301"/>
          </a:xfrm>
          <a:prstGeom prst="rect">
            <a:avLst/>
          </a:prstGeom>
          <a:effectLst/>
        </p:spPr>
        <p:style>
          <a:lnRef idx="0">
            <a:scrgbClr r="0" g="0" b="0"/>
          </a:lnRef>
          <a:fillRef idx="0">
            <a:scrgbClr r="0" g="0" b="0"/>
          </a:fillRef>
          <a:effectRef idx="0">
            <a:scrgbClr r="0" g="0" b="0"/>
          </a:effectRef>
          <a:fontRef idx="minor">
            <a:schemeClr val="lt1"/>
          </a:fontRef>
        </p:style>
        <p:txBody>
          <a:bodyPr spcFirstLastPara="0" vert="horz" wrap="square" lIns="45720" tIns="0" rIns="0" bIns="0" numCol="1" spcCol="1270" anchor="ctr" anchorCtr="0">
            <a:noAutofit/>
          </a:bodyPr>
          <a:lstStyle/>
          <a:p>
            <a:pPr lvl="0" algn="ctr" defTabSz="800100" rtl="0">
              <a:lnSpc>
                <a:spcPct val="90000"/>
              </a:lnSpc>
              <a:spcBef>
                <a:spcPct val="0"/>
              </a:spcBef>
              <a:spcAft>
                <a:spcPct val="35000"/>
              </a:spcAft>
            </a:pPr>
            <a:r>
              <a:rPr lang="en-US" sz="1800" kern="1200" dirty="0"/>
              <a:t>Visualize</a:t>
            </a:r>
          </a:p>
        </p:txBody>
      </p:sp>
      <p:sp>
        <p:nvSpPr>
          <p:cNvPr id="51" name="Title 7"/>
          <p:cNvSpPr txBox="1">
            <a:spLocks/>
          </p:cNvSpPr>
          <p:nvPr/>
        </p:nvSpPr>
        <p:spPr>
          <a:xfrm>
            <a:off x="6940431" y="4227581"/>
            <a:ext cx="2203569" cy="677000"/>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tx1"/>
                </a:solidFill>
                <a:latin typeface="Arial"/>
                <a:ea typeface="+mj-ea"/>
                <a:cs typeface="Arial"/>
              </a:defRPr>
            </a:lvl1pPr>
          </a:lstStyle>
          <a:p>
            <a:r>
              <a:rPr lang="en-US" sz="2800" dirty="0"/>
              <a:t>…and more</a:t>
            </a:r>
          </a:p>
        </p:txBody>
      </p:sp>
      <p:graphicFrame>
        <p:nvGraphicFramePr>
          <p:cNvPr id="3" name="Table 2"/>
          <p:cNvGraphicFramePr>
            <a:graphicFrameLocks noGrp="1"/>
          </p:cNvGraphicFramePr>
          <p:nvPr>
            <p:extLst/>
          </p:nvPr>
        </p:nvGraphicFramePr>
        <p:xfrm>
          <a:off x="155575" y="1416246"/>
          <a:ext cx="2142459" cy="1483360"/>
        </p:xfrm>
        <a:graphic>
          <a:graphicData uri="http://schemas.openxmlformats.org/drawingml/2006/table">
            <a:tbl>
              <a:tblPr bandRow="1">
                <a:tableStyleId>{0E3FDE45-AF77-4B5C-9715-49D594BDF05E}</a:tableStyleId>
              </a:tblPr>
              <a:tblGrid>
                <a:gridCol w="2142459">
                  <a:extLst>
                    <a:ext uri="{9D8B030D-6E8A-4147-A177-3AD203B41FA5}">
                      <a16:colId xmlns="" xmlns:a16="http://schemas.microsoft.com/office/drawing/2014/main" val="20000"/>
                    </a:ext>
                  </a:extLst>
                </a:gridCol>
              </a:tblGrid>
              <a:tr h="370840">
                <a:tc>
                  <a:txBody>
                    <a:bodyPr/>
                    <a:lstStyle/>
                    <a:p>
                      <a:pPr algn="ctr"/>
                      <a:r>
                        <a:rPr lang="en-US" dirty="0" err="1"/>
                        <a:t>Fluentd</a:t>
                      </a:r>
                      <a:endParaRPr lang="en-US" dirty="0"/>
                    </a:p>
                  </a:txBody>
                  <a:tcP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algn="ctr"/>
                      <a:r>
                        <a:rPr lang="en-US" baseline="0" dirty="0"/>
                        <a:t>Flume</a:t>
                      </a:r>
                      <a:endParaRPr lang="en-US" dirty="0"/>
                    </a:p>
                  </a:txBody>
                  <a:tcP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pPr algn="ctr"/>
                      <a:r>
                        <a:rPr lang="en-US" dirty="0"/>
                        <a:t>Log4j</a:t>
                      </a:r>
                    </a:p>
                  </a:txBody>
                  <a:tcP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pPr algn="ctr"/>
                      <a:r>
                        <a:rPr lang="en-US" dirty="0" err="1"/>
                        <a:t>Sqoop</a:t>
                      </a:r>
                      <a:endParaRPr lang="en-US" dirty="0"/>
                    </a:p>
                  </a:txBody>
                  <a:tcP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graphicFrame>
        <p:nvGraphicFramePr>
          <p:cNvPr id="4" name="Table 3"/>
          <p:cNvGraphicFramePr>
            <a:graphicFrameLocks noGrp="1"/>
          </p:cNvGraphicFramePr>
          <p:nvPr>
            <p:extLst/>
          </p:nvPr>
        </p:nvGraphicFramePr>
        <p:xfrm>
          <a:off x="2299081" y="1416246"/>
          <a:ext cx="2277255" cy="1483360"/>
        </p:xfrm>
        <a:graphic>
          <a:graphicData uri="http://schemas.openxmlformats.org/drawingml/2006/table">
            <a:tbl>
              <a:tblPr bandRow="1">
                <a:tableStyleId>{0E3FDE45-AF77-4B5C-9715-49D594BDF05E}</a:tableStyleId>
              </a:tblPr>
              <a:tblGrid>
                <a:gridCol w="2277255">
                  <a:extLst>
                    <a:ext uri="{9D8B030D-6E8A-4147-A177-3AD203B41FA5}">
                      <a16:colId xmlns="" xmlns:a16="http://schemas.microsoft.com/office/drawing/2014/main" val="20000"/>
                    </a:ext>
                  </a:extLst>
                </a:gridCol>
              </a:tblGrid>
              <a:tr h="370840">
                <a:tc>
                  <a:txBody>
                    <a:bodyPr/>
                    <a:lstStyle/>
                    <a:p>
                      <a:pPr algn="ctr"/>
                      <a:r>
                        <a:rPr lang="en-US" dirty="0"/>
                        <a:t>HDFS</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algn="ctr"/>
                      <a:r>
                        <a:rPr lang="en-US" dirty="0"/>
                        <a:t>Cassandra</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pPr algn="ctr"/>
                      <a:r>
                        <a:rPr lang="en-US" dirty="0"/>
                        <a:t>Kafka</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pPr algn="ctr"/>
                      <a:r>
                        <a:rPr lang="en-US" dirty="0"/>
                        <a:t>HBase</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graphicFrame>
        <p:nvGraphicFramePr>
          <p:cNvPr id="5" name="Table 4"/>
          <p:cNvGraphicFramePr>
            <a:graphicFrameLocks noGrp="1"/>
          </p:cNvGraphicFramePr>
          <p:nvPr>
            <p:extLst/>
          </p:nvPr>
        </p:nvGraphicFramePr>
        <p:xfrm>
          <a:off x="4577383" y="1416247"/>
          <a:ext cx="2209857" cy="2966720"/>
        </p:xfrm>
        <a:graphic>
          <a:graphicData uri="http://schemas.openxmlformats.org/drawingml/2006/table">
            <a:tbl>
              <a:tblPr bandRow="1">
                <a:tableStyleId>{0E3FDE45-AF77-4B5C-9715-49D594BDF05E}</a:tableStyleId>
              </a:tblPr>
              <a:tblGrid>
                <a:gridCol w="2209857">
                  <a:extLst>
                    <a:ext uri="{9D8B030D-6E8A-4147-A177-3AD203B41FA5}">
                      <a16:colId xmlns="" xmlns:a16="http://schemas.microsoft.com/office/drawing/2014/main" val="20000"/>
                    </a:ext>
                  </a:extLst>
                </a:gridCol>
              </a:tblGrid>
              <a:tr h="370840">
                <a:tc>
                  <a:txBody>
                    <a:bodyPr/>
                    <a:lstStyle/>
                    <a:p>
                      <a:pPr algn="ctr"/>
                      <a:r>
                        <a:rPr lang="en-US" dirty="0"/>
                        <a:t>Hadoop</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algn="ctr"/>
                      <a:r>
                        <a:rPr lang="en-US" dirty="0"/>
                        <a:t>Spark</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pPr algn="ctr"/>
                      <a:r>
                        <a:rPr lang="en-US" dirty="0"/>
                        <a:t>Hive</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pPr algn="ctr"/>
                      <a:r>
                        <a:rPr lang="en-US" baseline="0" dirty="0" err="1"/>
                        <a:t>Oozie</a:t>
                      </a:r>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3"/>
                  </a:ext>
                </a:extLst>
              </a:tr>
              <a:tr h="370840">
                <a:tc>
                  <a:txBody>
                    <a:bodyPr/>
                    <a:lstStyle/>
                    <a:p>
                      <a:pPr algn="ctr"/>
                      <a:r>
                        <a:rPr lang="en-US" dirty="0"/>
                        <a:t>Mahout</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4"/>
                  </a:ext>
                </a:extLst>
              </a:tr>
              <a:tr h="370840">
                <a:tc>
                  <a:txBody>
                    <a:bodyPr/>
                    <a:lstStyle/>
                    <a:p>
                      <a:pPr algn="ctr"/>
                      <a:r>
                        <a:rPr lang="en-US" dirty="0"/>
                        <a:t>Presto</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5"/>
                  </a:ext>
                </a:extLst>
              </a:tr>
              <a:tr h="370840">
                <a:tc>
                  <a:txBody>
                    <a:bodyPr/>
                    <a:lstStyle/>
                    <a:p>
                      <a:pPr algn="ctr"/>
                      <a:r>
                        <a:rPr lang="en-US" dirty="0"/>
                        <a:t>Pig</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extLst>
                  <a:ext uri="{0D108BD9-81ED-4DB2-BD59-A6C34878D82A}">
                    <a16:rowId xmlns="" xmlns:a16="http://schemas.microsoft.com/office/drawing/2014/main" val="10006"/>
                  </a:ext>
                </a:extLst>
              </a:tr>
              <a:tr h="370840">
                <a:tc>
                  <a:txBody>
                    <a:bodyPr/>
                    <a:lstStyle/>
                    <a:p>
                      <a:pPr algn="ctr"/>
                      <a:r>
                        <a:rPr lang="en-US" dirty="0"/>
                        <a:t>Impala</a:t>
                      </a:r>
                    </a:p>
                  </a:txBody>
                  <a:tcPr>
                    <a:lnB w="38100" cap="flat" cmpd="sng" algn="ctr">
                      <a:noFill/>
                      <a:prstDash val="solid"/>
                      <a:round/>
                      <a:headEnd type="none" w="med" len="med"/>
                      <a:tailEnd type="none" w="med" len="med"/>
                    </a:lnB>
                  </a:tcPr>
                </a:tc>
                <a:extLst>
                  <a:ext uri="{0D108BD9-81ED-4DB2-BD59-A6C34878D82A}">
                    <a16:rowId xmlns="" xmlns:a16="http://schemas.microsoft.com/office/drawing/2014/main" val="10007"/>
                  </a:ext>
                </a:extLst>
              </a:tr>
            </a:tbl>
          </a:graphicData>
        </a:graphic>
      </p:graphicFrame>
      <p:graphicFrame>
        <p:nvGraphicFramePr>
          <p:cNvPr id="6" name="Table 5"/>
          <p:cNvGraphicFramePr>
            <a:graphicFrameLocks noGrp="1"/>
          </p:cNvGraphicFramePr>
          <p:nvPr>
            <p:extLst/>
          </p:nvPr>
        </p:nvGraphicFramePr>
        <p:xfrm>
          <a:off x="6788287" y="1416247"/>
          <a:ext cx="2209857" cy="2595880"/>
        </p:xfrm>
        <a:graphic>
          <a:graphicData uri="http://schemas.openxmlformats.org/drawingml/2006/table">
            <a:tbl>
              <a:tblPr bandRow="1">
                <a:tableStyleId>{0E3FDE45-AF77-4B5C-9715-49D594BDF05E}</a:tableStyleId>
              </a:tblPr>
              <a:tblGrid>
                <a:gridCol w="2209857">
                  <a:extLst>
                    <a:ext uri="{9D8B030D-6E8A-4147-A177-3AD203B41FA5}">
                      <a16:colId xmlns="" xmlns:a16="http://schemas.microsoft.com/office/drawing/2014/main" val="20000"/>
                    </a:ext>
                  </a:extLst>
                </a:gridCol>
              </a:tblGrid>
              <a:tr h="370840">
                <a:tc>
                  <a:txBody>
                    <a:bodyPr/>
                    <a:lstStyle/>
                    <a:p>
                      <a:pPr algn="ctr"/>
                      <a:r>
                        <a:rPr lang="en-US" dirty="0"/>
                        <a:t>SAS</a:t>
                      </a:r>
                    </a:p>
                  </a:txBody>
                  <a:tcP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algn="ctr"/>
                      <a:r>
                        <a:rPr lang="en-US" dirty="0" err="1"/>
                        <a:t>Qlik</a:t>
                      </a:r>
                      <a:endParaRPr lang="en-US" dirty="0"/>
                    </a:p>
                  </a:txBody>
                  <a:tcP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pPr algn="ctr"/>
                      <a:r>
                        <a:rPr lang="en-US" dirty="0"/>
                        <a:t>Looker</a:t>
                      </a:r>
                    </a:p>
                  </a:txBody>
                  <a:tcP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pPr algn="ctr"/>
                      <a:r>
                        <a:rPr lang="en-US" dirty="0" err="1"/>
                        <a:t>Flot</a:t>
                      </a:r>
                      <a:endParaRPr lang="en-US" dirty="0"/>
                    </a:p>
                  </a:txBody>
                  <a:tcP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3"/>
                  </a:ext>
                </a:extLst>
              </a:tr>
              <a:tr h="370840">
                <a:tc>
                  <a:txBody>
                    <a:bodyPr/>
                    <a:lstStyle/>
                    <a:p>
                      <a:pPr algn="ctr"/>
                      <a:r>
                        <a:rPr lang="en-US" dirty="0"/>
                        <a:t>Tableau</a:t>
                      </a:r>
                    </a:p>
                  </a:txBody>
                  <a:tcP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4"/>
                  </a:ext>
                </a:extLst>
              </a:tr>
              <a:tr h="370840">
                <a:tc>
                  <a:txBody>
                    <a:bodyPr/>
                    <a:lstStyle/>
                    <a:p>
                      <a:pPr algn="ctr"/>
                      <a:r>
                        <a:rPr lang="en-US" dirty="0" err="1"/>
                        <a:t>Tibco</a:t>
                      </a:r>
                      <a:r>
                        <a:rPr lang="en-US" dirty="0"/>
                        <a:t> </a:t>
                      </a:r>
                      <a:r>
                        <a:rPr lang="en-US" dirty="0" err="1"/>
                        <a:t>Spotfire</a:t>
                      </a:r>
                      <a:endParaRPr lang="en-US" dirty="0"/>
                    </a:p>
                  </a:txBody>
                  <a:tcP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tcPr>
                </a:tc>
                <a:extLst>
                  <a:ext uri="{0D108BD9-81ED-4DB2-BD59-A6C34878D82A}">
                    <a16:rowId xmlns="" xmlns:a16="http://schemas.microsoft.com/office/drawing/2014/main" val="10005"/>
                  </a:ext>
                </a:extLst>
              </a:tr>
              <a:tr h="370840">
                <a:tc>
                  <a:txBody>
                    <a:bodyPr/>
                    <a:lstStyle/>
                    <a:p>
                      <a:pPr algn="ctr"/>
                      <a:r>
                        <a:rPr lang="en-US" dirty="0" err="1"/>
                        <a:t>Tibco</a:t>
                      </a:r>
                      <a:r>
                        <a:rPr lang="en-US" dirty="0"/>
                        <a:t> </a:t>
                      </a:r>
                      <a:r>
                        <a:rPr lang="en-US" dirty="0" err="1"/>
                        <a:t>Jaspersoft</a:t>
                      </a: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xmlns="" val="13342901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Is (True) Cloud </a:t>
            </a:r>
            <a:r>
              <a:rPr lang="en-US" dirty="0"/>
              <a:t>Computing?</a:t>
            </a:r>
          </a:p>
        </p:txBody>
      </p:sp>
      <p:sp>
        <p:nvSpPr>
          <p:cNvPr id="12" name="Content Placeholder 11"/>
          <p:cNvSpPr>
            <a:spLocks noGrp="1"/>
          </p:cNvSpPr>
          <p:nvPr>
            <p:ph idx="1"/>
          </p:nvPr>
        </p:nvSpPr>
        <p:spPr>
          <a:xfrm>
            <a:off x="2715492" y="1869916"/>
            <a:ext cx="4625108" cy="641668"/>
          </a:xfrm>
        </p:spPr>
        <p:txBody>
          <a:bodyPr/>
          <a:lstStyle/>
          <a:p>
            <a:r>
              <a:rPr lang="en-US" sz="1800" dirty="0">
                <a:solidFill>
                  <a:srgbClr val="F7A028"/>
                </a:solidFill>
              </a:rPr>
              <a:t>The on-demand delivery of IT resources </a:t>
            </a:r>
            <a:r>
              <a:rPr lang="en-US" sz="1800" dirty="0" smtClean="0">
                <a:solidFill>
                  <a:srgbClr val="F7A028"/>
                </a:solidFill>
              </a:rPr>
              <a:t>over public or private networks with zero up-front costs, no long-term contracts, and pay-as-you-go pricing</a:t>
            </a:r>
            <a:endParaRPr lang="en-US" sz="1800" dirty="0">
              <a:solidFill>
                <a:srgbClr val="F7A028"/>
              </a:solidFill>
            </a:endParaRPr>
          </a:p>
        </p:txBody>
      </p:sp>
      <p:sp>
        <p:nvSpPr>
          <p:cNvPr id="13" name="Footer Placeholder 4"/>
          <p:cNvSpPr>
            <a:spLocks noGrp="1"/>
          </p:cNvSpPr>
          <p:nvPr>
            <p:ph type="ftr" sz="quarter" idx="4294967295"/>
          </p:nvPr>
        </p:nvSpPr>
        <p:spPr>
          <a:xfrm>
            <a:off x="327025" y="4767264"/>
            <a:ext cx="2895600" cy="273844"/>
          </a:xfrm>
          <a:prstGeom prst="rect">
            <a:avLst/>
          </a:prstGeom>
        </p:spPr>
        <p:txBody>
          <a:bodyPr vert="horz" lIns="91440" tIns="45720" rIns="91440" bIns="45720" rtlCol="0" anchor="ctr"/>
          <a:lstStyle>
            <a:lvl1pPr algn="l">
              <a:defRPr sz="1000">
                <a:solidFill>
                  <a:schemeClr val="tx1">
                    <a:tint val="75000"/>
                  </a:schemeClr>
                </a:solidFill>
              </a:defRPr>
            </a:lvl1pPr>
          </a:lstStyle>
          <a:p>
            <a:fld id="{838B3F71-6ACE-894A-83AE-6676B8283263}" type="slidenum">
              <a:rPr lang="en-US" smtClean="0"/>
              <a:pPr/>
              <a:t>5</a:t>
            </a:fld>
            <a:endParaRPr lang="en-US" dirty="0"/>
          </a:p>
        </p:txBody>
      </p:sp>
      <p:grpSp>
        <p:nvGrpSpPr>
          <p:cNvPr id="21" name="Group 20"/>
          <p:cNvGrpSpPr/>
          <p:nvPr/>
        </p:nvGrpSpPr>
        <p:grpSpPr>
          <a:xfrm>
            <a:off x="361950" y="1047750"/>
            <a:ext cx="2286000" cy="2286000"/>
            <a:chOff x="952500" y="1276350"/>
            <a:chExt cx="2032000" cy="2032000"/>
          </a:xfrm>
        </p:grpSpPr>
        <p:pic>
          <p:nvPicPr>
            <p:cNvPr id="19" name="Picture 18" descr="Deck_Laptop-Light.png"/>
            <p:cNvPicPr>
              <a:picLocks noChangeAspect="1"/>
            </p:cNvPicPr>
            <p:nvPr/>
          </p:nvPicPr>
          <p:blipFill>
            <a:blip r:embed="rId3" cstate="screen">
              <a:extLst>
                <a:ext uri="{28A0092B-C50C-407E-A947-70E740481C1C}">
                  <a14:useLocalDpi xmlns:a14="http://schemas.microsoft.com/office/drawing/2010/main" xmlns=""/>
                </a:ext>
              </a:extLst>
            </a:blip>
            <a:stretch>
              <a:fillRect/>
            </a:stretch>
          </p:blipFill>
          <p:spPr>
            <a:xfrm>
              <a:off x="952500" y="1276350"/>
              <a:ext cx="2032000" cy="2032000"/>
            </a:xfrm>
            <a:prstGeom prst="rect">
              <a:avLst/>
            </a:prstGeom>
          </p:spPr>
        </p:pic>
        <p:pic>
          <p:nvPicPr>
            <p:cNvPr id="20" name="Picture 19" descr="Deck_Cloud-Blue.png"/>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1333500" y="1581150"/>
              <a:ext cx="1263650" cy="1263650"/>
            </a:xfrm>
            <a:prstGeom prst="rect">
              <a:avLst/>
            </a:prstGeom>
          </p:spPr>
        </p:pic>
      </p:grpSp>
    </p:spTree>
    <p:extLst>
      <p:ext uri="{BB962C8B-B14F-4D97-AF65-F5344CB8AC3E}">
        <p14:creationId xmlns:p14="http://schemas.microsoft.com/office/powerpoint/2010/main" xmlns="" val="11800434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6368497" cy="930105"/>
          </a:xfrm>
        </p:spPr>
        <p:txBody>
          <a:bodyPr/>
          <a:lstStyle/>
          <a:p>
            <a:r>
              <a:rPr lang="en-US" dirty="0" smtClean="0"/>
              <a:t>What is </a:t>
            </a:r>
            <a:r>
              <a:rPr lang="en-US" dirty="0" smtClean="0">
                <a:solidFill>
                  <a:srgbClr val="FCB64C"/>
                </a:solidFill>
              </a:rPr>
              <a:t>EMR</a:t>
            </a:r>
            <a:r>
              <a:rPr lang="en-US" dirty="0" smtClean="0"/>
              <a:t>? </a:t>
            </a:r>
            <a:endParaRPr lang="en-US" dirty="0"/>
          </a:p>
        </p:txBody>
      </p:sp>
    </p:spTree>
    <p:extLst>
      <p:ext uri="{BB962C8B-B14F-4D97-AF65-F5344CB8AC3E}">
        <p14:creationId xmlns:p14="http://schemas.microsoft.com/office/powerpoint/2010/main" xmlns="" val="13337697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EMR</a:t>
            </a:r>
          </a:p>
        </p:txBody>
      </p:sp>
      <p:sp>
        <p:nvSpPr>
          <p:cNvPr id="5" name="Title 3"/>
          <p:cNvSpPr txBox="1">
            <a:spLocks/>
          </p:cNvSpPr>
          <p:nvPr/>
        </p:nvSpPr>
        <p:spPr>
          <a:xfrm>
            <a:off x="3176611" y="812775"/>
            <a:ext cx="5824885" cy="3527119"/>
          </a:xfrm>
          <a:prstGeom prst="rect">
            <a:avLst/>
          </a:prstGeom>
        </p:spPr>
        <p:txBody>
          <a:bodyPr wrap="square" anchor="ctr">
            <a:spAutoFit/>
          </a:bodyPr>
          <a:lstStyle>
            <a:lvl1pPr algn="l" defTabSz="457200" rtl="0" fontAlgn="base">
              <a:spcBef>
                <a:spcPct val="0"/>
              </a:spcBef>
              <a:spcAft>
                <a:spcPct val="0"/>
              </a:spcAft>
              <a:defRPr sz="3200" b="1" kern="1200">
                <a:solidFill>
                  <a:schemeClr val="tx1"/>
                </a:solidFill>
                <a:latin typeface="Cantarell" pitchFamily="2" charset="0"/>
                <a:ea typeface="ＭＳ Ｐゴシック" charset="0"/>
                <a:cs typeface="Arial"/>
              </a:defRPr>
            </a:lvl1pPr>
            <a:lvl2pPr algn="l" defTabSz="457200" rtl="0" fontAlgn="base">
              <a:spcBef>
                <a:spcPct val="0"/>
              </a:spcBef>
              <a:spcAft>
                <a:spcPct val="0"/>
              </a:spcAft>
              <a:defRPr sz="3200" b="1">
                <a:solidFill>
                  <a:schemeClr val="tx1"/>
                </a:solidFill>
                <a:latin typeface="Arial" charset="0"/>
                <a:ea typeface="ＭＳ Ｐゴシック" charset="0"/>
              </a:defRPr>
            </a:lvl2pPr>
            <a:lvl3pPr algn="l" defTabSz="457200" rtl="0" fontAlgn="base">
              <a:spcBef>
                <a:spcPct val="0"/>
              </a:spcBef>
              <a:spcAft>
                <a:spcPct val="0"/>
              </a:spcAft>
              <a:defRPr sz="3200" b="1">
                <a:solidFill>
                  <a:schemeClr val="tx1"/>
                </a:solidFill>
                <a:latin typeface="Arial" charset="0"/>
                <a:ea typeface="ＭＳ Ｐゴシック" charset="0"/>
              </a:defRPr>
            </a:lvl3pPr>
            <a:lvl4pPr algn="l" defTabSz="457200" rtl="0" fontAlgn="base">
              <a:spcBef>
                <a:spcPct val="0"/>
              </a:spcBef>
              <a:spcAft>
                <a:spcPct val="0"/>
              </a:spcAft>
              <a:defRPr sz="3200" b="1">
                <a:solidFill>
                  <a:schemeClr val="tx1"/>
                </a:solidFill>
                <a:latin typeface="Arial" charset="0"/>
                <a:ea typeface="ＭＳ Ｐゴシック" charset="0"/>
              </a:defRPr>
            </a:lvl4pPr>
            <a:lvl5pPr algn="l" defTabSz="457200" rtl="0" fontAlgn="base">
              <a:spcBef>
                <a:spcPct val="0"/>
              </a:spcBef>
              <a:spcAft>
                <a:spcPct val="0"/>
              </a:spcAft>
              <a:defRPr sz="3200" b="1">
                <a:solidFill>
                  <a:schemeClr val="tx1"/>
                </a:solidFill>
                <a:latin typeface="Arial" charset="0"/>
                <a:ea typeface="ＭＳ Ｐゴシック" charset="0"/>
              </a:defRPr>
            </a:lvl5pPr>
            <a:lvl6pPr marL="457200" algn="l" defTabSz="457200" rtl="0" fontAlgn="base">
              <a:spcBef>
                <a:spcPct val="0"/>
              </a:spcBef>
              <a:spcAft>
                <a:spcPct val="0"/>
              </a:spcAft>
              <a:defRPr sz="3200" b="1">
                <a:solidFill>
                  <a:schemeClr val="tx1"/>
                </a:solidFill>
                <a:latin typeface="Arial" charset="0"/>
                <a:ea typeface="ＭＳ Ｐゴシック" charset="0"/>
              </a:defRPr>
            </a:lvl6pPr>
            <a:lvl7pPr marL="914400" algn="l" defTabSz="457200" rtl="0" fontAlgn="base">
              <a:spcBef>
                <a:spcPct val="0"/>
              </a:spcBef>
              <a:spcAft>
                <a:spcPct val="0"/>
              </a:spcAft>
              <a:defRPr sz="3200" b="1">
                <a:solidFill>
                  <a:schemeClr val="tx1"/>
                </a:solidFill>
                <a:latin typeface="Arial" charset="0"/>
                <a:ea typeface="ＭＳ Ｐゴシック" charset="0"/>
              </a:defRPr>
            </a:lvl7pPr>
            <a:lvl8pPr marL="1371600" algn="l" defTabSz="457200" rtl="0" fontAlgn="base">
              <a:spcBef>
                <a:spcPct val="0"/>
              </a:spcBef>
              <a:spcAft>
                <a:spcPct val="0"/>
              </a:spcAft>
              <a:defRPr sz="3200" b="1">
                <a:solidFill>
                  <a:schemeClr val="tx1"/>
                </a:solidFill>
                <a:latin typeface="Arial" charset="0"/>
                <a:ea typeface="ＭＳ Ｐゴシック" charset="0"/>
              </a:defRPr>
            </a:lvl8pPr>
            <a:lvl9pPr marL="1828800" algn="l" defTabSz="457200" rtl="0" fontAlgn="base">
              <a:spcBef>
                <a:spcPct val="0"/>
              </a:spcBef>
              <a:spcAft>
                <a:spcPct val="0"/>
              </a:spcAft>
              <a:defRPr sz="3200" b="1">
                <a:solidFill>
                  <a:schemeClr val="tx1"/>
                </a:solidFill>
                <a:latin typeface="Arial" charset="0"/>
                <a:ea typeface="ＭＳ Ｐゴシック" charset="0"/>
              </a:defRPr>
            </a:lvl9pPr>
          </a:lstStyle>
          <a:p>
            <a:pPr marL="342900" indent="-342900">
              <a:lnSpc>
                <a:spcPct val="150000"/>
              </a:lnSpc>
              <a:spcBef>
                <a:spcPct val="20000"/>
              </a:spcBef>
              <a:spcAft>
                <a:spcPts val="0"/>
              </a:spcAft>
              <a:buBlip>
                <a:blip r:embed="rId3"/>
              </a:buBlip>
            </a:pPr>
            <a:r>
              <a:rPr lang="en-US" sz="2000" b="0" dirty="0" smtClean="0">
                <a:latin typeface="Arial"/>
              </a:rPr>
              <a:t>Amazon EMR is a managed </a:t>
            </a:r>
            <a:r>
              <a:rPr lang="en-US" sz="2000" b="0" dirty="0">
                <a:latin typeface="Arial"/>
              </a:rPr>
              <a:t>cluster </a:t>
            </a:r>
            <a:r>
              <a:rPr lang="en-US" sz="2000" b="0" dirty="0" smtClean="0">
                <a:latin typeface="Arial"/>
              </a:rPr>
              <a:t>platform that you can use to:</a:t>
            </a:r>
          </a:p>
          <a:p>
            <a:pPr marL="800100" lvl="1" indent="-342900">
              <a:lnSpc>
                <a:spcPct val="150000"/>
              </a:lnSpc>
              <a:spcBef>
                <a:spcPct val="20000"/>
              </a:spcBef>
              <a:spcAft>
                <a:spcPts val="0"/>
              </a:spcAft>
              <a:buBlip>
                <a:blip r:embed="rId3"/>
              </a:buBlip>
            </a:pPr>
            <a:r>
              <a:rPr lang="en-US" sz="1600" b="0" dirty="0" smtClean="0">
                <a:latin typeface="Arial"/>
              </a:rPr>
              <a:t>Run Hadoop</a:t>
            </a:r>
            <a:r>
              <a:rPr lang="en-US" sz="1600" b="0" dirty="0">
                <a:latin typeface="Arial"/>
              </a:rPr>
              <a:t>, Spark, </a:t>
            </a:r>
            <a:r>
              <a:rPr lang="en-US" sz="1600" b="0" dirty="0" smtClean="0">
                <a:latin typeface="Arial"/>
              </a:rPr>
              <a:t>Presto and other applications</a:t>
            </a:r>
          </a:p>
          <a:p>
            <a:pPr marL="800100" lvl="1" indent="-342900">
              <a:lnSpc>
                <a:spcPct val="150000"/>
              </a:lnSpc>
              <a:spcBef>
                <a:spcPct val="20000"/>
              </a:spcBef>
              <a:spcAft>
                <a:spcPts val="0"/>
              </a:spcAft>
              <a:buBlip>
                <a:blip r:embed="rId3"/>
              </a:buBlip>
            </a:pPr>
            <a:r>
              <a:rPr lang="en-US" sz="1600" b="0" dirty="0" smtClean="0">
                <a:latin typeface="Arial"/>
              </a:rPr>
              <a:t>Launch </a:t>
            </a:r>
            <a:r>
              <a:rPr lang="en-US" sz="1600" b="0" dirty="0">
                <a:latin typeface="Arial"/>
              </a:rPr>
              <a:t>a cluster in minutes</a:t>
            </a:r>
          </a:p>
          <a:p>
            <a:pPr marL="800100" lvl="1" indent="-342900">
              <a:lnSpc>
                <a:spcPct val="150000"/>
              </a:lnSpc>
              <a:spcBef>
                <a:spcPct val="20000"/>
              </a:spcBef>
              <a:spcAft>
                <a:spcPts val="0"/>
              </a:spcAft>
              <a:buBlip>
                <a:blip r:embed="rId3"/>
              </a:buBlip>
            </a:pPr>
            <a:r>
              <a:rPr lang="en-US" sz="1600" b="0" dirty="0">
                <a:latin typeface="Arial"/>
              </a:rPr>
              <a:t>Deploy multiple clusters</a:t>
            </a:r>
          </a:p>
          <a:p>
            <a:pPr marL="800100" lvl="1" indent="-342900">
              <a:lnSpc>
                <a:spcPct val="150000"/>
              </a:lnSpc>
              <a:spcBef>
                <a:spcPct val="20000"/>
              </a:spcBef>
              <a:spcAft>
                <a:spcPts val="0"/>
              </a:spcAft>
              <a:buBlip>
                <a:blip r:embed="rId3"/>
              </a:buBlip>
            </a:pPr>
            <a:r>
              <a:rPr lang="en-US" sz="1600" b="0" dirty="0">
                <a:latin typeface="Arial"/>
              </a:rPr>
              <a:t>Resize a running cluster</a:t>
            </a:r>
          </a:p>
          <a:p>
            <a:pPr marL="800100" lvl="1" indent="-342900">
              <a:lnSpc>
                <a:spcPct val="150000"/>
              </a:lnSpc>
              <a:spcBef>
                <a:spcPct val="20000"/>
              </a:spcBef>
              <a:spcAft>
                <a:spcPts val="0"/>
              </a:spcAft>
              <a:buBlip>
                <a:blip r:embed="rId3"/>
              </a:buBlip>
            </a:pPr>
            <a:r>
              <a:rPr lang="en-US" sz="1600" b="0" dirty="0">
                <a:latin typeface="Arial"/>
              </a:rPr>
              <a:t>Cost-effectively process vast amounts of data</a:t>
            </a:r>
          </a:p>
          <a:p>
            <a:pPr marL="800100" lvl="1" indent="-342900">
              <a:lnSpc>
                <a:spcPct val="150000"/>
              </a:lnSpc>
              <a:spcBef>
                <a:spcPct val="20000"/>
              </a:spcBef>
              <a:spcAft>
                <a:spcPts val="0"/>
              </a:spcAft>
              <a:buBlip>
                <a:blip r:embed="rId3"/>
              </a:buBlip>
            </a:pPr>
            <a:r>
              <a:rPr lang="en-US" sz="1600" b="0" dirty="0" smtClean="0">
                <a:latin typeface="Arial"/>
              </a:rPr>
              <a:t>Use HDFS </a:t>
            </a:r>
            <a:r>
              <a:rPr lang="en-US" sz="1600" b="0" dirty="0">
                <a:latin typeface="Arial"/>
              </a:rPr>
              <a:t>and S3 file systems</a:t>
            </a:r>
          </a:p>
        </p:txBody>
      </p:sp>
      <p:cxnSp>
        <p:nvCxnSpPr>
          <p:cNvPr id="6" name="Straight Arrow Connector 5"/>
          <p:cNvCxnSpPr/>
          <p:nvPr/>
        </p:nvCxnSpPr>
        <p:spPr>
          <a:xfrm>
            <a:off x="3086100" y="791936"/>
            <a:ext cx="19050" cy="3732439"/>
          </a:xfrm>
          <a:prstGeom prst="straightConnector1">
            <a:avLst/>
          </a:prstGeom>
          <a:ln w="9525" cmpd="sng">
            <a:solidFill>
              <a:schemeClr val="accent1"/>
            </a:solidFill>
            <a:headEnd type="none"/>
            <a:tailEnd type="none" w="sm" len="sm"/>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a:blip r:embed="rId4"/>
          <a:stretch>
            <a:fillRect/>
          </a:stretch>
        </p:blipFill>
        <p:spPr>
          <a:xfrm>
            <a:off x="334817" y="1947720"/>
            <a:ext cx="2532185" cy="1828800"/>
          </a:xfrm>
          <a:prstGeom prst="rect">
            <a:avLst/>
          </a:prstGeom>
        </p:spPr>
      </p:pic>
      <p:sp>
        <p:nvSpPr>
          <p:cNvPr id="8" name="Rectangle 7"/>
          <p:cNvSpPr/>
          <p:nvPr/>
        </p:nvSpPr>
        <p:spPr>
          <a:xfrm>
            <a:off x="506026" y="1313357"/>
            <a:ext cx="2133918" cy="461665"/>
          </a:xfrm>
          <a:prstGeom prst="rect">
            <a:avLst/>
          </a:prstGeom>
        </p:spPr>
        <p:txBody>
          <a:bodyPr wrap="none">
            <a:spAutoFit/>
          </a:bodyPr>
          <a:lstStyle/>
          <a:p>
            <a:r>
              <a:rPr lang="en-US" sz="2400" b="1" dirty="0">
                <a:solidFill>
                  <a:schemeClr val="tx1">
                    <a:lumMod val="75000"/>
                  </a:schemeClr>
                </a:solidFill>
                <a:latin typeface="+mj-lt"/>
              </a:rPr>
              <a:t>Amazon EMR</a:t>
            </a:r>
          </a:p>
        </p:txBody>
      </p:sp>
    </p:spTree>
    <p:extLst>
      <p:ext uri="{BB962C8B-B14F-4D97-AF65-F5344CB8AC3E}">
        <p14:creationId xmlns:p14="http://schemas.microsoft.com/office/powerpoint/2010/main" xmlns="" val="14683542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736466" y="114936"/>
            <a:ext cx="1678329" cy="1678329"/>
          </a:xfrm>
          <a:prstGeom prst="rect">
            <a:avLst/>
          </a:prstGeom>
        </p:spPr>
      </p:pic>
      <p:sp>
        <p:nvSpPr>
          <p:cNvPr id="4" name="Title 3"/>
          <p:cNvSpPr>
            <a:spLocks noGrp="1"/>
          </p:cNvSpPr>
          <p:nvPr>
            <p:ph type="title"/>
          </p:nvPr>
        </p:nvSpPr>
        <p:spPr/>
        <p:txBody>
          <a:bodyPr/>
          <a:lstStyle/>
          <a:p>
            <a:r>
              <a:rPr lang="en-US" dirty="0"/>
              <a:t>Apache Hadoop</a:t>
            </a:r>
          </a:p>
        </p:txBody>
      </p:sp>
      <p:sp>
        <p:nvSpPr>
          <p:cNvPr id="5" name="Content Placeholder 4"/>
          <p:cNvSpPr>
            <a:spLocks noGrp="1"/>
          </p:cNvSpPr>
          <p:nvPr>
            <p:ph idx="1"/>
          </p:nvPr>
        </p:nvSpPr>
        <p:spPr>
          <a:xfrm>
            <a:off x="336789" y="1539433"/>
            <a:ext cx="8359536" cy="2890838"/>
          </a:xfrm>
        </p:spPr>
        <p:txBody>
          <a:bodyPr>
            <a:noAutofit/>
          </a:bodyPr>
          <a:lstStyle/>
          <a:p>
            <a:pPr marL="342900" indent="-342900">
              <a:buFont typeface="Arial" charset="0"/>
              <a:buChar char="•"/>
            </a:pPr>
            <a:r>
              <a:rPr lang="en-US" sz="2200" dirty="0"/>
              <a:t>Open source project managed by Apache Software Foundation</a:t>
            </a:r>
          </a:p>
          <a:p>
            <a:pPr marL="342900" indent="-342900">
              <a:buFont typeface="Arial" charset="0"/>
              <a:buChar char="•"/>
            </a:pPr>
            <a:r>
              <a:rPr lang="en-US" sz="2200" dirty="0"/>
              <a:t>D</a:t>
            </a:r>
            <a:r>
              <a:rPr lang="en-US" sz="2200" dirty="0" smtClean="0"/>
              <a:t>istributed </a:t>
            </a:r>
            <a:r>
              <a:rPr lang="en-US" sz="2200" dirty="0"/>
              <a:t>processing of massive amounts of data across clusters of “commodity” hardware</a:t>
            </a:r>
          </a:p>
          <a:p>
            <a:pPr marL="342900" indent="-342900">
              <a:buFont typeface="Arial" charset="0"/>
              <a:buChar char="•"/>
            </a:pPr>
            <a:r>
              <a:rPr lang="en-US" sz="2200" dirty="0" smtClean="0"/>
              <a:t>Provides </a:t>
            </a:r>
            <a:r>
              <a:rPr lang="en-US" sz="2200" dirty="0"/>
              <a:t>reliability and performance through data </a:t>
            </a:r>
            <a:r>
              <a:rPr lang="en-US" sz="2200" dirty="0" smtClean="0"/>
              <a:t>replication</a:t>
            </a:r>
          </a:p>
          <a:p>
            <a:pPr marL="342900" indent="-342900">
              <a:buFont typeface="Arial" charset="0"/>
              <a:buChar char="•"/>
            </a:pPr>
            <a:r>
              <a:rPr lang="en-US" sz="2200" dirty="0" smtClean="0"/>
              <a:t>Map/Reduce in </a:t>
            </a:r>
            <a:r>
              <a:rPr lang="en-US" sz="2200" dirty="0" err="1" smtClean="0"/>
              <a:t>paralell</a:t>
            </a:r>
            <a:r>
              <a:rPr lang="en-US" sz="2200" dirty="0" smtClean="0"/>
              <a:t>-distributed processes</a:t>
            </a:r>
            <a:endParaRPr lang="en-US" sz="2200" dirty="0"/>
          </a:p>
        </p:txBody>
      </p:sp>
    </p:spTree>
    <p:extLst>
      <p:ext uri="{BB962C8B-B14F-4D97-AF65-F5344CB8AC3E}">
        <p14:creationId xmlns:p14="http://schemas.microsoft.com/office/powerpoint/2010/main" xmlns="" val="14034523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err="1"/>
              <a:t>MapReduce</a:t>
            </a:r>
            <a:r>
              <a:rPr lang="en-US" dirty="0"/>
              <a:t>?</a:t>
            </a:r>
          </a:p>
        </p:txBody>
      </p:sp>
      <p:sp>
        <p:nvSpPr>
          <p:cNvPr id="5" name="Content Placeholder 4"/>
          <p:cNvSpPr>
            <a:spLocks noGrp="1"/>
          </p:cNvSpPr>
          <p:nvPr>
            <p:ph idx="1"/>
          </p:nvPr>
        </p:nvSpPr>
        <p:spPr/>
        <p:txBody>
          <a:bodyPr>
            <a:normAutofit/>
          </a:bodyPr>
          <a:lstStyle/>
          <a:p>
            <a:pPr marL="0" indent="0">
              <a:buNone/>
            </a:pPr>
            <a:r>
              <a:rPr lang="en-US" sz="2400" dirty="0" err="1"/>
              <a:t>MapReduce</a:t>
            </a:r>
            <a:r>
              <a:rPr lang="en-US" sz="2400" dirty="0"/>
              <a:t> is a framework for </a:t>
            </a:r>
            <a:r>
              <a:rPr lang="en-US" sz="2400" b="1" dirty="0"/>
              <a:t>processing large data sets </a:t>
            </a:r>
            <a:r>
              <a:rPr lang="en-US" sz="2400" dirty="0"/>
              <a:t>with a </a:t>
            </a:r>
            <a:r>
              <a:rPr lang="en-US" sz="2400" b="1" dirty="0"/>
              <a:t>parallel</a:t>
            </a:r>
            <a:r>
              <a:rPr lang="en-US" sz="2400" dirty="0"/>
              <a:t>, </a:t>
            </a:r>
            <a:r>
              <a:rPr lang="en-US" sz="2400" b="1" dirty="0"/>
              <a:t>distributed</a:t>
            </a:r>
            <a:r>
              <a:rPr lang="en-US" sz="2400" dirty="0"/>
              <a:t> algorithm on a cluster.</a:t>
            </a:r>
          </a:p>
          <a:p>
            <a:pPr marL="0" indent="0">
              <a:buNone/>
            </a:pPr>
            <a:endParaRPr lang="en-US" sz="2400" dirty="0"/>
          </a:p>
          <a:p>
            <a:pPr marL="914400"/>
            <a:r>
              <a:rPr lang="en-US" sz="2400" dirty="0">
                <a:solidFill>
                  <a:srgbClr val="1B508D"/>
                </a:solidFill>
              </a:rPr>
              <a:t>Map(): </a:t>
            </a:r>
            <a:r>
              <a:rPr lang="en-US" sz="2400" dirty="0"/>
              <a:t>distribute and </a:t>
            </a:r>
            <a:r>
              <a:rPr lang="en-US" sz="2400" dirty="0" smtClean="0"/>
              <a:t>filter</a:t>
            </a:r>
            <a:endParaRPr lang="en-US" sz="2400" dirty="0"/>
          </a:p>
          <a:p>
            <a:pPr marL="914400"/>
            <a:r>
              <a:rPr lang="en-US" sz="2400" dirty="0">
                <a:solidFill>
                  <a:srgbClr val="1B508D"/>
                </a:solidFill>
              </a:rPr>
              <a:t>Reduce(): </a:t>
            </a:r>
            <a:r>
              <a:rPr lang="en-US" sz="2400" dirty="0"/>
              <a:t>collate and summarize</a:t>
            </a:r>
          </a:p>
        </p:txBody>
      </p:sp>
    </p:spTree>
    <p:extLst>
      <p:ext uri="{BB962C8B-B14F-4D97-AF65-F5344CB8AC3E}">
        <p14:creationId xmlns:p14="http://schemas.microsoft.com/office/powerpoint/2010/main" xmlns="" val="18740877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12817" y="842204"/>
            <a:ext cx="8541715" cy="3489164"/>
            <a:chOff x="565663" y="544229"/>
            <a:chExt cx="8079379" cy="4047374"/>
          </a:xfrm>
        </p:grpSpPr>
        <p:sp>
          <p:nvSpPr>
            <p:cNvPr id="21" name="Rectangle 20"/>
            <p:cNvSpPr/>
            <p:nvPr/>
          </p:nvSpPr>
          <p:spPr>
            <a:xfrm>
              <a:off x="2134579" y="714968"/>
              <a:ext cx="1732044" cy="843022"/>
            </a:xfrm>
            <a:prstGeom prst="rect">
              <a:avLst/>
            </a:prstGeom>
            <a:solidFill>
              <a:schemeClr val="bg1"/>
            </a:solidFill>
            <a:ln>
              <a:solidFill>
                <a:srgbClr val="1F497D"/>
              </a:solid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457200"/>
              <a:r>
                <a:rPr lang="en-US" dirty="0">
                  <a:solidFill>
                    <a:schemeClr val="accent6">
                      <a:lumMod val="10000"/>
                    </a:schemeClr>
                  </a:solidFill>
                  <a:latin typeface="Arial"/>
                </a:rPr>
                <a:t>map</a:t>
              </a:r>
            </a:p>
          </p:txBody>
        </p:sp>
        <p:sp>
          <p:nvSpPr>
            <p:cNvPr id="3" name="Rounded Rectangle 2"/>
            <p:cNvSpPr/>
            <p:nvPr/>
          </p:nvSpPr>
          <p:spPr>
            <a:xfrm>
              <a:off x="565663" y="544229"/>
              <a:ext cx="8079379" cy="1195170"/>
            </a:xfrm>
            <a:prstGeom prst="roundRect">
              <a:avLst/>
            </a:prstGeom>
            <a:noFill/>
            <a:ln w="28575" cmpd="sng">
              <a:solidFill>
                <a:srgbClr val="F299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5" name="Folded Corner 4"/>
            <p:cNvSpPr/>
            <p:nvPr/>
          </p:nvSpPr>
          <p:spPr>
            <a:xfrm>
              <a:off x="789794" y="800337"/>
              <a:ext cx="811140" cy="682955"/>
            </a:xfrm>
            <a:prstGeom prst="foldedCorner">
              <a:avLst/>
            </a:prstGeom>
            <a:solidFill>
              <a:srgbClr val="1F497D"/>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Arial"/>
                </a:rPr>
                <a:t>Input file</a:t>
              </a:r>
            </a:p>
          </p:txBody>
        </p:sp>
        <p:sp>
          <p:nvSpPr>
            <p:cNvPr id="8" name="Rectangle 7"/>
            <p:cNvSpPr/>
            <p:nvPr/>
          </p:nvSpPr>
          <p:spPr>
            <a:xfrm>
              <a:off x="2209800" y="800336"/>
              <a:ext cx="228600" cy="682955"/>
            </a:xfrm>
            <a:prstGeom prst="rect">
              <a:avLst/>
            </a:prstGeom>
            <a:solidFill>
              <a:srgbClr val="1F497D"/>
            </a:solidFill>
            <a:ln>
              <a:solidFill>
                <a:schemeClr val="accent1"/>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457200"/>
              <a:endParaRPr lang="en-US">
                <a:solidFill>
                  <a:prstClr val="black"/>
                </a:solidFill>
                <a:latin typeface="Arial"/>
              </a:endParaRPr>
            </a:p>
          </p:txBody>
        </p:sp>
        <p:grpSp>
          <p:nvGrpSpPr>
            <p:cNvPr id="11" name="Group 41"/>
            <p:cNvGrpSpPr/>
            <p:nvPr/>
          </p:nvGrpSpPr>
          <p:grpSpPr>
            <a:xfrm>
              <a:off x="3552606" y="800336"/>
              <a:ext cx="228600" cy="682955"/>
              <a:chOff x="3200400" y="2057400"/>
              <a:chExt cx="228600" cy="685800"/>
            </a:xfrm>
          </p:grpSpPr>
          <p:sp>
            <p:nvSpPr>
              <p:cNvPr id="12" name="Rectangle 11"/>
              <p:cNvSpPr/>
              <p:nvPr/>
            </p:nvSpPr>
            <p:spPr>
              <a:xfrm>
                <a:off x="3200400" y="2057400"/>
                <a:ext cx="228600" cy="76200"/>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200"/>
                <a:endParaRPr lang="en-US">
                  <a:solidFill>
                    <a:prstClr val="white"/>
                  </a:solidFill>
                  <a:latin typeface="Arial"/>
                </a:endParaRPr>
              </a:p>
            </p:txBody>
          </p:sp>
          <p:sp>
            <p:nvSpPr>
              <p:cNvPr id="13" name="Rectangle 12"/>
              <p:cNvSpPr/>
              <p:nvPr/>
            </p:nvSpPr>
            <p:spPr>
              <a:xfrm>
                <a:off x="3200400" y="2133600"/>
                <a:ext cx="228600" cy="76200"/>
              </a:xfrm>
              <a:prstGeom prst="rect">
                <a:avLst/>
              </a:prstGeom>
              <a:solidFill>
                <a:srgbClr val="F2992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endParaRPr lang="en-US">
                  <a:solidFill>
                    <a:prstClr val="white"/>
                  </a:solidFill>
                  <a:latin typeface="Arial"/>
                </a:endParaRPr>
              </a:p>
            </p:txBody>
          </p:sp>
          <p:sp>
            <p:nvSpPr>
              <p:cNvPr id="14" name="Rectangle 13"/>
              <p:cNvSpPr/>
              <p:nvPr/>
            </p:nvSpPr>
            <p:spPr>
              <a:xfrm>
                <a:off x="3200400" y="2209800"/>
                <a:ext cx="228600" cy="76200"/>
              </a:xfrm>
              <a:prstGeom prst="rect">
                <a:avLst/>
              </a:prstGeom>
              <a:solidFill>
                <a:srgbClr val="8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457200"/>
                <a:endParaRPr lang="en-US">
                  <a:solidFill>
                    <a:prstClr val="white"/>
                  </a:solidFill>
                  <a:latin typeface="Arial"/>
                </a:endParaRPr>
              </a:p>
            </p:txBody>
          </p:sp>
          <p:sp>
            <p:nvSpPr>
              <p:cNvPr id="15" name="Rectangle 14"/>
              <p:cNvSpPr/>
              <p:nvPr/>
            </p:nvSpPr>
            <p:spPr>
              <a:xfrm>
                <a:off x="3200400" y="2362200"/>
                <a:ext cx="228600" cy="76200"/>
              </a:xfrm>
              <a:prstGeom prst="rect">
                <a:avLst/>
              </a:prstGeom>
              <a:solidFill>
                <a:srgbClr val="F2992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200"/>
                <a:endParaRPr lang="en-US">
                  <a:solidFill>
                    <a:prstClr val="white"/>
                  </a:solidFill>
                  <a:latin typeface="Arial"/>
                </a:endParaRPr>
              </a:p>
            </p:txBody>
          </p:sp>
          <p:sp>
            <p:nvSpPr>
              <p:cNvPr id="16" name="Rectangle 15"/>
              <p:cNvSpPr/>
              <p:nvPr/>
            </p:nvSpPr>
            <p:spPr>
              <a:xfrm>
                <a:off x="3200400" y="2286000"/>
                <a:ext cx="228600" cy="76200"/>
              </a:xfrm>
              <a:prstGeom prst="rect">
                <a:avLst/>
              </a:prstGeom>
              <a:solidFill>
                <a:srgbClr val="9BBB5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endParaRPr lang="en-US">
                  <a:solidFill>
                    <a:prstClr val="white"/>
                  </a:solidFill>
                  <a:latin typeface="Arial"/>
                </a:endParaRPr>
              </a:p>
            </p:txBody>
          </p:sp>
          <p:sp>
            <p:nvSpPr>
              <p:cNvPr id="17" name="Rectangle 16"/>
              <p:cNvSpPr/>
              <p:nvPr/>
            </p:nvSpPr>
            <p:spPr>
              <a:xfrm>
                <a:off x="3200400" y="2438400"/>
                <a:ext cx="228600" cy="76200"/>
              </a:xfrm>
              <a:prstGeom prst="rect">
                <a:avLst/>
              </a:prstGeom>
              <a:solidFill>
                <a:srgbClr val="8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457200"/>
                <a:endParaRPr lang="en-US">
                  <a:solidFill>
                    <a:prstClr val="white"/>
                  </a:solidFill>
                  <a:latin typeface="Arial"/>
                </a:endParaRPr>
              </a:p>
            </p:txBody>
          </p:sp>
          <p:sp>
            <p:nvSpPr>
              <p:cNvPr id="18" name="Rectangle 17"/>
              <p:cNvSpPr/>
              <p:nvPr/>
            </p:nvSpPr>
            <p:spPr>
              <a:xfrm>
                <a:off x="3200400" y="2514600"/>
                <a:ext cx="228600" cy="76200"/>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200"/>
                <a:endParaRPr lang="en-US">
                  <a:solidFill>
                    <a:prstClr val="white"/>
                  </a:solidFill>
                  <a:latin typeface="Arial"/>
                </a:endParaRPr>
              </a:p>
            </p:txBody>
          </p:sp>
          <p:sp>
            <p:nvSpPr>
              <p:cNvPr id="19" name="Rectangle 18"/>
              <p:cNvSpPr/>
              <p:nvPr/>
            </p:nvSpPr>
            <p:spPr>
              <a:xfrm>
                <a:off x="3200400" y="2590800"/>
                <a:ext cx="228600" cy="76200"/>
              </a:xfrm>
              <a:prstGeom prst="rect">
                <a:avLst/>
              </a:prstGeom>
              <a:solidFill>
                <a:srgbClr val="F2992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endParaRPr lang="en-US">
                  <a:solidFill>
                    <a:prstClr val="white"/>
                  </a:solidFill>
                  <a:latin typeface="Arial"/>
                </a:endParaRPr>
              </a:p>
            </p:txBody>
          </p:sp>
          <p:sp>
            <p:nvSpPr>
              <p:cNvPr id="20" name="Rectangle 19"/>
              <p:cNvSpPr/>
              <p:nvPr/>
            </p:nvSpPr>
            <p:spPr>
              <a:xfrm>
                <a:off x="3200400" y="2667000"/>
                <a:ext cx="228600" cy="76200"/>
              </a:xfrm>
              <a:prstGeom prst="rect">
                <a:avLst/>
              </a:prstGeom>
              <a:solidFill>
                <a:srgbClr val="8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457200"/>
                <a:endParaRPr lang="en-US">
                  <a:solidFill>
                    <a:prstClr val="white"/>
                  </a:solidFill>
                  <a:latin typeface="Arial"/>
                </a:endParaRPr>
              </a:p>
            </p:txBody>
          </p:sp>
        </p:grpSp>
        <p:sp>
          <p:nvSpPr>
            <p:cNvPr id="23" name="Rectangle 22"/>
            <p:cNvSpPr/>
            <p:nvPr/>
          </p:nvSpPr>
          <p:spPr>
            <a:xfrm>
              <a:off x="5166136" y="714968"/>
              <a:ext cx="1732044" cy="843022"/>
            </a:xfrm>
            <a:prstGeom prst="rect">
              <a:avLst/>
            </a:prstGeom>
            <a:solidFill>
              <a:schemeClr val="bg1"/>
            </a:solidFill>
            <a:ln>
              <a:solidFill>
                <a:srgbClr val="1F497D"/>
              </a:solid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457200"/>
              <a:r>
                <a:rPr lang="en-US" dirty="0">
                  <a:solidFill>
                    <a:schemeClr val="accent6">
                      <a:lumMod val="10000"/>
                    </a:schemeClr>
                  </a:solidFill>
                  <a:latin typeface="Arial"/>
                </a:rPr>
                <a:t>reduce</a:t>
              </a:r>
            </a:p>
          </p:txBody>
        </p:sp>
        <p:sp>
          <p:nvSpPr>
            <p:cNvPr id="24" name="Rectangle 23"/>
            <p:cNvSpPr/>
            <p:nvPr/>
          </p:nvSpPr>
          <p:spPr>
            <a:xfrm>
              <a:off x="5243880" y="800337"/>
              <a:ext cx="228600" cy="682955"/>
            </a:xfrm>
            <a:prstGeom prst="rect">
              <a:avLst/>
            </a:prstGeom>
            <a:solidFill>
              <a:srgbClr val="9BBB59"/>
            </a:solidFill>
            <a:ln>
              <a:solidFill>
                <a:srgbClr val="008000"/>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457200"/>
              <a:endParaRPr lang="en-US">
                <a:solidFill>
                  <a:prstClr val="black"/>
                </a:solidFill>
                <a:latin typeface="Arial"/>
              </a:endParaRPr>
            </a:p>
          </p:txBody>
        </p:sp>
        <p:sp>
          <p:nvSpPr>
            <p:cNvPr id="25" name="Folded Corner 24"/>
            <p:cNvSpPr/>
            <p:nvPr/>
          </p:nvSpPr>
          <p:spPr>
            <a:xfrm>
              <a:off x="7591405" y="800337"/>
              <a:ext cx="811140" cy="682955"/>
            </a:xfrm>
            <a:prstGeom prst="foldedCorner">
              <a:avLst/>
            </a:prstGeom>
            <a:solidFill>
              <a:srgbClr val="1F497D"/>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Arial"/>
                </a:rPr>
                <a:t>Output file</a:t>
              </a:r>
            </a:p>
          </p:txBody>
        </p:sp>
        <p:sp>
          <p:nvSpPr>
            <p:cNvPr id="26" name="Rectangle 25"/>
            <p:cNvSpPr/>
            <p:nvPr/>
          </p:nvSpPr>
          <p:spPr>
            <a:xfrm>
              <a:off x="6610011" y="921275"/>
              <a:ext cx="228600" cy="457675"/>
            </a:xfrm>
            <a:prstGeom prst="rect">
              <a:avLst/>
            </a:prstGeom>
            <a:solidFill>
              <a:srgbClr val="1F497D"/>
            </a:solidFill>
            <a:ln>
              <a:solidFill>
                <a:schemeClr val="accent1"/>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457200"/>
              <a:endParaRPr lang="en-US">
                <a:solidFill>
                  <a:prstClr val="black"/>
                </a:solidFill>
                <a:latin typeface="Arial"/>
              </a:endParaRPr>
            </a:p>
          </p:txBody>
        </p:sp>
        <p:cxnSp>
          <p:nvCxnSpPr>
            <p:cNvPr id="28" name="Straight Arrow Connector 27"/>
            <p:cNvCxnSpPr>
              <a:stCxn id="5" idx="3"/>
              <a:endCxn id="21" idx="1"/>
            </p:cNvCxnSpPr>
            <p:nvPr/>
          </p:nvCxnSpPr>
          <p:spPr>
            <a:xfrm flipV="1">
              <a:off x="1600934" y="1136479"/>
              <a:ext cx="533645" cy="533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endCxn id="23" idx="1"/>
            </p:cNvCxnSpPr>
            <p:nvPr/>
          </p:nvCxnSpPr>
          <p:spPr>
            <a:xfrm flipV="1">
              <a:off x="3866623" y="1136479"/>
              <a:ext cx="1299513" cy="800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endCxn id="25" idx="1"/>
            </p:cNvCxnSpPr>
            <p:nvPr/>
          </p:nvCxnSpPr>
          <p:spPr>
            <a:xfrm>
              <a:off x="6898180" y="1136479"/>
              <a:ext cx="693225" cy="533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2134579" y="2147907"/>
              <a:ext cx="1732044" cy="843022"/>
            </a:xfrm>
            <a:prstGeom prst="rect">
              <a:avLst/>
            </a:prstGeom>
            <a:solidFill>
              <a:schemeClr val="bg1"/>
            </a:solidFill>
            <a:ln>
              <a:solidFill>
                <a:srgbClr val="1F497D"/>
              </a:solid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457200"/>
              <a:r>
                <a:rPr lang="en-US" dirty="0">
                  <a:solidFill>
                    <a:schemeClr val="accent6">
                      <a:lumMod val="10000"/>
                    </a:schemeClr>
                  </a:solidFill>
                  <a:latin typeface="Arial"/>
                </a:rPr>
                <a:t>map</a:t>
              </a:r>
            </a:p>
          </p:txBody>
        </p:sp>
        <p:sp>
          <p:nvSpPr>
            <p:cNvPr id="34" name="Rounded Rectangle 33"/>
            <p:cNvSpPr/>
            <p:nvPr/>
          </p:nvSpPr>
          <p:spPr>
            <a:xfrm>
              <a:off x="565663" y="1977168"/>
              <a:ext cx="8079379" cy="1195170"/>
            </a:xfrm>
            <a:prstGeom prst="roundRect">
              <a:avLst/>
            </a:prstGeom>
            <a:noFill/>
            <a:ln w="28575" cmpd="sng">
              <a:solidFill>
                <a:srgbClr val="F299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35" name="Folded Corner 34"/>
            <p:cNvSpPr/>
            <p:nvPr/>
          </p:nvSpPr>
          <p:spPr>
            <a:xfrm>
              <a:off x="789794" y="2233276"/>
              <a:ext cx="811140" cy="682955"/>
            </a:xfrm>
            <a:prstGeom prst="foldedCorner">
              <a:avLst/>
            </a:prstGeom>
            <a:solidFill>
              <a:srgbClr val="1F497D"/>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Arial"/>
                </a:rPr>
                <a:t>Input file</a:t>
              </a:r>
            </a:p>
          </p:txBody>
        </p:sp>
        <p:sp>
          <p:nvSpPr>
            <p:cNvPr id="36" name="Rectangle 35"/>
            <p:cNvSpPr/>
            <p:nvPr/>
          </p:nvSpPr>
          <p:spPr>
            <a:xfrm>
              <a:off x="2209800" y="2233275"/>
              <a:ext cx="228600" cy="682955"/>
            </a:xfrm>
            <a:prstGeom prst="rect">
              <a:avLst/>
            </a:prstGeom>
            <a:solidFill>
              <a:srgbClr val="1F497D"/>
            </a:solidFill>
            <a:ln>
              <a:solidFill>
                <a:schemeClr val="accent1"/>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457200"/>
              <a:endParaRPr lang="en-US">
                <a:solidFill>
                  <a:prstClr val="black"/>
                </a:solidFill>
                <a:latin typeface="Arial"/>
              </a:endParaRPr>
            </a:p>
          </p:txBody>
        </p:sp>
        <p:grpSp>
          <p:nvGrpSpPr>
            <p:cNvPr id="37" name="Group 41"/>
            <p:cNvGrpSpPr/>
            <p:nvPr/>
          </p:nvGrpSpPr>
          <p:grpSpPr>
            <a:xfrm>
              <a:off x="3552606" y="2233275"/>
              <a:ext cx="228600" cy="682955"/>
              <a:chOff x="3200400" y="2057400"/>
              <a:chExt cx="228600" cy="685800"/>
            </a:xfrm>
          </p:grpSpPr>
          <p:sp>
            <p:nvSpPr>
              <p:cNvPr id="38" name="Rectangle 37"/>
              <p:cNvSpPr/>
              <p:nvPr/>
            </p:nvSpPr>
            <p:spPr>
              <a:xfrm>
                <a:off x="3200400" y="2057400"/>
                <a:ext cx="228600" cy="76200"/>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200"/>
                <a:endParaRPr lang="en-US">
                  <a:solidFill>
                    <a:prstClr val="white"/>
                  </a:solidFill>
                  <a:latin typeface="Arial"/>
                </a:endParaRPr>
              </a:p>
            </p:txBody>
          </p:sp>
          <p:sp>
            <p:nvSpPr>
              <p:cNvPr id="39" name="Rectangle 38"/>
              <p:cNvSpPr/>
              <p:nvPr/>
            </p:nvSpPr>
            <p:spPr>
              <a:xfrm>
                <a:off x="3200400" y="2133600"/>
                <a:ext cx="228600" cy="76200"/>
              </a:xfrm>
              <a:prstGeom prst="rect">
                <a:avLst/>
              </a:prstGeom>
              <a:solidFill>
                <a:srgbClr val="F2992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endParaRPr lang="en-US">
                  <a:solidFill>
                    <a:prstClr val="white"/>
                  </a:solidFill>
                  <a:latin typeface="Arial"/>
                </a:endParaRPr>
              </a:p>
            </p:txBody>
          </p:sp>
          <p:sp>
            <p:nvSpPr>
              <p:cNvPr id="40" name="Rectangle 39"/>
              <p:cNvSpPr/>
              <p:nvPr/>
            </p:nvSpPr>
            <p:spPr>
              <a:xfrm>
                <a:off x="3200400" y="2209800"/>
                <a:ext cx="228600" cy="76200"/>
              </a:xfrm>
              <a:prstGeom prst="rect">
                <a:avLst/>
              </a:prstGeom>
              <a:solidFill>
                <a:srgbClr val="8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457200"/>
                <a:endParaRPr lang="en-US">
                  <a:solidFill>
                    <a:prstClr val="white"/>
                  </a:solidFill>
                  <a:latin typeface="Arial"/>
                </a:endParaRPr>
              </a:p>
            </p:txBody>
          </p:sp>
          <p:sp>
            <p:nvSpPr>
              <p:cNvPr id="41" name="Rectangle 40"/>
              <p:cNvSpPr/>
              <p:nvPr/>
            </p:nvSpPr>
            <p:spPr>
              <a:xfrm>
                <a:off x="3200400" y="2362200"/>
                <a:ext cx="228600" cy="76200"/>
              </a:xfrm>
              <a:prstGeom prst="rect">
                <a:avLst/>
              </a:prstGeom>
              <a:solidFill>
                <a:srgbClr val="F2992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200"/>
                <a:endParaRPr lang="en-US">
                  <a:solidFill>
                    <a:prstClr val="white"/>
                  </a:solidFill>
                  <a:latin typeface="Arial"/>
                </a:endParaRPr>
              </a:p>
            </p:txBody>
          </p:sp>
          <p:sp>
            <p:nvSpPr>
              <p:cNvPr id="42" name="Rectangle 41"/>
              <p:cNvSpPr/>
              <p:nvPr/>
            </p:nvSpPr>
            <p:spPr>
              <a:xfrm>
                <a:off x="3200400" y="2286000"/>
                <a:ext cx="228600" cy="76200"/>
              </a:xfrm>
              <a:prstGeom prst="rect">
                <a:avLst/>
              </a:prstGeom>
              <a:solidFill>
                <a:srgbClr val="9BBB5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endParaRPr lang="en-US">
                  <a:solidFill>
                    <a:prstClr val="white"/>
                  </a:solidFill>
                  <a:latin typeface="Arial"/>
                </a:endParaRPr>
              </a:p>
            </p:txBody>
          </p:sp>
          <p:sp>
            <p:nvSpPr>
              <p:cNvPr id="43" name="Rectangle 42"/>
              <p:cNvSpPr/>
              <p:nvPr/>
            </p:nvSpPr>
            <p:spPr>
              <a:xfrm>
                <a:off x="3200400" y="2438400"/>
                <a:ext cx="228600" cy="76200"/>
              </a:xfrm>
              <a:prstGeom prst="rect">
                <a:avLst/>
              </a:prstGeom>
              <a:solidFill>
                <a:srgbClr val="8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457200"/>
                <a:endParaRPr lang="en-US">
                  <a:solidFill>
                    <a:prstClr val="white"/>
                  </a:solidFill>
                  <a:latin typeface="Arial"/>
                </a:endParaRPr>
              </a:p>
            </p:txBody>
          </p:sp>
          <p:sp>
            <p:nvSpPr>
              <p:cNvPr id="44" name="Rectangle 43"/>
              <p:cNvSpPr/>
              <p:nvPr/>
            </p:nvSpPr>
            <p:spPr>
              <a:xfrm>
                <a:off x="3200400" y="2514600"/>
                <a:ext cx="228600" cy="76200"/>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200"/>
                <a:endParaRPr lang="en-US">
                  <a:solidFill>
                    <a:prstClr val="white"/>
                  </a:solidFill>
                  <a:latin typeface="Arial"/>
                </a:endParaRPr>
              </a:p>
            </p:txBody>
          </p:sp>
          <p:sp>
            <p:nvSpPr>
              <p:cNvPr id="45" name="Rectangle 44"/>
              <p:cNvSpPr/>
              <p:nvPr/>
            </p:nvSpPr>
            <p:spPr>
              <a:xfrm>
                <a:off x="3200400" y="2590800"/>
                <a:ext cx="228600" cy="76200"/>
              </a:xfrm>
              <a:prstGeom prst="rect">
                <a:avLst/>
              </a:prstGeom>
              <a:solidFill>
                <a:srgbClr val="F2992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endParaRPr lang="en-US">
                  <a:solidFill>
                    <a:prstClr val="white"/>
                  </a:solidFill>
                  <a:latin typeface="Arial"/>
                </a:endParaRPr>
              </a:p>
            </p:txBody>
          </p:sp>
          <p:sp>
            <p:nvSpPr>
              <p:cNvPr id="46" name="Rectangle 45"/>
              <p:cNvSpPr/>
              <p:nvPr/>
            </p:nvSpPr>
            <p:spPr>
              <a:xfrm>
                <a:off x="3200400" y="2667000"/>
                <a:ext cx="228600" cy="76200"/>
              </a:xfrm>
              <a:prstGeom prst="rect">
                <a:avLst/>
              </a:prstGeom>
              <a:solidFill>
                <a:srgbClr val="8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457200"/>
                <a:endParaRPr lang="en-US">
                  <a:solidFill>
                    <a:prstClr val="white"/>
                  </a:solidFill>
                  <a:latin typeface="Arial"/>
                </a:endParaRPr>
              </a:p>
            </p:txBody>
          </p:sp>
        </p:grpSp>
        <p:sp>
          <p:nvSpPr>
            <p:cNvPr id="47" name="Rectangle 46"/>
            <p:cNvSpPr/>
            <p:nvPr/>
          </p:nvSpPr>
          <p:spPr>
            <a:xfrm>
              <a:off x="5166136" y="2147907"/>
              <a:ext cx="1732044" cy="843022"/>
            </a:xfrm>
            <a:prstGeom prst="rect">
              <a:avLst/>
            </a:prstGeom>
            <a:solidFill>
              <a:schemeClr val="bg1"/>
            </a:solidFill>
            <a:ln>
              <a:solidFill>
                <a:srgbClr val="1F497D"/>
              </a:solid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457200"/>
              <a:r>
                <a:rPr lang="en-US" dirty="0">
                  <a:solidFill>
                    <a:schemeClr val="accent6">
                      <a:lumMod val="10000"/>
                    </a:schemeClr>
                  </a:solidFill>
                  <a:latin typeface="Arial"/>
                </a:rPr>
                <a:t>reduce</a:t>
              </a:r>
            </a:p>
          </p:txBody>
        </p:sp>
        <p:sp>
          <p:nvSpPr>
            <p:cNvPr id="48" name="Rectangle 47"/>
            <p:cNvSpPr/>
            <p:nvPr/>
          </p:nvSpPr>
          <p:spPr>
            <a:xfrm>
              <a:off x="5243880" y="2233276"/>
              <a:ext cx="228600" cy="682955"/>
            </a:xfrm>
            <a:prstGeom prst="rect">
              <a:avLst/>
            </a:prstGeom>
            <a:solidFill>
              <a:srgbClr val="F29925"/>
            </a:solidFill>
            <a:ln>
              <a:solidFill>
                <a:schemeClr val="accent6">
                  <a:lumMod val="5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457200"/>
              <a:endParaRPr lang="en-US">
                <a:solidFill>
                  <a:prstClr val="black"/>
                </a:solidFill>
                <a:latin typeface="Arial"/>
              </a:endParaRPr>
            </a:p>
          </p:txBody>
        </p:sp>
        <p:sp>
          <p:nvSpPr>
            <p:cNvPr id="49" name="Folded Corner 48"/>
            <p:cNvSpPr/>
            <p:nvPr/>
          </p:nvSpPr>
          <p:spPr>
            <a:xfrm>
              <a:off x="7591405" y="2233276"/>
              <a:ext cx="811140" cy="682955"/>
            </a:xfrm>
            <a:prstGeom prst="foldedCorner">
              <a:avLst/>
            </a:prstGeom>
            <a:solidFill>
              <a:srgbClr val="1F497D"/>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Arial"/>
                </a:rPr>
                <a:t>Output file</a:t>
              </a:r>
            </a:p>
          </p:txBody>
        </p:sp>
        <p:sp>
          <p:nvSpPr>
            <p:cNvPr id="50" name="Rectangle 49"/>
            <p:cNvSpPr/>
            <p:nvPr/>
          </p:nvSpPr>
          <p:spPr>
            <a:xfrm>
              <a:off x="6610011" y="2354214"/>
              <a:ext cx="228600" cy="457675"/>
            </a:xfrm>
            <a:prstGeom prst="rect">
              <a:avLst/>
            </a:prstGeom>
            <a:solidFill>
              <a:srgbClr val="1F497D"/>
            </a:solidFill>
            <a:ln>
              <a:solidFill>
                <a:schemeClr val="accent1"/>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457200"/>
              <a:endParaRPr lang="en-US">
                <a:solidFill>
                  <a:prstClr val="black"/>
                </a:solidFill>
                <a:latin typeface="Arial"/>
              </a:endParaRPr>
            </a:p>
          </p:txBody>
        </p:sp>
        <p:cxnSp>
          <p:nvCxnSpPr>
            <p:cNvPr id="51" name="Straight Arrow Connector 50"/>
            <p:cNvCxnSpPr>
              <a:stCxn id="35" idx="3"/>
              <a:endCxn id="33" idx="1"/>
            </p:cNvCxnSpPr>
            <p:nvPr/>
          </p:nvCxnSpPr>
          <p:spPr>
            <a:xfrm flipV="1">
              <a:off x="1600934" y="2569418"/>
              <a:ext cx="533645" cy="533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endCxn id="47" idx="1"/>
            </p:cNvCxnSpPr>
            <p:nvPr/>
          </p:nvCxnSpPr>
          <p:spPr>
            <a:xfrm flipV="1">
              <a:off x="3866623" y="2569418"/>
              <a:ext cx="1299513" cy="800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endCxn id="49" idx="1"/>
            </p:cNvCxnSpPr>
            <p:nvPr/>
          </p:nvCxnSpPr>
          <p:spPr>
            <a:xfrm>
              <a:off x="6898180" y="2569418"/>
              <a:ext cx="693225" cy="533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2134579" y="3567172"/>
              <a:ext cx="1732044" cy="843022"/>
            </a:xfrm>
            <a:prstGeom prst="rect">
              <a:avLst/>
            </a:prstGeom>
            <a:solidFill>
              <a:schemeClr val="bg1"/>
            </a:solidFill>
            <a:ln>
              <a:solidFill>
                <a:srgbClr val="1F497D"/>
              </a:solid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457200"/>
              <a:r>
                <a:rPr lang="en-US" dirty="0">
                  <a:solidFill>
                    <a:schemeClr val="accent6">
                      <a:lumMod val="10000"/>
                    </a:schemeClr>
                  </a:solidFill>
                  <a:latin typeface="Arial"/>
                </a:rPr>
                <a:t>map</a:t>
              </a:r>
            </a:p>
          </p:txBody>
        </p:sp>
        <p:sp>
          <p:nvSpPr>
            <p:cNvPr id="55" name="Rounded Rectangle 54"/>
            <p:cNvSpPr/>
            <p:nvPr/>
          </p:nvSpPr>
          <p:spPr>
            <a:xfrm>
              <a:off x="565663" y="3396433"/>
              <a:ext cx="8079379" cy="1195170"/>
            </a:xfrm>
            <a:prstGeom prst="roundRect">
              <a:avLst/>
            </a:prstGeom>
            <a:noFill/>
            <a:ln w="28575" cmpd="sng">
              <a:solidFill>
                <a:srgbClr val="F2992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56" name="Folded Corner 55"/>
            <p:cNvSpPr/>
            <p:nvPr/>
          </p:nvSpPr>
          <p:spPr>
            <a:xfrm>
              <a:off x="789794" y="3652541"/>
              <a:ext cx="811140" cy="682955"/>
            </a:xfrm>
            <a:prstGeom prst="foldedCorner">
              <a:avLst/>
            </a:prstGeom>
            <a:solidFill>
              <a:srgbClr val="1F497D"/>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Arial"/>
                </a:rPr>
                <a:t>Input file</a:t>
              </a:r>
            </a:p>
          </p:txBody>
        </p:sp>
        <p:sp>
          <p:nvSpPr>
            <p:cNvPr id="57" name="Rectangle 56"/>
            <p:cNvSpPr/>
            <p:nvPr/>
          </p:nvSpPr>
          <p:spPr>
            <a:xfrm>
              <a:off x="2209800" y="3652540"/>
              <a:ext cx="228600" cy="682955"/>
            </a:xfrm>
            <a:prstGeom prst="rect">
              <a:avLst/>
            </a:prstGeom>
            <a:solidFill>
              <a:srgbClr val="1F497D"/>
            </a:solidFill>
            <a:ln>
              <a:solidFill>
                <a:schemeClr val="accent1"/>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457200"/>
              <a:endParaRPr lang="en-US">
                <a:solidFill>
                  <a:prstClr val="black"/>
                </a:solidFill>
                <a:latin typeface="Arial"/>
              </a:endParaRPr>
            </a:p>
          </p:txBody>
        </p:sp>
        <p:grpSp>
          <p:nvGrpSpPr>
            <p:cNvPr id="58" name="Group 41"/>
            <p:cNvGrpSpPr/>
            <p:nvPr/>
          </p:nvGrpSpPr>
          <p:grpSpPr>
            <a:xfrm>
              <a:off x="3552606" y="3652540"/>
              <a:ext cx="228600" cy="682955"/>
              <a:chOff x="3200400" y="2057400"/>
              <a:chExt cx="228600" cy="685800"/>
            </a:xfrm>
          </p:grpSpPr>
          <p:sp>
            <p:nvSpPr>
              <p:cNvPr id="59" name="Rectangle 58"/>
              <p:cNvSpPr/>
              <p:nvPr/>
            </p:nvSpPr>
            <p:spPr>
              <a:xfrm>
                <a:off x="3200400" y="2057400"/>
                <a:ext cx="228600" cy="76200"/>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200"/>
                <a:endParaRPr lang="en-US">
                  <a:solidFill>
                    <a:prstClr val="white"/>
                  </a:solidFill>
                  <a:latin typeface="Arial"/>
                </a:endParaRPr>
              </a:p>
            </p:txBody>
          </p:sp>
          <p:sp>
            <p:nvSpPr>
              <p:cNvPr id="60" name="Rectangle 59"/>
              <p:cNvSpPr/>
              <p:nvPr/>
            </p:nvSpPr>
            <p:spPr>
              <a:xfrm>
                <a:off x="3200400" y="2133600"/>
                <a:ext cx="228600" cy="76200"/>
              </a:xfrm>
              <a:prstGeom prst="rect">
                <a:avLst/>
              </a:prstGeom>
              <a:solidFill>
                <a:srgbClr val="F2992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endParaRPr lang="en-US">
                  <a:solidFill>
                    <a:prstClr val="white"/>
                  </a:solidFill>
                  <a:latin typeface="Arial"/>
                </a:endParaRPr>
              </a:p>
            </p:txBody>
          </p:sp>
          <p:sp>
            <p:nvSpPr>
              <p:cNvPr id="61" name="Rectangle 60"/>
              <p:cNvSpPr/>
              <p:nvPr/>
            </p:nvSpPr>
            <p:spPr>
              <a:xfrm>
                <a:off x="3200400" y="2209800"/>
                <a:ext cx="228600" cy="76200"/>
              </a:xfrm>
              <a:prstGeom prst="rect">
                <a:avLst/>
              </a:prstGeom>
              <a:solidFill>
                <a:srgbClr val="8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457200"/>
                <a:endParaRPr lang="en-US">
                  <a:solidFill>
                    <a:prstClr val="white"/>
                  </a:solidFill>
                  <a:latin typeface="Arial"/>
                </a:endParaRPr>
              </a:p>
            </p:txBody>
          </p:sp>
          <p:sp>
            <p:nvSpPr>
              <p:cNvPr id="62" name="Rectangle 61"/>
              <p:cNvSpPr/>
              <p:nvPr/>
            </p:nvSpPr>
            <p:spPr>
              <a:xfrm>
                <a:off x="3200400" y="2362200"/>
                <a:ext cx="228600" cy="76200"/>
              </a:xfrm>
              <a:prstGeom prst="rect">
                <a:avLst/>
              </a:prstGeom>
              <a:solidFill>
                <a:srgbClr val="F2992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200"/>
                <a:endParaRPr lang="en-US">
                  <a:solidFill>
                    <a:prstClr val="white"/>
                  </a:solidFill>
                  <a:latin typeface="Arial"/>
                </a:endParaRPr>
              </a:p>
            </p:txBody>
          </p:sp>
          <p:sp>
            <p:nvSpPr>
              <p:cNvPr id="63" name="Rectangle 62"/>
              <p:cNvSpPr/>
              <p:nvPr/>
            </p:nvSpPr>
            <p:spPr>
              <a:xfrm>
                <a:off x="3200400" y="2286000"/>
                <a:ext cx="228600" cy="76200"/>
              </a:xfrm>
              <a:prstGeom prst="rect">
                <a:avLst/>
              </a:prstGeom>
              <a:solidFill>
                <a:srgbClr val="9BBB5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endParaRPr lang="en-US">
                  <a:solidFill>
                    <a:prstClr val="white"/>
                  </a:solidFill>
                  <a:latin typeface="Arial"/>
                </a:endParaRPr>
              </a:p>
            </p:txBody>
          </p:sp>
          <p:sp>
            <p:nvSpPr>
              <p:cNvPr id="64" name="Rectangle 63"/>
              <p:cNvSpPr/>
              <p:nvPr/>
            </p:nvSpPr>
            <p:spPr>
              <a:xfrm>
                <a:off x="3200400" y="2438400"/>
                <a:ext cx="228600" cy="76200"/>
              </a:xfrm>
              <a:prstGeom prst="rect">
                <a:avLst/>
              </a:prstGeom>
              <a:solidFill>
                <a:srgbClr val="8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457200"/>
                <a:endParaRPr lang="en-US">
                  <a:solidFill>
                    <a:prstClr val="white"/>
                  </a:solidFill>
                  <a:latin typeface="Arial"/>
                </a:endParaRPr>
              </a:p>
            </p:txBody>
          </p:sp>
          <p:sp>
            <p:nvSpPr>
              <p:cNvPr id="65" name="Rectangle 64"/>
              <p:cNvSpPr/>
              <p:nvPr/>
            </p:nvSpPr>
            <p:spPr>
              <a:xfrm>
                <a:off x="3200400" y="2514600"/>
                <a:ext cx="228600" cy="76200"/>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200"/>
                <a:endParaRPr lang="en-US">
                  <a:solidFill>
                    <a:prstClr val="white"/>
                  </a:solidFill>
                  <a:latin typeface="Arial"/>
                </a:endParaRPr>
              </a:p>
            </p:txBody>
          </p:sp>
          <p:sp>
            <p:nvSpPr>
              <p:cNvPr id="66" name="Rectangle 65"/>
              <p:cNvSpPr/>
              <p:nvPr/>
            </p:nvSpPr>
            <p:spPr>
              <a:xfrm>
                <a:off x="3200400" y="2590800"/>
                <a:ext cx="228600" cy="76200"/>
              </a:xfrm>
              <a:prstGeom prst="rect">
                <a:avLst/>
              </a:prstGeom>
              <a:solidFill>
                <a:srgbClr val="F2992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endParaRPr lang="en-US">
                  <a:solidFill>
                    <a:prstClr val="white"/>
                  </a:solidFill>
                  <a:latin typeface="Arial"/>
                </a:endParaRPr>
              </a:p>
            </p:txBody>
          </p:sp>
          <p:sp>
            <p:nvSpPr>
              <p:cNvPr id="67" name="Rectangle 66"/>
              <p:cNvSpPr/>
              <p:nvPr/>
            </p:nvSpPr>
            <p:spPr>
              <a:xfrm>
                <a:off x="3200400" y="2667000"/>
                <a:ext cx="228600" cy="76200"/>
              </a:xfrm>
              <a:prstGeom prst="rect">
                <a:avLst/>
              </a:prstGeom>
              <a:solidFill>
                <a:srgbClr val="8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457200"/>
                <a:endParaRPr lang="en-US">
                  <a:solidFill>
                    <a:prstClr val="white"/>
                  </a:solidFill>
                  <a:latin typeface="Arial"/>
                </a:endParaRPr>
              </a:p>
            </p:txBody>
          </p:sp>
        </p:grpSp>
        <p:sp>
          <p:nvSpPr>
            <p:cNvPr id="68" name="Rectangle 67"/>
            <p:cNvSpPr/>
            <p:nvPr/>
          </p:nvSpPr>
          <p:spPr>
            <a:xfrm>
              <a:off x="5166136" y="3567172"/>
              <a:ext cx="1732044" cy="843022"/>
            </a:xfrm>
            <a:prstGeom prst="rect">
              <a:avLst/>
            </a:prstGeom>
            <a:solidFill>
              <a:schemeClr val="bg1"/>
            </a:solidFill>
            <a:ln>
              <a:solidFill>
                <a:srgbClr val="1F497D"/>
              </a:solid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457200"/>
              <a:r>
                <a:rPr lang="en-US" dirty="0">
                  <a:solidFill>
                    <a:schemeClr val="accent6">
                      <a:lumMod val="10000"/>
                    </a:schemeClr>
                  </a:solidFill>
                  <a:latin typeface="Arial"/>
                </a:rPr>
                <a:t>reduce</a:t>
              </a:r>
            </a:p>
          </p:txBody>
        </p:sp>
        <p:sp>
          <p:nvSpPr>
            <p:cNvPr id="69" name="Rectangle 68"/>
            <p:cNvSpPr/>
            <p:nvPr/>
          </p:nvSpPr>
          <p:spPr>
            <a:xfrm>
              <a:off x="5243880" y="3652541"/>
              <a:ext cx="228600" cy="682955"/>
            </a:xfrm>
            <a:prstGeom prst="rect">
              <a:avLst/>
            </a:prstGeom>
            <a:solidFill>
              <a:srgbClr val="800000"/>
            </a:solidFill>
            <a:ln>
              <a:solidFill>
                <a:srgbClr val="800000"/>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457200"/>
              <a:endParaRPr lang="en-US">
                <a:solidFill>
                  <a:prstClr val="black"/>
                </a:solidFill>
                <a:latin typeface="Arial"/>
              </a:endParaRPr>
            </a:p>
          </p:txBody>
        </p:sp>
        <p:sp>
          <p:nvSpPr>
            <p:cNvPr id="70" name="Folded Corner 69"/>
            <p:cNvSpPr/>
            <p:nvPr/>
          </p:nvSpPr>
          <p:spPr>
            <a:xfrm>
              <a:off x="7591405" y="3652541"/>
              <a:ext cx="811140" cy="682955"/>
            </a:xfrm>
            <a:prstGeom prst="foldedCorner">
              <a:avLst/>
            </a:prstGeom>
            <a:solidFill>
              <a:srgbClr val="1F497D"/>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Arial"/>
                </a:rPr>
                <a:t>Output file</a:t>
              </a:r>
            </a:p>
          </p:txBody>
        </p:sp>
        <p:sp>
          <p:nvSpPr>
            <p:cNvPr id="71" name="Rectangle 70"/>
            <p:cNvSpPr/>
            <p:nvPr/>
          </p:nvSpPr>
          <p:spPr>
            <a:xfrm>
              <a:off x="6610011" y="3773479"/>
              <a:ext cx="228600" cy="457675"/>
            </a:xfrm>
            <a:prstGeom prst="rect">
              <a:avLst/>
            </a:prstGeom>
            <a:solidFill>
              <a:srgbClr val="1F497D"/>
            </a:solidFill>
            <a:ln>
              <a:solidFill>
                <a:schemeClr val="accent1"/>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457200"/>
              <a:endParaRPr lang="en-US">
                <a:solidFill>
                  <a:prstClr val="black"/>
                </a:solidFill>
                <a:latin typeface="Arial"/>
              </a:endParaRPr>
            </a:p>
          </p:txBody>
        </p:sp>
        <p:cxnSp>
          <p:nvCxnSpPr>
            <p:cNvPr id="72" name="Straight Arrow Connector 71"/>
            <p:cNvCxnSpPr>
              <a:stCxn id="56" idx="3"/>
              <a:endCxn id="54" idx="1"/>
            </p:cNvCxnSpPr>
            <p:nvPr/>
          </p:nvCxnSpPr>
          <p:spPr>
            <a:xfrm flipV="1">
              <a:off x="1600934" y="3988683"/>
              <a:ext cx="533645" cy="533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endCxn id="68" idx="1"/>
            </p:cNvCxnSpPr>
            <p:nvPr/>
          </p:nvCxnSpPr>
          <p:spPr>
            <a:xfrm flipV="1">
              <a:off x="3866623" y="3988683"/>
              <a:ext cx="1299513" cy="800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a:endCxn id="70" idx="1"/>
            </p:cNvCxnSpPr>
            <p:nvPr/>
          </p:nvCxnSpPr>
          <p:spPr>
            <a:xfrm>
              <a:off x="6898180" y="3988683"/>
              <a:ext cx="693225" cy="533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33" idx="3"/>
            </p:cNvCxnSpPr>
            <p:nvPr/>
          </p:nvCxnSpPr>
          <p:spPr>
            <a:xfrm flipV="1">
              <a:off x="3866623" y="1255639"/>
              <a:ext cx="1299513" cy="131377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54" idx="3"/>
            </p:cNvCxnSpPr>
            <p:nvPr/>
          </p:nvCxnSpPr>
          <p:spPr>
            <a:xfrm flipV="1">
              <a:off x="3866623" y="1407407"/>
              <a:ext cx="1299513" cy="258127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21" idx="3"/>
            </p:cNvCxnSpPr>
            <p:nvPr/>
          </p:nvCxnSpPr>
          <p:spPr>
            <a:xfrm>
              <a:off x="3866623" y="1136479"/>
              <a:ext cx="1299513" cy="132444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54" idx="3"/>
            </p:cNvCxnSpPr>
            <p:nvPr/>
          </p:nvCxnSpPr>
          <p:spPr>
            <a:xfrm flipV="1">
              <a:off x="3866623" y="2688578"/>
              <a:ext cx="1299513" cy="130010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33" idx="3"/>
            </p:cNvCxnSpPr>
            <p:nvPr/>
          </p:nvCxnSpPr>
          <p:spPr>
            <a:xfrm>
              <a:off x="3866623" y="2569418"/>
              <a:ext cx="1299513" cy="131077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21" idx="3"/>
            </p:cNvCxnSpPr>
            <p:nvPr/>
          </p:nvCxnSpPr>
          <p:spPr>
            <a:xfrm>
              <a:off x="3866623" y="1136479"/>
              <a:ext cx="1299513" cy="259194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grpSp>
      <p:sp>
        <p:nvSpPr>
          <p:cNvPr id="76" name="Title 3"/>
          <p:cNvSpPr txBox="1">
            <a:spLocks/>
          </p:cNvSpPr>
          <p:nvPr/>
        </p:nvSpPr>
        <p:spPr>
          <a:xfrm>
            <a:off x="336789" y="114936"/>
            <a:ext cx="8205304" cy="677000"/>
          </a:xfrm>
          <a:prstGeom prst="rect">
            <a:avLst/>
          </a:prstGeom>
        </p:spPr>
        <p:txBody>
          <a:bodyPr/>
          <a:lstStyle>
            <a:lvl1pPr algn="l" defTabSz="457200" rtl="0" eaLnBrk="1" latinLnBrk="0" hangingPunct="1">
              <a:spcBef>
                <a:spcPct val="0"/>
              </a:spcBef>
              <a:buNone/>
              <a:defRPr sz="2400" b="1" i="0" kern="1200">
                <a:solidFill>
                  <a:schemeClr val="tx1"/>
                </a:solidFill>
                <a:latin typeface="Arial"/>
                <a:ea typeface="+mj-ea"/>
                <a:cs typeface="Arial"/>
              </a:defRPr>
            </a:lvl1pPr>
          </a:lstStyle>
          <a:p>
            <a:r>
              <a:rPr lang="en-US" dirty="0" err="1"/>
              <a:t>MapReduce</a:t>
            </a:r>
            <a:r>
              <a:rPr lang="en-US" dirty="0"/>
              <a:t> Process</a:t>
            </a:r>
          </a:p>
        </p:txBody>
      </p:sp>
      <p:sp>
        <p:nvSpPr>
          <p:cNvPr id="4" name="Footer Placeholder 3"/>
          <p:cNvSpPr>
            <a:spLocks noGrp="1"/>
          </p:cNvSpPr>
          <p:nvPr>
            <p:ph type="ftr" sz="quarter" idx="3"/>
          </p:nvPr>
        </p:nvSpPr>
        <p:spPr/>
        <p:txBody>
          <a:bodyPr/>
          <a:lstStyle/>
          <a:p>
            <a:r>
              <a:rPr lang="en-US" dirty="0"/>
              <a:t>© 2016 Amazon Web Services, Inc. and its affiliates. All rights reserved.</a:t>
            </a:r>
          </a:p>
        </p:txBody>
      </p:sp>
    </p:spTree>
    <p:extLst>
      <p:ext uri="{BB962C8B-B14F-4D97-AF65-F5344CB8AC3E}">
        <p14:creationId xmlns:p14="http://schemas.microsoft.com/office/powerpoint/2010/main" xmlns="" val="5097331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3"/>
          <p:cNvSpPr txBox="1">
            <a:spLocks/>
          </p:cNvSpPr>
          <p:nvPr/>
        </p:nvSpPr>
        <p:spPr>
          <a:xfrm>
            <a:off x="336789" y="114936"/>
            <a:ext cx="8205304" cy="677000"/>
          </a:xfrm>
          <a:prstGeom prst="rect">
            <a:avLst/>
          </a:prstGeom>
        </p:spPr>
        <p:txBody>
          <a:bodyPr/>
          <a:lstStyle>
            <a:lvl1pPr algn="l" defTabSz="457200" rtl="0" eaLnBrk="1" latinLnBrk="0" hangingPunct="1">
              <a:spcBef>
                <a:spcPct val="0"/>
              </a:spcBef>
              <a:buNone/>
              <a:defRPr sz="2400" b="1" i="0" kern="1200">
                <a:solidFill>
                  <a:schemeClr val="tx1"/>
                </a:solidFill>
                <a:latin typeface="Arial"/>
                <a:ea typeface="+mj-ea"/>
                <a:cs typeface="Arial"/>
              </a:defRPr>
            </a:lvl1pPr>
          </a:lstStyle>
          <a:p>
            <a:r>
              <a:rPr lang="en-US" dirty="0" err="1"/>
              <a:t>MapReduce</a:t>
            </a:r>
            <a:r>
              <a:rPr lang="en-US" dirty="0"/>
              <a:t> Process</a:t>
            </a:r>
          </a:p>
        </p:txBody>
      </p:sp>
      <p:sp>
        <p:nvSpPr>
          <p:cNvPr id="4" name="Footer Placeholder 3"/>
          <p:cNvSpPr>
            <a:spLocks noGrp="1"/>
          </p:cNvSpPr>
          <p:nvPr>
            <p:ph type="ftr" sz="quarter" idx="3"/>
          </p:nvPr>
        </p:nvSpPr>
        <p:spPr/>
        <p:txBody>
          <a:bodyPr/>
          <a:lstStyle/>
          <a:p>
            <a:r>
              <a:rPr lang="en-US" dirty="0"/>
              <a:t>© 2016 Amazon Web Services, Inc. and its affiliates. All rights reserved.</a:t>
            </a:r>
          </a:p>
        </p:txBody>
      </p:sp>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950233" y="693281"/>
            <a:ext cx="5327389" cy="3957729"/>
          </a:xfrm>
          <a:prstGeom prst="rect">
            <a:avLst/>
          </a:prstGeom>
        </p:spPr>
      </p:pic>
    </p:spTree>
    <p:extLst>
      <p:ext uri="{BB962C8B-B14F-4D97-AF65-F5344CB8AC3E}">
        <p14:creationId xmlns:p14="http://schemas.microsoft.com/office/powerpoint/2010/main" xmlns="" val="188293283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Typical Amazon EMR Environment – Hadoop 1 and 2</a:t>
            </a:r>
          </a:p>
        </p:txBody>
      </p:sp>
      <p:sp>
        <p:nvSpPr>
          <p:cNvPr id="32" name="Rounded Rectangle 31"/>
          <p:cNvSpPr/>
          <p:nvPr/>
        </p:nvSpPr>
        <p:spPr>
          <a:xfrm>
            <a:off x="4404429" y="688626"/>
            <a:ext cx="2071866" cy="548640"/>
          </a:xfrm>
          <a:prstGeom prst="roundRect">
            <a:avLst>
              <a:gd name="adj" fmla="val 9818"/>
            </a:avLst>
          </a:prstGeom>
          <a:noFill/>
          <a:ln w="19050" cap="flat" cmpd="sng" algn="ctr">
            <a:solidFill>
              <a:srgbClr val="F7981F"/>
            </a:solidFill>
            <a:prstDash val="lgDash"/>
          </a:ln>
          <a:effectLst/>
        </p:spPr>
        <p:txBody>
          <a:bodyPr anchor="b" anchorCtr="0"/>
          <a:lstStyle/>
          <a:p>
            <a:pPr algn="ctr" fontAlgn="auto">
              <a:spcBef>
                <a:spcPts val="0"/>
              </a:spcBef>
              <a:spcAft>
                <a:spcPts val="0"/>
              </a:spcAft>
              <a:defRPr/>
            </a:pPr>
            <a:endParaRPr lang="en-US" sz="900" b="1" kern="0" dirty="0">
              <a:solidFill>
                <a:srgbClr val="FFFFFF"/>
              </a:solidFill>
              <a:latin typeface="Arial"/>
              <a:ea typeface="+mn-ea"/>
              <a:cs typeface="Arial"/>
            </a:endParaRPr>
          </a:p>
        </p:txBody>
      </p:sp>
      <p:sp>
        <p:nvSpPr>
          <p:cNvPr id="33" name="Rounded Rectangle 32"/>
          <p:cNvSpPr/>
          <p:nvPr/>
        </p:nvSpPr>
        <p:spPr>
          <a:xfrm>
            <a:off x="2618073" y="1767334"/>
            <a:ext cx="1812732" cy="1714861"/>
          </a:xfrm>
          <a:prstGeom prst="roundRect">
            <a:avLst>
              <a:gd name="adj" fmla="val 9818"/>
            </a:avLst>
          </a:prstGeom>
          <a:noFill/>
          <a:ln w="19050" cap="flat" cmpd="sng" algn="ctr">
            <a:solidFill>
              <a:srgbClr val="F7981F"/>
            </a:solidFill>
            <a:prstDash val="lgDash"/>
          </a:ln>
          <a:effectLst/>
        </p:spPr>
        <p:txBody>
          <a:bodyPr anchor="b" anchorCtr="0"/>
          <a:lstStyle/>
          <a:p>
            <a:pPr algn="ctr" fontAlgn="auto">
              <a:spcBef>
                <a:spcPts val="0"/>
              </a:spcBef>
              <a:spcAft>
                <a:spcPts val="0"/>
              </a:spcAft>
              <a:defRPr/>
            </a:pPr>
            <a:endParaRPr lang="en-US" sz="900" b="1" kern="0" dirty="0">
              <a:solidFill>
                <a:srgbClr val="FFFFFF"/>
              </a:solidFill>
              <a:latin typeface="Arial"/>
              <a:ea typeface="+mn-ea"/>
              <a:cs typeface="Arial"/>
            </a:endParaRPr>
          </a:p>
        </p:txBody>
      </p:sp>
      <p:sp>
        <p:nvSpPr>
          <p:cNvPr id="35" name="Rounded Rectangle 34"/>
          <p:cNvSpPr/>
          <p:nvPr/>
        </p:nvSpPr>
        <p:spPr>
          <a:xfrm>
            <a:off x="4968973" y="1767334"/>
            <a:ext cx="1763900" cy="1714861"/>
          </a:xfrm>
          <a:prstGeom prst="roundRect">
            <a:avLst>
              <a:gd name="adj" fmla="val 9818"/>
            </a:avLst>
          </a:prstGeom>
          <a:noFill/>
          <a:ln w="19050" cap="flat" cmpd="sng" algn="ctr">
            <a:solidFill>
              <a:srgbClr val="F7981F"/>
            </a:solidFill>
            <a:prstDash val="lgDash"/>
          </a:ln>
          <a:effectLst/>
        </p:spPr>
        <p:txBody>
          <a:bodyPr anchor="b" anchorCtr="0"/>
          <a:lstStyle/>
          <a:p>
            <a:pPr algn="ctr" fontAlgn="auto">
              <a:spcBef>
                <a:spcPts val="0"/>
              </a:spcBef>
              <a:spcAft>
                <a:spcPts val="0"/>
              </a:spcAft>
              <a:defRPr/>
            </a:pPr>
            <a:endParaRPr lang="en-US" sz="900" b="1" kern="0" dirty="0">
              <a:solidFill>
                <a:srgbClr val="FFFFFF"/>
              </a:solidFill>
              <a:latin typeface="Arial"/>
              <a:ea typeface="+mn-ea"/>
              <a:cs typeface="Arial"/>
            </a:endParaRPr>
          </a:p>
        </p:txBody>
      </p:sp>
      <p:sp>
        <p:nvSpPr>
          <p:cNvPr id="41" name="TextBox 40"/>
          <p:cNvSpPr txBox="1"/>
          <p:nvPr/>
        </p:nvSpPr>
        <p:spPr>
          <a:xfrm>
            <a:off x="4953897" y="841025"/>
            <a:ext cx="1547150" cy="246221"/>
          </a:xfrm>
          <a:prstGeom prst="rect">
            <a:avLst/>
          </a:prstGeom>
          <a:noFill/>
        </p:spPr>
        <p:txBody>
          <a:bodyPr wrap="square" rtlCol="0">
            <a:spAutoFit/>
          </a:bodyPr>
          <a:lstStyle/>
          <a:p>
            <a:pPr algn="ctr" defTabSz="456059" fontAlgn="auto">
              <a:spcBef>
                <a:spcPts val="0"/>
              </a:spcBef>
              <a:spcAft>
                <a:spcPts val="0"/>
              </a:spcAft>
            </a:pPr>
            <a:r>
              <a:rPr lang="en-US" sz="1000" b="1" dirty="0">
                <a:solidFill>
                  <a:prstClr val="black"/>
                </a:solidFill>
                <a:latin typeface="Arial"/>
                <a:ea typeface="+mn-ea"/>
                <a:cs typeface="Arial"/>
              </a:rPr>
              <a:t>Master instance group</a:t>
            </a:r>
          </a:p>
        </p:txBody>
      </p:sp>
      <p:sp>
        <p:nvSpPr>
          <p:cNvPr id="42" name="TextBox 41"/>
          <p:cNvSpPr txBox="1"/>
          <p:nvPr/>
        </p:nvSpPr>
        <p:spPr>
          <a:xfrm>
            <a:off x="5186049" y="3144609"/>
            <a:ext cx="1453526" cy="246221"/>
          </a:xfrm>
          <a:prstGeom prst="rect">
            <a:avLst/>
          </a:prstGeom>
          <a:noFill/>
        </p:spPr>
        <p:txBody>
          <a:bodyPr wrap="square" rtlCol="0">
            <a:spAutoFit/>
          </a:bodyPr>
          <a:lstStyle/>
          <a:p>
            <a:pPr algn="ctr" defTabSz="456059" fontAlgn="auto">
              <a:spcBef>
                <a:spcPts val="0"/>
              </a:spcBef>
              <a:spcAft>
                <a:spcPts val="0"/>
              </a:spcAft>
            </a:pPr>
            <a:r>
              <a:rPr lang="en-US" sz="1000" b="1" dirty="0">
                <a:solidFill>
                  <a:prstClr val="black"/>
                </a:solidFill>
                <a:latin typeface="Arial"/>
                <a:ea typeface="+mn-ea"/>
                <a:cs typeface="Arial"/>
              </a:rPr>
              <a:t>Task instance group</a:t>
            </a:r>
          </a:p>
        </p:txBody>
      </p:sp>
      <p:sp>
        <p:nvSpPr>
          <p:cNvPr id="43" name="TextBox 42"/>
          <p:cNvSpPr txBox="1"/>
          <p:nvPr/>
        </p:nvSpPr>
        <p:spPr>
          <a:xfrm>
            <a:off x="2827144" y="3126988"/>
            <a:ext cx="1447548" cy="246221"/>
          </a:xfrm>
          <a:prstGeom prst="rect">
            <a:avLst/>
          </a:prstGeom>
          <a:noFill/>
        </p:spPr>
        <p:txBody>
          <a:bodyPr wrap="square" rtlCol="0">
            <a:spAutoFit/>
          </a:bodyPr>
          <a:lstStyle/>
          <a:p>
            <a:pPr algn="ctr" defTabSz="456059" fontAlgn="auto">
              <a:spcBef>
                <a:spcPts val="0"/>
              </a:spcBef>
              <a:spcAft>
                <a:spcPts val="0"/>
              </a:spcAft>
            </a:pPr>
            <a:r>
              <a:rPr lang="en-US" sz="1000" b="1" dirty="0">
                <a:solidFill>
                  <a:prstClr val="black"/>
                </a:solidFill>
                <a:latin typeface="Arial"/>
                <a:ea typeface="+mn-ea"/>
                <a:cs typeface="Arial"/>
              </a:rPr>
              <a:t>Core instance group</a:t>
            </a:r>
          </a:p>
        </p:txBody>
      </p:sp>
      <p:sp>
        <p:nvSpPr>
          <p:cNvPr id="49" name="TextBox 48"/>
          <p:cNvSpPr txBox="1"/>
          <p:nvPr/>
        </p:nvSpPr>
        <p:spPr>
          <a:xfrm>
            <a:off x="4254372" y="4373959"/>
            <a:ext cx="915613" cy="253916"/>
          </a:xfrm>
          <a:prstGeom prst="rect">
            <a:avLst/>
          </a:prstGeom>
          <a:noFill/>
        </p:spPr>
        <p:txBody>
          <a:bodyPr wrap="square" rtlCol="0">
            <a:spAutoFit/>
          </a:bodyPr>
          <a:lstStyle/>
          <a:p>
            <a:pPr algn="ctr" defTabSz="456059" fontAlgn="auto">
              <a:spcBef>
                <a:spcPts val="0"/>
              </a:spcBef>
              <a:spcAft>
                <a:spcPts val="0"/>
              </a:spcAft>
            </a:pPr>
            <a:r>
              <a:rPr lang="en-US" sz="1050" dirty="0">
                <a:solidFill>
                  <a:prstClr val="black"/>
                </a:solidFill>
                <a:latin typeface="Arial"/>
                <a:ea typeface="+mn-ea"/>
                <a:cs typeface="Arial"/>
              </a:rPr>
              <a:t>Amazon S3</a:t>
            </a:r>
          </a:p>
        </p:txBody>
      </p:sp>
      <p:pic>
        <p:nvPicPr>
          <p:cNvPr id="52" name="Picture 51" descr="S3-Bucket-with-objects.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387652" y="3829579"/>
            <a:ext cx="654166" cy="658908"/>
          </a:xfrm>
          <a:prstGeom prst="rect">
            <a:avLst/>
          </a:prstGeom>
        </p:spPr>
      </p:pic>
      <p:pic>
        <p:nvPicPr>
          <p:cNvPr id="53" name="Picture 52" descr="EC2-Instance.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398405" y="688625"/>
            <a:ext cx="631692" cy="548640"/>
          </a:xfrm>
          <a:prstGeom prst="rect">
            <a:avLst/>
          </a:prstGeom>
        </p:spPr>
      </p:pic>
      <p:pic>
        <p:nvPicPr>
          <p:cNvPr id="54" name="Picture 53" descr="EC2-Instance.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811671" y="2252056"/>
            <a:ext cx="631692" cy="548640"/>
          </a:xfrm>
          <a:prstGeom prst="rect">
            <a:avLst/>
          </a:prstGeom>
        </p:spPr>
      </p:pic>
      <p:pic>
        <p:nvPicPr>
          <p:cNvPr id="55" name="Picture 54" descr="EC2-Instance.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572432" y="2252056"/>
            <a:ext cx="631692" cy="548640"/>
          </a:xfrm>
          <a:prstGeom prst="rect">
            <a:avLst/>
          </a:prstGeom>
        </p:spPr>
      </p:pic>
      <p:pic>
        <p:nvPicPr>
          <p:cNvPr id="56" name="Picture 55" descr="EC2-Instance.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559148" y="1977736"/>
            <a:ext cx="631692" cy="548640"/>
          </a:xfrm>
          <a:prstGeom prst="rect">
            <a:avLst/>
          </a:prstGeom>
        </p:spPr>
      </p:pic>
      <p:pic>
        <p:nvPicPr>
          <p:cNvPr id="58" name="Picture 57" descr="EC2-Instance.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201932" y="2555062"/>
            <a:ext cx="631692" cy="548640"/>
          </a:xfrm>
          <a:prstGeom prst="rect">
            <a:avLst/>
          </a:prstGeom>
        </p:spPr>
      </p:pic>
      <p:pic>
        <p:nvPicPr>
          <p:cNvPr id="59" name="Picture 58" descr="EC2-Instance.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933452" y="2555062"/>
            <a:ext cx="631692" cy="548640"/>
          </a:xfrm>
          <a:prstGeom prst="rect">
            <a:avLst/>
          </a:prstGeom>
        </p:spPr>
      </p:pic>
      <p:cxnSp>
        <p:nvCxnSpPr>
          <p:cNvPr id="5" name="Straight Arrow Connector 4"/>
          <p:cNvCxnSpPr/>
          <p:nvPr/>
        </p:nvCxnSpPr>
        <p:spPr>
          <a:xfrm flipH="1">
            <a:off x="3956546" y="1237265"/>
            <a:ext cx="641839" cy="653081"/>
          </a:xfrm>
          <a:prstGeom prst="straightConnector1">
            <a:avLst/>
          </a:prstGeom>
          <a:ln w="57150">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29" name="Straight Arrow Connector 28"/>
          <p:cNvCxnSpPr/>
          <p:nvPr/>
        </p:nvCxnSpPr>
        <p:spPr>
          <a:xfrm flipH="1" flipV="1">
            <a:off x="4821464" y="1230820"/>
            <a:ext cx="641839" cy="653081"/>
          </a:xfrm>
          <a:prstGeom prst="straightConnector1">
            <a:avLst/>
          </a:prstGeom>
          <a:ln w="57150">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8" name="Elbow Connector 7"/>
          <p:cNvCxnSpPr/>
          <p:nvPr/>
        </p:nvCxnSpPr>
        <p:spPr>
          <a:xfrm rot="16200000" flipV="1">
            <a:off x="3824486" y="3082997"/>
            <a:ext cx="1227432" cy="268500"/>
          </a:xfrm>
          <a:prstGeom prst="bentConnector4">
            <a:avLst>
              <a:gd name="adj1" fmla="val 99721"/>
              <a:gd name="adj2" fmla="val 27959"/>
            </a:avLst>
          </a:prstGeom>
          <a:ln w="57150">
            <a:headEnd type="triangle"/>
            <a:tailEnd type="triangle"/>
          </a:ln>
        </p:spPr>
        <p:style>
          <a:lnRef idx="2">
            <a:schemeClr val="accent2"/>
          </a:lnRef>
          <a:fillRef idx="0">
            <a:schemeClr val="accent2"/>
          </a:fillRef>
          <a:effectRef idx="1">
            <a:schemeClr val="accent2"/>
          </a:effectRef>
          <a:fontRef idx="minor">
            <a:schemeClr val="tx1"/>
          </a:fontRef>
        </p:style>
      </p:cxnSp>
      <p:cxnSp>
        <p:nvCxnSpPr>
          <p:cNvPr id="36" name="Elbow Connector 35"/>
          <p:cNvCxnSpPr/>
          <p:nvPr/>
        </p:nvCxnSpPr>
        <p:spPr>
          <a:xfrm rot="5400000" flipH="1" flipV="1">
            <a:off x="4386699" y="3082997"/>
            <a:ext cx="1227432" cy="268500"/>
          </a:xfrm>
          <a:prstGeom prst="bentConnector4">
            <a:avLst>
              <a:gd name="adj1" fmla="val 99721"/>
              <a:gd name="adj2" fmla="val 27959"/>
            </a:avLst>
          </a:prstGeom>
          <a:ln w="57150">
            <a:headEnd type="triangle"/>
            <a:tailEnd type="triangle"/>
          </a:ln>
        </p:spPr>
        <p:style>
          <a:lnRef idx="2">
            <a:schemeClr val="accent2"/>
          </a:lnRef>
          <a:fillRef idx="0">
            <a:schemeClr val="accent2"/>
          </a:fillRef>
          <a:effectRef idx="1">
            <a:schemeClr val="accent2"/>
          </a:effectRef>
          <a:fontRef idx="minor">
            <a:schemeClr val="tx1"/>
          </a:fontRef>
        </p:style>
      </p:cxnSp>
      <p:sp>
        <p:nvSpPr>
          <p:cNvPr id="44" name="Line Callout 2 43"/>
          <p:cNvSpPr/>
          <p:nvPr/>
        </p:nvSpPr>
        <p:spPr>
          <a:xfrm>
            <a:off x="6946966" y="688624"/>
            <a:ext cx="2125935" cy="542195"/>
          </a:xfrm>
          <a:prstGeom prst="borderCallout2">
            <a:avLst>
              <a:gd name="adj1" fmla="val 35008"/>
              <a:gd name="adj2" fmla="val -145"/>
              <a:gd name="adj3" fmla="val 35008"/>
              <a:gd name="adj4" fmla="val -7954"/>
              <a:gd name="adj5" fmla="val 53713"/>
              <a:gd name="adj6" fmla="val -21571"/>
            </a:avLst>
          </a:prstGeom>
          <a:ln w="28575"/>
        </p:spPr>
        <p:style>
          <a:lnRef idx="1">
            <a:schemeClr val="accent6"/>
          </a:lnRef>
          <a:fillRef idx="2">
            <a:schemeClr val="accent6"/>
          </a:fillRef>
          <a:effectRef idx="1">
            <a:schemeClr val="accent6"/>
          </a:effectRef>
          <a:fontRef idx="minor">
            <a:schemeClr val="dk1"/>
          </a:fontRef>
        </p:style>
        <p:txBody>
          <a:bodyPr rIns="91440" rtlCol="0" anchor="t" anchorCtr="0"/>
          <a:lstStyle/>
          <a:p>
            <a:r>
              <a:rPr lang="en-US" sz="1400" dirty="0"/>
              <a:t>Master instance controls the cluster</a:t>
            </a:r>
          </a:p>
        </p:txBody>
      </p:sp>
      <p:sp>
        <p:nvSpPr>
          <p:cNvPr id="60" name="Line Callout 2 59"/>
          <p:cNvSpPr/>
          <p:nvPr/>
        </p:nvSpPr>
        <p:spPr>
          <a:xfrm>
            <a:off x="86019" y="1578972"/>
            <a:ext cx="2275359" cy="1249630"/>
          </a:xfrm>
          <a:prstGeom prst="borderCallout2">
            <a:avLst>
              <a:gd name="adj1" fmla="val 36269"/>
              <a:gd name="adj2" fmla="val 100761"/>
              <a:gd name="adj3" fmla="val 36298"/>
              <a:gd name="adj4" fmla="val 105208"/>
              <a:gd name="adj5" fmla="val 61589"/>
              <a:gd name="adj6" fmla="val 110308"/>
            </a:avLst>
          </a:prstGeom>
          <a:ln w="28575"/>
        </p:spPr>
        <p:style>
          <a:lnRef idx="1">
            <a:schemeClr val="accent6"/>
          </a:lnRef>
          <a:fillRef idx="2">
            <a:schemeClr val="accent6"/>
          </a:fillRef>
          <a:effectRef idx="1">
            <a:schemeClr val="accent6"/>
          </a:effectRef>
          <a:fontRef idx="minor">
            <a:schemeClr val="dk1"/>
          </a:fontRef>
        </p:style>
        <p:txBody>
          <a:bodyPr rIns="91440" rtlCol="0" anchor="t" anchorCtr="0"/>
          <a:lstStyle/>
          <a:p>
            <a:r>
              <a:rPr lang="en-US" sz="1400" dirty="0"/>
              <a:t>Core instances:</a:t>
            </a:r>
          </a:p>
          <a:p>
            <a:pPr marL="290513" indent="-176213">
              <a:buFont typeface="Wingdings" panose="05000000000000000000" pitchFamily="2" charset="2"/>
              <a:buChar char="Ø"/>
            </a:pPr>
            <a:r>
              <a:rPr lang="en-US" sz="1400" dirty="0"/>
              <a:t>Manage data and tasks</a:t>
            </a:r>
          </a:p>
          <a:p>
            <a:pPr marL="290513" indent="-176213">
              <a:buFont typeface="Wingdings" panose="05000000000000000000" pitchFamily="2" charset="2"/>
              <a:buChar char="Ø"/>
            </a:pPr>
            <a:r>
              <a:rPr lang="en-US" sz="1400" dirty="0"/>
              <a:t>Can be added and removed</a:t>
            </a:r>
          </a:p>
        </p:txBody>
      </p:sp>
      <p:sp>
        <p:nvSpPr>
          <p:cNvPr id="61" name="Line Callout 2 60"/>
          <p:cNvSpPr/>
          <p:nvPr/>
        </p:nvSpPr>
        <p:spPr>
          <a:xfrm>
            <a:off x="6946966" y="1764011"/>
            <a:ext cx="2125935" cy="944020"/>
          </a:xfrm>
          <a:prstGeom prst="borderCallout2">
            <a:avLst>
              <a:gd name="adj1" fmla="val 39277"/>
              <a:gd name="adj2" fmla="val -148"/>
              <a:gd name="adj3" fmla="val 39901"/>
              <a:gd name="adj4" fmla="val -4534"/>
              <a:gd name="adj5" fmla="val 56093"/>
              <a:gd name="adj6" fmla="val -9535"/>
            </a:avLst>
          </a:prstGeom>
          <a:ln w="28575"/>
        </p:spPr>
        <p:style>
          <a:lnRef idx="1">
            <a:schemeClr val="accent6"/>
          </a:lnRef>
          <a:fillRef idx="2">
            <a:schemeClr val="accent6"/>
          </a:fillRef>
          <a:effectRef idx="1">
            <a:schemeClr val="accent6"/>
          </a:effectRef>
          <a:fontRef idx="minor">
            <a:schemeClr val="dk1"/>
          </a:fontRef>
        </p:style>
        <p:txBody>
          <a:bodyPr rIns="91440" rtlCol="0" anchor="t" anchorCtr="0"/>
          <a:lstStyle/>
          <a:p>
            <a:r>
              <a:rPr lang="en-US" sz="1400" dirty="0"/>
              <a:t>Task instances (optional) are added or subtracted in response to work</a:t>
            </a:r>
          </a:p>
        </p:txBody>
      </p:sp>
      <p:sp>
        <p:nvSpPr>
          <p:cNvPr id="62" name="Line Callout 2 61"/>
          <p:cNvSpPr/>
          <p:nvPr/>
        </p:nvSpPr>
        <p:spPr>
          <a:xfrm>
            <a:off x="5413327" y="3846071"/>
            <a:ext cx="3589996" cy="542195"/>
          </a:xfrm>
          <a:prstGeom prst="borderCallout2">
            <a:avLst>
              <a:gd name="adj1" fmla="val 33386"/>
              <a:gd name="adj2" fmla="val -145"/>
              <a:gd name="adj3" fmla="val 33386"/>
              <a:gd name="adj4" fmla="val -6240"/>
              <a:gd name="adj5" fmla="val 45604"/>
              <a:gd name="adj6" fmla="val -13016"/>
            </a:avLst>
          </a:prstGeom>
          <a:ln w="28575"/>
        </p:spPr>
        <p:style>
          <a:lnRef idx="1">
            <a:schemeClr val="accent6"/>
          </a:lnRef>
          <a:fillRef idx="2">
            <a:schemeClr val="accent6"/>
          </a:fillRef>
          <a:effectRef idx="1">
            <a:schemeClr val="accent6"/>
          </a:effectRef>
          <a:fontRef idx="minor">
            <a:schemeClr val="dk1"/>
          </a:fontRef>
        </p:style>
        <p:txBody>
          <a:bodyPr rIns="91440" rtlCol="0" anchor="t" anchorCtr="0"/>
          <a:lstStyle/>
          <a:p>
            <a:r>
              <a:rPr lang="en-US" sz="1400" dirty="0"/>
              <a:t>Amazon S3 can function as underlying file system (EMRFS)</a:t>
            </a:r>
          </a:p>
        </p:txBody>
      </p:sp>
      <p:cxnSp>
        <p:nvCxnSpPr>
          <p:cNvPr id="34" name="Straight Arrow Connector 33"/>
          <p:cNvCxnSpPr/>
          <p:nvPr/>
        </p:nvCxnSpPr>
        <p:spPr>
          <a:xfrm flipH="1">
            <a:off x="4277228" y="2335676"/>
            <a:ext cx="869902" cy="0"/>
          </a:xfrm>
          <a:prstGeom prst="straightConnector1">
            <a:avLst/>
          </a:prstGeom>
          <a:ln w="57150">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13" name="Straight Arrow Connector 12"/>
          <p:cNvCxnSpPr>
            <a:stCxn id="52" idx="0"/>
          </p:cNvCxnSpPr>
          <p:nvPr/>
        </p:nvCxnSpPr>
        <p:spPr>
          <a:xfrm flipH="1" flipV="1">
            <a:off x="4712179" y="1253903"/>
            <a:ext cx="2556" cy="2575676"/>
          </a:xfrm>
          <a:prstGeom prst="straightConnector1">
            <a:avLst/>
          </a:prstGeom>
          <a:ln w="57150">
            <a:headEnd type="triangle"/>
            <a:tailEnd type="triangle"/>
          </a:ln>
        </p:spPr>
        <p:style>
          <a:lnRef idx="2">
            <a:schemeClr val="accent2"/>
          </a:lnRef>
          <a:fillRef idx="0">
            <a:schemeClr val="accent2"/>
          </a:fillRef>
          <a:effectRef idx="1">
            <a:schemeClr val="accent2"/>
          </a:effectRef>
          <a:fontRef idx="minor">
            <a:schemeClr val="tx1"/>
          </a:fontRef>
        </p:style>
      </p:cxnSp>
      <p:sp>
        <p:nvSpPr>
          <p:cNvPr id="37" name="Can 36"/>
          <p:cNvSpPr/>
          <p:nvPr/>
        </p:nvSpPr>
        <p:spPr>
          <a:xfrm>
            <a:off x="3034600" y="2475809"/>
            <a:ext cx="376944" cy="356340"/>
          </a:xfrm>
          <a:prstGeom prst="can">
            <a:avLst/>
          </a:prstGeom>
          <a:solidFill>
            <a:schemeClr val="accent1"/>
          </a:solidFill>
          <a:ln>
            <a:solidFill>
              <a:schemeClr val="accent6">
                <a:lumMod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059" fontAlgn="auto">
              <a:spcBef>
                <a:spcPts val="0"/>
              </a:spcBef>
              <a:spcAft>
                <a:spcPts val="0"/>
              </a:spcAft>
            </a:pPr>
            <a:r>
              <a:rPr lang="en-US" sz="700" b="1" dirty="0">
                <a:solidFill>
                  <a:prstClr val="white"/>
                </a:solidFill>
                <a:latin typeface="Arial"/>
                <a:cs typeface="Arial"/>
              </a:rPr>
              <a:t>HDFS</a:t>
            </a:r>
            <a:endParaRPr lang="en-US" sz="600" b="1" dirty="0">
              <a:solidFill>
                <a:prstClr val="white"/>
              </a:solidFill>
              <a:latin typeface="Arial"/>
              <a:cs typeface="Arial"/>
            </a:endParaRPr>
          </a:p>
        </p:txBody>
      </p:sp>
      <p:sp>
        <p:nvSpPr>
          <p:cNvPr id="38" name="Can 37"/>
          <p:cNvSpPr/>
          <p:nvPr/>
        </p:nvSpPr>
        <p:spPr>
          <a:xfrm>
            <a:off x="3791971" y="2472261"/>
            <a:ext cx="376944" cy="356340"/>
          </a:xfrm>
          <a:prstGeom prst="can">
            <a:avLst/>
          </a:prstGeom>
          <a:solidFill>
            <a:schemeClr val="accent1"/>
          </a:solidFill>
          <a:ln>
            <a:solidFill>
              <a:schemeClr val="accent6">
                <a:lumMod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059" fontAlgn="auto">
              <a:spcBef>
                <a:spcPts val="0"/>
              </a:spcBef>
              <a:spcAft>
                <a:spcPts val="0"/>
              </a:spcAft>
            </a:pPr>
            <a:r>
              <a:rPr lang="en-US" sz="700" b="1" dirty="0">
                <a:solidFill>
                  <a:prstClr val="white"/>
                </a:solidFill>
                <a:latin typeface="Arial"/>
                <a:cs typeface="Arial"/>
              </a:rPr>
              <a:t>HDFS</a:t>
            </a:r>
            <a:endParaRPr lang="en-US" sz="600" b="1" dirty="0">
              <a:solidFill>
                <a:prstClr val="white"/>
              </a:solidFill>
              <a:latin typeface="Arial"/>
              <a:cs typeface="Arial"/>
            </a:endParaRPr>
          </a:p>
        </p:txBody>
      </p:sp>
    </p:spTree>
    <p:extLst>
      <p:ext uri="{BB962C8B-B14F-4D97-AF65-F5344CB8AC3E}">
        <p14:creationId xmlns:p14="http://schemas.microsoft.com/office/powerpoint/2010/main" xmlns="" val="12053307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EC2 </a:t>
            </a:r>
            <a:r>
              <a:rPr lang="en-US" dirty="0" smtClean="0"/>
              <a:t>is the base of EMR</a:t>
            </a:r>
            <a:endParaRPr lang="en-US" dirty="0"/>
          </a:p>
        </p:txBody>
      </p:sp>
      <p:sp>
        <p:nvSpPr>
          <p:cNvPr id="3" name="Content Placeholder 2"/>
          <p:cNvSpPr>
            <a:spLocks noGrp="1"/>
          </p:cNvSpPr>
          <p:nvPr>
            <p:ph idx="1"/>
          </p:nvPr>
        </p:nvSpPr>
        <p:spPr>
          <a:xfrm>
            <a:off x="4434455" y="1124947"/>
            <a:ext cx="3374732" cy="1986116"/>
          </a:xfrm>
        </p:spPr>
        <p:txBody>
          <a:bodyPr/>
          <a:lstStyle/>
          <a:p>
            <a:pPr>
              <a:lnSpc>
                <a:spcPct val="120000"/>
              </a:lnSpc>
            </a:pPr>
            <a:r>
              <a:rPr lang="en-US" dirty="0" smtClean="0"/>
              <a:t>Agility</a:t>
            </a:r>
          </a:p>
          <a:p>
            <a:pPr>
              <a:lnSpc>
                <a:spcPct val="120000"/>
              </a:lnSpc>
            </a:pPr>
            <a:r>
              <a:rPr lang="en-US" dirty="0" smtClean="0"/>
              <a:t>Flexibility</a:t>
            </a:r>
          </a:p>
          <a:p>
            <a:pPr>
              <a:lnSpc>
                <a:spcPct val="120000"/>
              </a:lnSpc>
            </a:pPr>
            <a:r>
              <a:rPr lang="en-US" dirty="0" smtClean="0"/>
              <a:t>Manageability</a:t>
            </a:r>
          </a:p>
          <a:p>
            <a:pPr>
              <a:lnSpc>
                <a:spcPct val="120000"/>
              </a:lnSpc>
            </a:pPr>
            <a:endParaRPr lang="en-US" dirty="0" smtClean="0"/>
          </a:p>
          <a:p>
            <a:pPr>
              <a:lnSpc>
                <a:spcPct val="120000"/>
              </a:lnSpc>
            </a:pPr>
            <a:endParaRPr lang="en-US" dirty="0" smtClean="0"/>
          </a:p>
          <a:p>
            <a:pPr>
              <a:lnSpc>
                <a:spcPct val="120000"/>
              </a:lnSpc>
            </a:pPr>
            <a:endParaRPr lang="en-US" dirty="0"/>
          </a:p>
        </p:txBody>
      </p:sp>
      <p:pic>
        <p:nvPicPr>
          <p:cNvPr id="5" name="Picture 4" descr="HPC_Deck_Scale-8.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33248" y="897893"/>
            <a:ext cx="3024351" cy="3024351"/>
          </a:xfrm>
          <a:prstGeom prst="rect">
            <a:avLst/>
          </a:prstGeom>
        </p:spPr>
      </p:pic>
    </p:spTree>
    <p:extLst>
      <p:ext uri="{BB962C8B-B14F-4D97-AF65-F5344CB8AC3E}">
        <p14:creationId xmlns:p14="http://schemas.microsoft.com/office/powerpoint/2010/main" xmlns="" val="824345790"/>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ketchTech_MC_HPC_Chart1.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627457" y="868502"/>
            <a:ext cx="3788060" cy="2189499"/>
          </a:xfrm>
          <a:prstGeom prst="rect">
            <a:avLst/>
          </a:prstGeom>
        </p:spPr>
      </p:pic>
      <p:pic>
        <p:nvPicPr>
          <p:cNvPr id="3" name="Picture 2" descr="SketchTech_MC_HPC_Chart2.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15316" y="987282"/>
            <a:ext cx="3582770" cy="2078006"/>
          </a:xfrm>
          <a:prstGeom prst="rect">
            <a:avLst/>
          </a:prstGeom>
        </p:spPr>
      </p:pic>
      <p:sp>
        <p:nvSpPr>
          <p:cNvPr id="2" name="Title 1"/>
          <p:cNvSpPr>
            <a:spLocks noGrp="1"/>
          </p:cNvSpPr>
          <p:nvPr>
            <p:ph type="title"/>
          </p:nvPr>
        </p:nvSpPr>
        <p:spPr/>
        <p:txBody>
          <a:bodyPr/>
          <a:lstStyle/>
          <a:p>
            <a:r>
              <a:rPr lang="en-US" dirty="0"/>
              <a:t>Benefits of </a:t>
            </a:r>
            <a:r>
              <a:rPr lang="en-US" dirty="0" smtClean="0"/>
              <a:t>Agility</a:t>
            </a:r>
            <a:endParaRPr lang="en-US" dirty="0"/>
          </a:p>
        </p:txBody>
      </p:sp>
      <p:sp>
        <p:nvSpPr>
          <p:cNvPr id="4" name="Rectangle 3"/>
          <p:cNvSpPr>
            <a:spLocks/>
          </p:cNvSpPr>
          <p:nvPr/>
        </p:nvSpPr>
        <p:spPr bwMode="auto">
          <a:xfrm>
            <a:off x="5382284" y="3005444"/>
            <a:ext cx="2519921"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spAutoFit/>
          </a:bodyPr>
          <a:lstStyle/>
          <a:p>
            <a:pPr defTabSz="914400"/>
            <a:r>
              <a:rPr lang="en-US" sz="1400" dirty="0" smtClean="0">
                <a:latin typeface="Arial"/>
                <a:ea typeface="Arial"/>
                <a:cs typeface="Arial"/>
                <a:sym typeface="Sketchetik Light" charset="0"/>
              </a:rPr>
              <a:t>Elastic Cloud-Based Resources</a:t>
            </a:r>
            <a:endParaRPr lang="en-US" sz="1400" dirty="0">
              <a:latin typeface="Arial"/>
              <a:ea typeface="Arial"/>
              <a:cs typeface="Arial"/>
              <a:sym typeface="Sketchetik Light" charset="0"/>
            </a:endParaRPr>
          </a:p>
        </p:txBody>
      </p:sp>
      <p:sp>
        <p:nvSpPr>
          <p:cNvPr id="10" name="Rectangle 10"/>
          <p:cNvSpPr>
            <a:spLocks/>
          </p:cNvSpPr>
          <p:nvPr/>
        </p:nvSpPr>
        <p:spPr bwMode="auto">
          <a:xfrm>
            <a:off x="7106777" y="1523618"/>
            <a:ext cx="1069606" cy="1963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Lst>
        </p:spPr>
        <p:txBody>
          <a:bodyPr lIns="38094" tIns="38094" rIns="38094" bIns="38094"/>
          <a:lstStyle/>
          <a:p>
            <a:pPr defTabSz="914400"/>
            <a:r>
              <a:rPr lang="en-US" sz="1000" b="1" dirty="0">
                <a:solidFill>
                  <a:srgbClr val="72A0D4"/>
                </a:solidFill>
                <a:latin typeface="Arial"/>
                <a:ea typeface="Arial"/>
                <a:cs typeface="Arial"/>
                <a:sym typeface="Sketchetik Light" charset="0"/>
              </a:rPr>
              <a:t>Actual demand</a:t>
            </a:r>
          </a:p>
        </p:txBody>
      </p:sp>
      <p:sp>
        <p:nvSpPr>
          <p:cNvPr id="11" name="Rectangle 10"/>
          <p:cNvSpPr>
            <a:spLocks/>
          </p:cNvSpPr>
          <p:nvPr/>
        </p:nvSpPr>
        <p:spPr bwMode="auto">
          <a:xfrm>
            <a:off x="6271209" y="812031"/>
            <a:ext cx="2098556" cy="1963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Lst>
        </p:spPr>
        <p:txBody>
          <a:bodyPr lIns="38094" tIns="38094" rIns="38094" bIns="38094"/>
          <a:lstStyle/>
          <a:p>
            <a:pPr defTabSz="914400"/>
            <a:r>
              <a:rPr lang="en-US" sz="1000" b="1" dirty="0" smtClean="0">
                <a:solidFill>
                  <a:srgbClr val="FAA634"/>
                </a:solidFill>
                <a:latin typeface="Arial"/>
                <a:ea typeface="Arial"/>
                <a:cs typeface="Arial"/>
                <a:sym typeface="Sketchetik Light" charset="0"/>
              </a:rPr>
              <a:t>Resources scaled to demand</a:t>
            </a:r>
            <a:endParaRPr lang="en-US" sz="1000" b="1" dirty="0">
              <a:solidFill>
                <a:srgbClr val="FAA634"/>
              </a:solidFill>
              <a:latin typeface="Arial"/>
              <a:ea typeface="Arial"/>
              <a:cs typeface="Arial"/>
              <a:sym typeface="Sketchetik Light" charset="0"/>
            </a:endParaRPr>
          </a:p>
        </p:txBody>
      </p:sp>
      <p:grpSp>
        <p:nvGrpSpPr>
          <p:cNvPr id="21" name="Group 20"/>
          <p:cNvGrpSpPr/>
          <p:nvPr/>
        </p:nvGrpSpPr>
        <p:grpSpPr>
          <a:xfrm>
            <a:off x="5949757" y="3361895"/>
            <a:ext cx="1385454" cy="1010276"/>
            <a:chOff x="5899624" y="3304862"/>
            <a:chExt cx="1237279" cy="902226"/>
          </a:xfrm>
        </p:grpSpPr>
        <p:pic>
          <p:nvPicPr>
            <p:cNvPr id="7" name="Picture 6"/>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5899624" y="3304862"/>
              <a:ext cx="902226" cy="90222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6456482" y="3503576"/>
              <a:ext cx="680421" cy="680421"/>
            </a:xfrm>
            <a:prstGeom prst="rect">
              <a:avLst/>
            </a:prstGeom>
          </p:spPr>
        </p:pic>
      </p:grpSp>
      <p:sp>
        <p:nvSpPr>
          <p:cNvPr id="17" name="Rectangle 8"/>
          <p:cNvSpPr>
            <a:spLocks/>
          </p:cNvSpPr>
          <p:nvPr/>
        </p:nvSpPr>
        <p:spPr bwMode="auto">
          <a:xfrm>
            <a:off x="1598890" y="2172731"/>
            <a:ext cx="453638" cy="230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Lst>
        </p:spPr>
        <p:txBody>
          <a:bodyPr wrap="none" lIns="38094" tIns="38094" rIns="38094" bIns="38094">
            <a:spAutoFit/>
          </a:bodyPr>
          <a:lstStyle/>
          <a:p>
            <a:pPr defTabSz="914400"/>
            <a:r>
              <a:rPr lang="en-US" sz="1000" b="1" dirty="0">
                <a:solidFill>
                  <a:srgbClr val="FCB64C"/>
                </a:solidFill>
                <a:latin typeface="Arial"/>
                <a:ea typeface="Arial"/>
                <a:cs typeface="Arial"/>
                <a:sym typeface="Sketchetik Light" charset="0"/>
              </a:rPr>
              <a:t>Waste</a:t>
            </a:r>
          </a:p>
        </p:txBody>
      </p:sp>
      <p:sp>
        <p:nvSpPr>
          <p:cNvPr id="18" name="Rectangle 9"/>
          <p:cNvSpPr>
            <a:spLocks/>
          </p:cNvSpPr>
          <p:nvPr/>
        </p:nvSpPr>
        <p:spPr bwMode="auto">
          <a:xfrm>
            <a:off x="2844507" y="2214983"/>
            <a:ext cx="985835" cy="3847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Lst>
        </p:spPr>
        <p:txBody>
          <a:bodyPr wrap="none" lIns="38094" tIns="38094" rIns="38094" bIns="38094">
            <a:spAutoFit/>
          </a:bodyPr>
          <a:lstStyle/>
          <a:p>
            <a:pPr defTabSz="914400"/>
            <a:r>
              <a:rPr lang="en-US" sz="1000" b="1" dirty="0">
                <a:solidFill>
                  <a:srgbClr val="FCB64C"/>
                </a:solidFill>
                <a:latin typeface="Arial"/>
                <a:ea typeface="Arial"/>
                <a:cs typeface="Arial"/>
                <a:sym typeface="Sketchetik Light" charset="0"/>
              </a:rPr>
              <a:t>Customer</a:t>
            </a:r>
            <a:br>
              <a:rPr lang="en-US" sz="1000" b="1" dirty="0">
                <a:solidFill>
                  <a:srgbClr val="FCB64C"/>
                </a:solidFill>
                <a:latin typeface="Arial"/>
                <a:ea typeface="Arial"/>
                <a:cs typeface="Arial"/>
                <a:sym typeface="Sketchetik Light" charset="0"/>
              </a:rPr>
            </a:br>
            <a:r>
              <a:rPr lang="en-US" sz="1000" b="1" dirty="0">
                <a:solidFill>
                  <a:srgbClr val="FCB64C"/>
                </a:solidFill>
                <a:latin typeface="Arial"/>
                <a:ea typeface="Arial"/>
                <a:cs typeface="Arial"/>
                <a:sym typeface="Sketchetik Light" charset="0"/>
              </a:rPr>
              <a:t>Dissatisfaction</a:t>
            </a:r>
          </a:p>
        </p:txBody>
      </p:sp>
      <p:sp>
        <p:nvSpPr>
          <p:cNvPr id="19" name="Rectangle 10"/>
          <p:cNvSpPr>
            <a:spLocks/>
          </p:cNvSpPr>
          <p:nvPr/>
        </p:nvSpPr>
        <p:spPr bwMode="auto">
          <a:xfrm>
            <a:off x="3058328" y="1141927"/>
            <a:ext cx="1069606" cy="1963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Lst>
        </p:spPr>
        <p:txBody>
          <a:bodyPr lIns="38094" tIns="38094" rIns="38094" bIns="38094"/>
          <a:lstStyle/>
          <a:p>
            <a:pPr defTabSz="914400"/>
            <a:r>
              <a:rPr lang="en-US" sz="1000" b="1" dirty="0">
                <a:solidFill>
                  <a:srgbClr val="72A0D4"/>
                </a:solidFill>
                <a:latin typeface="Arial"/>
                <a:ea typeface="Arial"/>
                <a:cs typeface="Arial"/>
                <a:sym typeface="Sketchetik Light" charset="0"/>
              </a:rPr>
              <a:t>Actual </a:t>
            </a:r>
            <a:r>
              <a:rPr lang="en-US" sz="1000" b="1" dirty="0" smtClean="0">
                <a:solidFill>
                  <a:srgbClr val="72A0D4"/>
                </a:solidFill>
                <a:latin typeface="Arial"/>
                <a:ea typeface="Arial"/>
                <a:cs typeface="Arial"/>
                <a:sym typeface="Sketchetik Light" charset="0"/>
              </a:rPr>
              <a:t>Demand</a:t>
            </a:r>
            <a:endParaRPr lang="en-US" sz="1000" b="1" dirty="0">
              <a:solidFill>
                <a:srgbClr val="72A0D4"/>
              </a:solidFill>
              <a:latin typeface="Arial"/>
              <a:ea typeface="Arial"/>
              <a:cs typeface="Arial"/>
              <a:sym typeface="Sketchetik Light" charset="0"/>
            </a:endParaRPr>
          </a:p>
        </p:txBody>
      </p:sp>
      <p:sp>
        <p:nvSpPr>
          <p:cNvPr id="20" name="Rectangle 11"/>
          <p:cNvSpPr>
            <a:spLocks/>
          </p:cNvSpPr>
          <p:nvPr/>
        </p:nvSpPr>
        <p:spPr bwMode="auto">
          <a:xfrm>
            <a:off x="1263794" y="1598859"/>
            <a:ext cx="1272989" cy="2470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Lst>
        </p:spPr>
        <p:txBody>
          <a:bodyPr lIns="38094" tIns="38094" rIns="38094" bIns="38094"/>
          <a:lstStyle/>
          <a:p>
            <a:pPr defTabSz="914400"/>
            <a:r>
              <a:rPr lang="en-US" sz="1000" b="1" dirty="0">
                <a:solidFill>
                  <a:srgbClr val="8A8C8E"/>
                </a:solidFill>
                <a:latin typeface="Arial"/>
                <a:ea typeface="Arial"/>
                <a:cs typeface="Arial"/>
                <a:sym typeface="Sketchetik Light" charset="0"/>
              </a:rPr>
              <a:t>Predicted Demand</a:t>
            </a:r>
          </a:p>
        </p:txBody>
      </p:sp>
      <p:sp>
        <p:nvSpPr>
          <p:cNvPr id="14" name="Rectangle 15"/>
          <p:cNvSpPr>
            <a:spLocks/>
          </p:cNvSpPr>
          <p:nvPr/>
        </p:nvSpPr>
        <p:spPr bwMode="auto">
          <a:xfrm>
            <a:off x="1329836" y="3005444"/>
            <a:ext cx="2409314"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spAutoFit/>
          </a:bodyPr>
          <a:lstStyle/>
          <a:p>
            <a:pPr defTabSz="914400"/>
            <a:r>
              <a:rPr lang="en-US" sz="1400" dirty="0" smtClean="0">
                <a:latin typeface="Arial"/>
                <a:ea typeface="Arial"/>
                <a:cs typeface="Arial"/>
                <a:sym typeface="Sketchetik Light" charset="0"/>
              </a:rPr>
              <a:t>Rigid On-Premises Resources</a:t>
            </a:r>
            <a:endParaRPr lang="en-US" sz="1400" dirty="0">
              <a:latin typeface="Arial"/>
              <a:ea typeface="Arial"/>
              <a:cs typeface="Arial"/>
              <a:sym typeface="Sketchetik Light" charset="0"/>
            </a:endParaRPr>
          </a:p>
        </p:txBody>
      </p:sp>
      <p:grpSp>
        <p:nvGrpSpPr>
          <p:cNvPr id="6" name="Group 5"/>
          <p:cNvGrpSpPr/>
          <p:nvPr/>
        </p:nvGrpSpPr>
        <p:grpSpPr>
          <a:xfrm>
            <a:off x="1835660" y="3403112"/>
            <a:ext cx="1407494" cy="861009"/>
            <a:chOff x="1766388" y="3395415"/>
            <a:chExt cx="1407494" cy="861009"/>
          </a:xfrm>
        </p:grpSpPr>
        <p:pic>
          <p:nvPicPr>
            <p:cNvPr id="15" name="Picture 14"/>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1766388" y="3395415"/>
              <a:ext cx="861009" cy="861009"/>
            </a:xfrm>
            <a:prstGeom prst="rect">
              <a:avLst/>
            </a:prstGeom>
          </p:spPr>
        </p:pic>
        <p:pic>
          <p:nvPicPr>
            <p:cNvPr id="22" name="Picture 21"/>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2312873" y="3395415"/>
              <a:ext cx="861009" cy="861009"/>
            </a:xfrm>
            <a:prstGeom prst="rect">
              <a:avLst/>
            </a:prstGeom>
          </p:spPr>
        </p:pic>
      </p:grpSp>
    </p:spTree>
    <p:extLst>
      <p:ext uri="{BB962C8B-B14F-4D97-AF65-F5344CB8AC3E}">
        <p14:creationId xmlns:p14="http://schemas.microsoft.com/office/powerpoint/2010/main" xmlns="" val="189350292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PC_Deck_Scale-2.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86000" y="571500"/>
            <a:ext cx="4572000" cy="4572000"/>
          </a:xfrm>
          <a:prstGeom prst="rect">
            <a:avLst/>
          </a:prstGeom>
        </p:spPr>
      </p:pic>
      <p:sp>
        <p:nvSpPr>
          <p:cNvPr id="5" name="TextBox 4"/>
          <p:cNvSpPr txBox="1"/>
          <p:nvPr/>
        </p:nvSpPr>
        <p:spPr>
          <a:xfrm>
            <a:off x="5626007" y="4055845"/>
            <a:ext cx="697952" cy="276999"/>
          </a:xfrm>
          <a:prstGeom prst="rect">
            <a:avLst/>
          </a:prstGeom>
          <a:noFill/>
        </p:spPr>
        <p:txBody>
          <a:bodyPr wrap="none" rtlCol="0">
            <a:spAutoFit/>
          </a:bodyPr>
          <a:lstStyle>
            <a:defPPr>
              <a:defRPr lang="en-US"/>
            </a:defPPr>
            <a:lvl1pPr>
              <a:defRPr>
                <a:solidFill>
                  <a:schemeClr val="bg1">
                    <a:lumMod val="50000"/>
                  </a:schemeClr>
                </a:solidFill>
                <a:latin typeface="+mj-lt"/>
              </a:defRPr>
            </a:lvl1pPr>
          </a:lstStyle>
          <a:p>
            <a:r>
              <a:rPr lang="en-US" sz="1200" dirty="0" smtClean="0">
                <a:solidFill>
                  <a:srgbClr val="8A8C8E"/>
                </a:solidFill>
              </a:rPr>
              <a:t>Big Job</a:t>
            </a:r>
            <a:endParaRPr lang="en-US" sz="1200" dirty="0">
              <a:solidFill>
                <a:srgbClr val="8A8C8E"/>
              </a:solidFill>
            </a:endParaRP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xmlns="" val="7173454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E:\james\ImageLibrary\2009\Images2009-03\20090320 Amazon Data Centers\000_0021.jpg"/>
          <p:cNvPicPr>
            <a:picLocks noChangeAspect="1" noChangeArrowheads="1"/>
          </p:cNvPicPr>
          <p:nvPr/>
        </p:nvPicPr>
        <p:blipFill>
          <a:blip r:embed="rId3" cstate="screen">
            <a:lum bright="10000"/>
            <a:extLst>
              <a:ext uri="{28A0092B-C50C-407E-A947-70E740481C1C}">
                <a14:useLocalDpi xmlns:a14="http://schemas.microsoft.com/office/drawing/2010/main" xmlns=""/>
              </a:ext>
            </a:extLst>
          </a:blip>
          <a:srcRect/>
          <a:stretch>
            <a:fillRect/>
          </a:stretch>
        </p:blipFill>
        <p:spPr bwMode="auto">
          <a:xfrm flipH="1">
            <a:off x="673891" y="0"/>
            <a:ext cx="8470109"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p:cNvPicPr>
            <a:picLocks noChangeAspect="1"/>
          </p:cNvPicPr>
          <p:nvPr/>
        </p:nvPicPr>
        <p:blipFill rotWithShape="1">
          <a:blip r:embed="rId4" cstate="screen">
            <a:extLst>
              <a:ext uri="{28A0092B-C50C-407E-A947-70E740481C1C}">
                <a14:useLocalDpi xmlns:a14="http://schemas.microsoft.com/office/drawing/2010/main" xmlns=""/>
              </a:ext>
            </a:extLst>
          </a:blip>
          <a:srcRect/>
          <a:stretch/>
        </p:blipFill>
        <p:spPr>
          <a:xfrm>
            <a:off x="-112423" y="-921964"/>
            <a:ext cx="4755333" cy="7032540"/>
          </a:xfrm>
          <a:prstGeom prst="rect">
            <a:avLst/>
          </a:prstGeom>
        </p:spPr>
      </p:pic>
      <p:sp>
        <p:nvSpPr>
          <p:cNvPr id="3" name="Right Arrow 2"/>
          <p:cNvSpPr/>
          <p:nvPr/>
        </p:nvSpPr>
        <p:spPr>
          <a:xfrm>
            <a:off x="3760839" y="2162264"/>
            <a:ext cx="1990543" cy="836648"/>
          </a:xfrm>
          <a:prstGeom prst="rightArrow">
            <a:avLst/>
          </a:prstGeom>
          <a:solidFill>
            <a:srgbClr val="3EBDFF"/>
          </a:solidFill>
          <a:ln>
            <a:noFill/>
          </a:ln>
          <a:effectLst/>
        </p:spPr>
        <p:style>
          <a:lnRef idx="1">
            <a:schemeClr val="accent1"/>
          </a:lnRef>
          <a:fillRef idx="3">
            <a:schemeClr val="accent1"/>
          </a:fillRef>
          <a:effectRef idx="2">
            <a:schemeClr val="accent1"/>
          </a:effectRef>
          <a:fontRef idx="minor">
            <a:schemeClr val="lt1"/>
          </a:fontRef>
        </p:style>
        <p:txBody>
          <a:bodyPr lIns="68577" tIns="34289" rIns="68577" bIns="34289" rtlCol="0" anchor="ctr"/>
          <a:lstStyle/>
          <a:p>
            <a:pPr algn="ctr"/>
            <a:r>
              <a:rPr lang="en-US" sz="3000" b="1" dirty="0" smtClean="0">
                <a:solidFill>
                  <a:prstClr val="white"/>
                </a:solidFill>
              </a:rPr>
              <a:t>?</a:t>
            </a:r>
            <a:endParaRPr lang="en-US" sz="3000" b="1" dirty="0">
              <a:solidFill>
                <a:prstClr val="white"/>
              </a:solidFill>
            </a:endParaRPr>
          </a:p>
        </p:txBody>
      </p:sp>
      <p:sp>
        <p:nvSpPr>
          <p:cNvPr id="10" name="Rectangle 9"/>
          <p:cNvSpPr/>
          <p:nvPr/>
        </p:nvSpPr>
        <p:spPr>
          <a:xfrm>
            <a:off x="4642911" y="3379106"/>
            <a:ext cx="3540969" cy="824184"/>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77" tIns="34289" rIns="68577" bIns="34289" rtlCol="0" anchor="ctr"/>
          <a:lstStyle/>
          <a:p>
            <a:pPr algn="ctr"/>
            <a:r>
              <a:rPr lang="en-US" sz="2100" dirty="0" smtClean="0">
                <a:solidFill>
                  <a:prstClr val="white"/>
                </a:solidFill>
              </a:rPr>
              <a:t>… AWS: the leader in utility (aka cloud) computing</a:t>
            </a:r>
            <a:endParaRPr lang="en-US" sz="2100" dirty="0">
              <a:solidFill>
                <a:prstClr val="white"/>
              </a:solidFill>
            </a:endParaRPr>
          </a:p>
        </p:txBody>
      </p:sp>
      <p:sp>
        <p:nvSpPr>
          <p:cNvPr id="11" name="Rectangle 10"/>
          <p:cNvSpPr/>
          <p:nvPr/>
        </p:nvSpPr>
        <p:spPr>
          <a:xfrm>
            <a:off x="1753419" y="1328499"/>
            <a:ext cx="2889490" cy="453571"/>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68577" tIns="34289" rIns="68577" bIns="34289" rtlCol="0" anchor="ctr"/>
          <a:lstStyle/>
          <a:p>
            <a:pPr algn="ctr"/>
            <a:r>
              <a:rPr lang="en-US" sz="2100" dirty="0" smtClean="0">
                <a:solidFill>
                  <a:prstClr val="white"/>
                </a:solidFill>
              </a:rPr>
              <a:t>Amazon.com…</a:t>
            </a:r>
            <a:endParaRPr lang="en-US" sz="2100" dirty="0">
              <a:solidFill>
                <a:prstClr val="white"/>
              </a:solidFill>
            </a:endParaRPr>
          </a:p>
        </p:txBody>
      </p:sp>
    </p:spTree>
    <p:extLst>
      <p:ext uri="{BB962C8B-B14F-4D97-AF65-F5344CB8AC3E}">
        <p14:creationId xmlns:p14="http://schemas.microsoft.com/office/powerpoint/2010/main" xmlns="" val="97896898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PC_Deck_Scale-3.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86000" y="571500"/>
            <a:ext cx="4572000" cy="4572000"/>
          </a:xfrm>
          <a:prstGeom prst="rect">
            <a:avLst/>
          </a:prstGeom>
        </p:spPr>
      </p:pic>
      <p:sp>
        <p:nvSpPr>
          <p:cNvPr id="5" name="TextBox 4"/>
          <p:cNvSpPr txBox="1"/>
          <p:nvPr/>
        </p:nvSpPr>
        <p:spPr>
          <a:xfrm>
            <a:off x="2915327" y="3045274"/>
            <a:ext cx="672104" cy="276999"/>
          </a:xfrm>
          <a:prstGeom prst="rect">
            <a:avLst/>
          </a:prstGeom>
          <a:noFill/>
        </p:spPr>
        <p:txBody>
          <a:bodyPr wrap="none" rtlCol="0">
            <a:spAutoFit/>
          </a:bodyPr>
          <a:lstStyle>
            <a:defPPr>
              <a:defRPr lang="en-US"/>
            </a:defPPr>
            <a:lvl1pPr>
              <a:defRPr>
                <a:solidFill>
                  <a:schemeClr val="bg1">
                    <a:lumMod val="50000"/>
                  </a:schemeClr>
                </a:solidFill>
                <a:latin typeface="+mj-lt"/>
              </a:defRPr>
            </a:lvl1pPr>
          </a:lstStyle>
          <a:p>
            <a:r>
              <a:rPr lang="en-US" sz="1200" dirty="0" smtClean="0">
                <a:solidFill>
                  <a:srgbClr val="8A8C8E"/>
                </a:solidFill>
              </a:rPr>
              <a:t>Cluster</a:t>
            </a:r>
            <a:endParaRPr lang="en-US" sz="1200" dirty="0">
              <a:solidFill>
                <a:srgbClr val="8A8C8E"/>
              </a:solidFill>
            </a:endParaRPr>
          </a:p>
        </p:txBody>
      </p:sp>
      <p:sp>
        <p:nvSpPr>
          <p:cNvPr id="7" name="TextBox 6"/>
          <p:cNvSpPr txBox="1"/>
          <p:nvPr/>
        </p:nvSpPr>
        <p:spPr>
          <a:xfrm>
            <a:off x="5626007" y="4055845"/>
            <a:ext cx="697952" cy="276999"/>
          </a:xfrm>
          <a:prstGeom prst="rect">
            <a:avLst/>
          </a:prstGeom>
          <a:noFill/>
        </p:spPr>
        <p:txBody>
          <a:bodyPr wrap="none" rtlCol="0">
            <a:spAutoFit/>
          </a:bodyPr>
          <a:lstStyle>
            <a:defPPr>
              <a:defRPr lang="en-US"/>
            </a:defPPr>
            <a:lvl1pPr>
              <a:defRPr>
                <a:solidFill>
                  <a:schemeClr val="bg1">
                    <a:lumMod val="50000"/>
                  </a:schemeClr>
                </a:solidFill>
                <a:latin typeface="+mj-lt"/>
              </a:defRPr>
            </a:lvl1pPr>
          </a:lstStyle>
          <a:p>
            <a:r>
              <a:rPr lang="en-US" sz="1200" dirty="0" smtClean="0">
                <a:solidFill>
                  <a:srgbClr val="8A8C8E"/>
                </a:solidFill>
              </a:rPr>
              <a:t>Big Job</a:t>
            </a:r>
            <a:endParaRPr lang="en-US" sz="1200" dirty="0">
              <a:solidFill>
                <a:srgbClr val="8A8C8E"/>
              </a:solidFill>
            </a:endParaRP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xmlns="" val="4523721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PC_Deck_Scale-6.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86000" y="571500"/>
            <a:ext cx="4572000" cy="4572000"/>
          </a:xfrm>
          <a:prstGeom prst="rect">
            <a:avLst/>
          </a:prstGeom>
        </p:spPr>
      </p:pic>
      <p:sp>
        <p:nvSpPr>
          <p:cNvPr id="4" name="TextBox 3"/>
          <p:cNvSpPr txBox="1"/>
          <p:nvPr/>
        </p:nvSpPr>
        <p:spPr>
          <a:xfrm>
            <a:off x="5603482" y="3110060"/>
            <a:ext cx="697952" cy="276999"/>
          </a:xfrm>
          <a:prstGeom prst="rect">
            <a:avLst/>
          </a:prstGeom>
          <a:noFill/>
        </p:spPr>
        <p:txBody>
          <a:bodyPr wrap="none" rtlCol="0">
            <a:spAutoFit/>
          </a:bodyPr>
          <a:lstStyle>
            <a:defPPr>
              <a:defRPr lang="en-US"/>
            </a:defPPr>
            <a:lvl1pPr>
              <a:defRPr>
                <a:solidFill>
                  <a:schemeClr val="bg1">
                    <a:lumMod val="50000"/>
                  </a:schemeClr>
                </a:solidFill>
                <a:latin typeface="+mj-lt"/>
              </a:defRPr>
            </a:lvl1pPr>
          </a:lstStyle>
          <a:p>
            <a:r>
              <a:rPr lang="en-US" sz="1200" dirty="0" smtClean="0">
                <a:solidFill>
                  <a:schemeClr val="accent6"/>
                </a:solidFill>
              </a:rPr>
              <a:t>Big Job</a:t>
            </a:r>
            <a:endParaRPr lang="en-US" sz="1200" dirty="0">
              <a:solidFill>
                <a:schemeClr val="accent6"/>
              </a:solidFill>
            </a:endParaRPr>
          </a:p>
        </p:txBody>
      </p:sp>
      <p:sp>
        <p:nvSpPr>
          <p:cNvPr id="5" name="TextBox 4"/>
          <p:cNvSpPr txBox="1"/>
          <p:nvPr/>
        </p:nvSpPr>
        <p:spPr>
          <a:xfrm>
            <a:off x="2856254" y="4154670"/>
            <a:ext cx="672104" cy="276999"/>
          </a:xfrm>
          <a:prstGeom prst="rect">
            <a:avLst/>
          </a:prstGeom>
          <a:noFill/>
        </p:spPr>
        <p:txBody>
          <a:bodyPr wrap="none" rtlCol="0">
            <a:spAutoFit/>
          </a:bodyPr>
          <a:lstStyle>
            <a:defPPr>
              <a:defRPr lang="en-US"/>
            </a:defPPr>
            <a:lvl1pPr>
              <a:defRPr>
                <a:solidFill>
                  <a:schemeClr val="bg1">
                    <a:lumMod val="50000"/>
                  </a:schemeClr>
                </a:solidFill>
                <a:latin typeface="+mj-lt"/>
              </a:defRPr>
            </a:lvl1pPr>
          </a:lstStyle>
          <a:p>
            <a:r>
              <a:rPr lang="en-US" sz="1200" dirty="0" smtClean="0">
                <a:solidFill>
                  <a:schemeClr val="accent6"/>
                </a:solidFill>
              </a:rPr>
              <a:t>Cluster</a:t>
            </a:r>
            <a:endParaRPr lang="en-US" sz="1200" dirty="0">
              <a:solidFill>
                <a:schemeClr val="accent6"/>
              </a:solidFill>
            </a:endParaRP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xmlns="" val="6841397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PC_Deck_Scale-7.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86000" y="571500"/>
            <a:ext cx="4572000" cy="4572000"/>
          </a:xfrm>
          <a:prstGeom prst="rect">
            <a:avLst/>
          </a:prstGeom>
        </p:spPr>
      </p:pic>
      <p:sp>
        <p:nvSpPr>
          <p:cNvPr id="2" name="Title 1"/>
          <p:cNvSpPr>
            <a:spLocks noGrp="1"/>
          </p:cNvSpPr>
          <p:nvPr>
            <p:ph type="title"/>
          </p:nvPr>
        </p:nvSpPr>
        <p:spPr/>
        <p:txBody>
          <a:bodyPr/>
          <a:lstStyle/>
          <a:p>
            <a:r>
              <a:rPr lang="en-US" dirty="0">
                <a:solidFill>
                  <a:schemeClr val="tx1"/>
                </a:solidFill>
              </a:rPr>
              <a:t>AWS instance clusters can be balanced </a:t>
            </a:r>
            <a:r>
              <a:rPr lang="en-US" dirty="0" smtClean="0">
                <a:solidFill>
                  <a:schemeClr val="tx1"/>
                </a:solidFill>
              </a:rPr>
              <a:t/>
            </a:r>
            <a:br>
              <a:rPr lang="en-US" dirty="0" smtClean="0">
                <a:solidFill>
                  <a:schemeClr val="tx1"/>
                </a:solidFill>
              </a:rPr>
            </a:br>
            <a:r>
              <a:rPr lang="en-US" dirty="0" smtClean="0">
                <a:solidFill>
                  <a:schemeClr val="tx1"/>
                </a:solidFill>
              </a:rPr>
              <a:t>to </a:t>
            </a:r>
            <a:r>
              <a:rPr lang="en-US" dirty="0">
                <a:solidFill>
                  <a:schemeClr val="tx1"/>
                </a:solidFill>
              </a:rPr>
              <a:t>the job in hand…</a:t>
            </a:r>
            <a:br>
              <a:rPr lang="en-US" dirty="0">
                <a:solidFill>
                  <a:schemeClr val="tx1"/>
                </a:solidFill>
              </a:rPr>
            </a:br>
            <a:endParaRPr lang="en-US" dirty="0">
              <a:solidFill>
                <a:schemeClr val="tx1"/>
              </a:solidFill>
            </a:endParaRPr>
          </a:p>
        </p:txBody>
      </p:sp>
      <p:sp>
        <p:nvSpPr>
          <p:cNvPr id="4" name="TextBox 3"/>
          <p:cNvSpPr txBox="1"/>
          <p:nvPr/>
        </p:nvSpPr>
        <p:spPr>
          <a:xfrm>
            <a:off x="5709077" y="3645210"/>
            <a:ext cx="697952" cy="276999"/>
          </a:xfrm>
          <a:prstGeom prst="rect">
            <a:avLst/>
          </a:prstGeom>
          <a:noFill/>
        </p:spPr>
        <p:txBody>
          <a:bodyPr wrap="none" rtlCol="0">
            <a:spAutoFit/>
          </a:bodyPr>
          <a:lstStyle>
            <a:defPPr>
              <a:defRPr lang="en-US"/>
            </a:defPPr>
            <a:lvl1pPr>
              <a:defRPr>
                <a:solidFill>
                  <a:schemeClr val="bg1">
                    <a:lumMod val="50000"/>
                  </a:schemeClr>
                </a:solidFill>
                <a:latin typeface="+mj-lt"/>
              </a:defRPr>
            </a:lvl1pPr>
          </a:lstStyle>
          <a:p>
            <a:r>
              <a:rPr lang="en-US" sz="1200" dirty="0" smtClean="0">
                <a:solidFill>
                  <a:srgbClr val="8A8C8E"/>
                </a:solidFill>
              </a:rPr>
              <a:t>Big Job</a:t>
            </a:r>
            <a:endParaRPr lang="en-US" sz="1200" dirty="0">
              <a:solidFill>
                <a:srgbClr val="8A8C8E"/>
              </a:solidFill>
            </a:endParaRPr>
          </a:p>
        </p:txBody>
      </p:sp>
      <p:sp>
        <p:nvSpPr>
          <p:cNvPr id="6" name="TextBox 5"/>
          <p:cNvSpPr txBox="1"/>
          <p:nvPr/>
        </p:nvSpPr>
        <p:spPr>
          <a:xfrm>
            <a:off x="2785190" y="3636074"/>
            <a:ext cx="672104" cy="276999"/>
          </a:xfrm>
          <a:prstGeom prst="rect">
            <a:avLst/>
          </a:prstGeom>
          <a:noFill/>
        </p:spPr>
        <p:txBody>
          <a:bodyPr wrap="none" rtlCol="0">
            <a:spAutoFit/>
          </a:bodyPr>
          <a:lstStyle>
            <a:defPPr>
              <a:defRPr lang="en-US"/>
            </a:defPPr>
            <a:lvl1pPr>
              <a:defRPr>
                <a:solidFill>
                  <a:schemeClr val="bg1">
                    <a:lumMod val="50000"/>
                  </a:schemeClr>
                </a:solidFill>
                <a:latin typeface="+mj-lt"/>
              </a:defRPr>
            </a:lvl1pPr>
          </a:lstStyle>
          <a:p>
            <a:r>
              <a:rPr lang="en-US" sz="1200" dirty="0" smtClean="0">
                <a:solidFill>
                  <a:srgbClr val="8A8C8E"/>
                </a:solidFill>
              </a:rPr>
              <a:t>Cluster</a:t>
            </a:r>
            <a:endParaRPr lang="en-US" sz="1200" dirty="0">
              <a:solidFill>
                <a:srgbClr val="8A8C8E"/>
              </a:solidFill>
            </a:endParaRPr>
          </a:p>
        </p:txBody>
      </p:sp>
    </p:spTree>
    <p:extLst>
      <p:ext uri="{BB962C8B-B14F-4D97-AF65-F5344CB8AC3E}">
        <p14:creationId xmlns:p14="http://schemas.microsoft.com/office/powerpoint/2010/main" xmlns="" val="70854228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PC_Deck_Scale-8.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514600" y="130638"/>
            <a:ext cx="4114800" cy="4114800"/>
          </a:xfrm>
          <a:prstGeom prst="rect">
            <a:avLst/>
          </a:prstGeom>
        </p:spPr>
      </p:pic>
      <p:sp>
        <p:nvSpPr>
          <p:cNvPr id="2" name="Title 1"/>
          <p:cNvSpPr>
            <a:spLocks noGrp="1"/>
          </p:cNvSpPr>
          <p:nvPr>
            <p:ph type="title"/>
          </p:nvPr>
        </p:nvSpPr>
        <p:spPr/>
        <p:txBody>
          <a:bodyPr/>
          <a:lstStyle/>
          <a:p>
            <a:r>
              <a:rPr lang="en-US" spc="-50" dirty="0">
                <a:solidFill>
                  <a:schemeClr val="tx1"/>
                </a:solidFill>
              </a:rPr>
              <a:t>…with multiple clusters running at the same time</a:t>
            </a:r>
            <a:br>
              <a:rPr lang="en-US" spc="-50" dirty="0">
                <a:solidFill>
                  <a:schemeClr val="tx1"/>
                </a:solidFill>
              </a:rPr>
            </a:br>
            <a:endParaRPr lang="en-US" spc="-50" dirty="0">
              <a:solidFill>
                <a:schemeClr val="tx1"/>
              </a:solidFill>
            </a:endParaRPr>
          </a:p>
        </p:txBody>
      </p:sp>
      <p:pic>
        <p:nvPicPr>
          <p:cNvPr id="8" name="Picture 7" descr="HPC_Deck_Scale-9.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260925" y="2768171"/>
            <a:ext cx="2243227" cy="2243227"/>
          </a:xfrm>
          <a:prstGeom prst="rect">
            <a:avLst/>
          </a:prstGeom>
        </p:spPr>
      </p:pic>
      <p:pic>
        <p:nvPicPr>
          <p:cNvPr id="9" name="Picture 8" descr="HPC_Deck_Scale-10.png"/>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5619345" y="2724449"/>
            <a:ext cx="2345964" cy="2345964"/>
          </a:xfrm>
          <a:prstGeom prst="rect">
            <a:avLst/>
          </a:prstGeom>
        </p:spPr>
      </p:pic>
    </p:spTree>
    <p:extLst>
      <p:ext uri="{BB962C8B-B14F-4D97-AF65-F5344CB8AC3E}">
        <p14:creationId xmlns:p14="http://schemas.microsoft.com/office/powerpoint/2010/main" xmlns="" val="15284271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6368497" cy="930105"/>
          </a:xfrm>
        </p:spPr>
        <p:txBody>
          <a:bodyPr/>
          <a:lstStyle/>
          <a:p>
            <a:r>
              <a:rPr lang="en-US" dirty="0" smtClean="0"/>
              <a:t>What is </a:t>
            </a:r>
            <a:r>
              <a:rPr lang="en-US" dirty="0" smtClean="0">
                <a:solidFill>
                  <a:srgbClr val="FCB64C"/>
                </a:solidFill>
              </a:rPr>
              <a:t>Redshift</a:t>
            </a:r>
            <a:r>
              <a:rPr lang="en-US" dirty="0" smtClean="0"/>
              <a:t>? </a:t>
            </a:r>
            <a:endParaRPr lang="en-US" dirty="0"/>
          </a:p>
        </p:txBody>
      </p:sp>
    </p:spTree>
    <p:extLst>
      <p:ext uri="{BB962C8B-B14F-4D97-AF65-F5344CB8AC3E}">
        <p14:creationId xmlns:p14="http://schemas.microsoft.com/office/powerpoint/2010/main" xmlns="" val="103839791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cs typeface="Century Gothic"/>
              </a:rPr>
              <a:t>Amazon Redshift architecture</a:t>
            </a:r>
          </a:p>
        </p:txBody>
      </p:sp>
      <p:sp>
        <p:nvSpPr>
          <p:cNvPr id="3" name="Content Placeholder 2"/>
          <p:cNvSpPr>
            <a:spLocks noGrp="1"/>
          </p:cNvSpPr>
          <p:nvPr>
            <p:ph idx="1"/>
          </p:nvPr>
        </p:nvSpPr>
        <p:spPr>
          <a:xfrm>
            <a:off x="282310" y="638820"/>
            <a:ext cx="4280859" cy="4020065"/>
          </a:xfrm>
        </p:spPr>
        <p:txBody>
          <a:bodyPr>
            <a:normAutofit fontScale="85000" lnSpcReduction="20000"/>
          </a:bodyPr>
          <a:lstStyle/>
          <a:p>
            <a:pPr marL="227013" indent="-227013">
              <a:lnSpc>
                <a:spcPct val="110000"/>
              </a:lnSpc>
            </a:pPr>
            <a:r>
              <a:rPr lang="en-US" sz="2100" dirty="0">
                <a:latin typeface="+mn-lt"/>
                <a:cs typeface="Century Gothic"/>
              </a:rPr>
              <a:t>Leader Node</a:t>
            </a:r>
          </a:p>
          <a:p>
            <a:pPr marL="514350" lvl="1" indent="-227013">
              <a:lnSpc>
                <a:spcPct val="110000"/>
              </a:lnSpc>
            </a:pPr>
            <a:r>
              <a:rPr lang="en-US" sz="1600" dirty="0">
                <a:latin typeface="+mn-lt"/>
                <a:cs typeface="Century Gothic"/>
              </a:rPr>
              <a:t>SQL endpoint</a:t>
            </a:r>
          </a:p>
          <a:p>
            <a:pPr marL="514350" lvl="1" indent="-227013">
              <a:lnSpc>
                <a:spcPct val="110000"/>
              </a:lnSpc>
            </a:pPr>
            <a:r>
              <a:rPr lang="en-US" sz="1600" dirty="0">
                <a:latin typeface="+mn-lt"/>
                <a:cs typeface="Century Gothic"/>
              </a:rPr>
              <a:t>Stores metadata</a:t>
            </a:r>
          </a:p>
          <a:p>
            <a:pPr marL="514350" lvl="1" indent="-227013">
              <a:lnSpc>
                <a:spcPct val="110000"/>
              </a:lnSpc>
            </a:pPr>
            <a:r>
              <a:rPr lang="en-US" sz="1600" dirty="0">
                <a:latin typeface="+mn-lt"/>
                <a:cs typeface="Century Gothic"/>
              </a:rPr>
              <a:t>Coordinates query execution</a:t>
            </a:r>
          </a:p>
          <a:p>
            <a:pPr lvl="1">
              <a:lnSpc>
                <a:spcPct val="110000"/>
              </a:lnSpc>
            </a:pPr>
            <a:endParaRPr lang="en-US" sz="1600" dirty="0">
              <a:latin typeface="+mn-lt"/>
              <a:cs typeface="Century Gothic"/>
            </a:endParaRPr>
          </a:p>
          <a:p>
            <a:pPr marL="227013" indent="-227013">
              <a:lnSpc>
                <a:spcPct val="110000"/>
              </a:lnSpc>
            </a:pPr>
            <a:r>
              <a:rPr lang="en-US" sz="2100" dirty="0">
                <a:latin typeface="+mn-lt"/>
                <a:cs typeface="Century Gothic"/>
              </a:rPr>
              <a:t>Compute Nodes</a:t>
            </a:r>
          </a:p>
          <a:p>
            <a:pPr marL="514350" lvl="1" indent="-227013">
              <a:lnSpc>
                <a:spcPct val="110000"/>
              </a:lnSpc>
            </a:pPr>
            <a:r>
              <a:rPr lang="en-US" sz="1600" dirty="0">
                <a:latin typeface="+mn-lt"/>
                <a:cs typeface="Century Gothic"/>
              </a:rPr>
              <a:t>Local, columnar storage</a:t>
            </a:r>
          </a:p>
          <a:p>
            <a:pPr marL="514350" lvl="1" indent="-227013">
              <a:lnSpc>
                <a:spcPct val="110000"/>
              </a:lnSpc>
            </a:pPr>
            <a:r>
              <a:rPr lang="en-US" sz="1600" dirty="0">
                <a:latin typeface="+mn-lt"/>
                <a:cs typeface="Century Gothic"/>
              </a:rPr>
              <a:t>Execute queries in parallel</a:t>
            </a:r>
          </a:p>
          <a:p>
            <a:pPr marL="514350" lvl="1" indent="-227013">
              <a:lnSpc>
                <a:spcPct val="110000"/>
              </a:lnSpc>
            </a:pPr>
            <a:r>
              <a:rPr lang="en-US" sz="1600" dirty="0">
                <a:latin typeface="+mn-lt"/>
                <a:cs typeface="Century Gothic"/>
              </a:rPr>
              <a:t>Load, backup, restore via </a:t>
            </a:r>
            <a:br>
              <a:rPr lang="en-US" sz="1600" dirty="0">
                <a:latin typeface="+mn-lt"/>
                <a:cs typeface="Century Gothic"/>
              </a:rPr>
            </a:br>
            <a:r>
              <a:rPr lang="en-US" sz="1600" dirty="0">
                <a:latin typeface="+mn-lt"/>
                <a:cs typeface="Century Gothic"/>
              </a:rPr>
              <a:t>Amazon S3; load from </a:t>
            </a:r>
            <a:br>
              <a:rPr lang="en-US" sz="1600" dirty="0">
                <a:latin typeface="+mn-lt"/>
                <a:cs typeface="Century Gothic"/>
              </a:rPr>
            </a:br>
            <a:r>
              <a:rPr lang="en-US" sz="1600" dirty="0">
                <a:latin typeface="+mn-lt"/>
                <a:cs typeface="Century Gothic"/>
              </a:rPr>
              <a:t>Amazon DynamoDB or SSH</a:t>
            </a:r>
          </a:p>
          <a:p>
            <a:pPr marL="457200" lvl="1" indent="0">
              <a:lnSpc>
                <a:spcPct val="110000"/>
              </a:lnSpc>
              <a:buNone/>
            </a:pPr>
            <a:endParaRPr lang="en-US" sz="1900" dirty="0">
              <a:latin typeface="+mn-lt"/>
              <a:cs typeface="Century Gothic"/>
            </a:endParaRPr>
          </a:p>
          <a:p>
            <a:pPr marL="227013" indent="-227013">
              <a:lnSpc>
                <a:spcPct val="110000"/>
              </a:lnSpc>
            </a:pPr>
            <a:r>
              <a:rPr lang="en-US" sz="2100" dirty="0">
                <a:latin typeface="+mn-lt"/>
                <a:cs typeface="Century Gothic"/>
              </a:rPr>
              <a:t>Two hardware platforms</a:t>
            </a:r>
            <a:endParaRPr lang="en-US" sz="1200" dirty="0">
              <a:latin typeface="+mn-lt"/>
              <a:cs typeface="Century Gothic"/>
            </a:endParaRPr>
          </a:p>
          <a:p>
            <a:pPr marL="514350" lvl="1" indent="-227013">
              <a:lnSpc>
                <a:spcPct val="110000"/>
              </a:lnSpc>
            </a:pPr>
            <a:r>
              <a:rPr lang="en-US" sz="1600" dirty="0">
                <a:latin typeface="+mn-lt"/>
              </a:rPr>
              <a:t>Optimized for data processing</a:t>
            </a:r>
          </a:p>
          <a:p>
            <a:pPr marL="514350" lvl="1" indent="-227013">
              <a:lnSpc>
                <a:spcPct val="110000"/>
              </a:lnSpc>
            </a:pPr>
            <a:r>
              <a:rPr lang="en-US" sz="1600" dirty="0">
                <a:latin typeface="+mn-lt"/>
              </a:rPr>
              <a:t>dc1: SSD; scale from 160GB to 326TB</a:t>
            </a:r>
          </a:p>
          <a:p>
            <a:pPr marL="514350" lvl="1" indent="-227013">
              <a:lnSpc>
                <a:spcPct val="110000"/>
              </a:lnSpc>
            </a:pPr>
            <a:r>
              <a:rPr lang="en-US" sz="1600" dirty="0">
                <a:latin typeface="+mn-lt"/>
              </a:rPr>
              <a:t>ds2: HDD; scale from 2TB to 2PB</a:t>
            </a:r>
          </a:p>
          <a:p>
            <a:pPr lvl="1">
              <a:lnSpc>
                <a:spcPct val="110000"/>
              </a:lnSpc>
            </a:pPr>
            <a:endParaRPr lang="en-US" sz="1400" dirty="0">
              <a:latin typeface="Century Gothic"/>
              <a:cs typeface="Century Gothic"/>
            </a:endParaRPr>
          </a:p>
        </p:txBody>
      </p:sp>
      <p:cxnSp>
        <p:nvCxnSpPr>
          <p:cNvPr id="76" name="Straight Arrow Connector 75"/>
          <p:cNvCxnSpPr/>
          <p:nvPr/>
        </p:nvCxnSpPr>
        <p:spPr>
          <a:xfrm flipV="1">
            <a:off x="6005334" y="3261959"/>
            <a:ext cx="418036" cy="2983"/>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77" name="Straight Arrow Connector 76"/>
          <p:cNvCxnSpPr>
            <a:stCxn id="146" idx="2"/>
          </p:cNvCxnSpPr>
          <p:nvPr/>
        </p:nvCxnSpPr>
        <p:spPr>
          <a:xfrm>
            <a:off x="6841925" y="2381028"/>
            <a:ext cx="11938" cy="542156"/>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79" name="Straight Arrow Connector 78"/>
          <p:cNvCxnSpPr/>
          <p:nvPr/>
        </p:nvCxnSpPr>
        <p:spPr>
          <a:xfrm flipV="1">
            <a:off x="5941807" y="2388207"/>
            <a:ext cx="392170" cy="528471"/>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80" name="Straight Arrow Connector 79"/>
          <p:cNvCxnSpPr/>
          <p:nvPr/>
        </p:nvCxnSpPr>
        <p:spPr>
          <a:xfrm flipH="1" flipV="1">
            <a:off x="7332757" y="2381029"/>
            <a:ext cx="411416" cy="535649"/>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81" name="Straight Arrow Connector 80"/>
          <p:cNvCxnSpPr>
            <a:stCxn id="84" idx="2"/>
            <a:endCxn id="146" idx="0"/>
          </p:cNvCxnSpPr>
          <p:nvPr/>
        </p:nvCxnSpPr>
        <p:spPr>
          <a:xfrm flipH="1">
            <a:off x="6841925" y="1062665"/>
            <a:ext cx="1838" cy="393351"/>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sp>
        <p:nvSpPr>
          <p:cNvPr id="83" name="TextBox 82"/>
          <p:cNvSpPr txBox="1"/>
          <p:nvPr/>
        </p:nvSpPr>
        <p:spPr>
          <a:xfrm>
            <a:off x="4559320" y="3738266"/>
            <a:ext cx="565407" cy="531158"/>
          </a:xfrm>
          <a:prstGeom prst="rect">
            <a:avLst/>
          </a:prstGeom>
        </p:spPr>
        <p:txBody>
          <a:bodyPr vert="horz" wrap="none" lIns="0" tIns="0" rIns="0" bIns="0" rtlCol="0" anchor="ctr" anchorCtr="0">
            <a:noAutofit/>
          </a:bodyPr>
          <a:lstStyle/>
          <a:p>
            <a:pPr algn="r">
              <a:defRPr/>
            </a:pPr>
            <a:r>
              <a:rPr lang="en-US" sz="1050" kern="0" dirty="0">
                <a:cs typeface="Century Gothic"/>
              </a:rPr>
              <a:t>Ingestion</a:t>
            </a:r>
          </a:p>
          <a:p>
            <a:pPr algn="r">
              <a:defRPr/>
            </a:pPr>
            <a:r>
              <a:rPr lang="en-US" sz="1050" kern="0" dirty="0">
                <a:cs typeface="Century Gothic"/>
              </a:rPr>
              <a:t>Backup</a:t>
            </a:r>
          </a:p>
          <a:p>
            <a:pPr algn="r">
              <a:defRPr/>
            </a:pPr>
            <a:r>
              <a:rPr lang="en-US" sz="1050" kern="0" dirty="0">
                <a:cs typeface="Century Gothic"/>
              </a:rPr>
              <a:t>Restore</a:t>
            </a:r>
          </a:p>
        </p:txBody>
      </p:sp>
      <p:sp>
        <p:nvSpPr>
          <p:cNvPr id="84" name="Rectangle 83"/>
          <p:cNvSpPr/>
          <p:nvPr/>
        </p:nvSpPr>
        <p:spPr bwMode="auto">
          <a:xfrm>
            <a:off x="5934230" y="750187"/>
            <a:ext cx="1819065" cy="312478"/>
          </a:xfrm>
          <a:prstGeom prst="rect">
            <a:avLst/>
          </a:prstGeom>
          <a:gradFill rotWithShape="1">
            <a:gsLst>
              <a:gs pos="0">
                <a:srgbClr val="16CC9A">
                  <a:lumMod val="50000"/>
                </a:srgbClr>
              </a:gs>
              <a:gs pos="80000">
                <a:srgbClr val="16CC9A">
                  <a:lumMod val="75000"/>
                </a:srgbClr>
              </a:gs>
              <a:gs pos="100000">
                <a:srgbClr val="16CC9A">
                  <a:lumMod val="75000"/>
                </a:srgbClr>
              </a:gs>
            </a:gsLst>
            <a:lin ang="16200000" scaled="0"/>
          </a:gradFill>
          <a:ln w="9525" cap="flat" cmpd="sng" algn="ctr">
            <a:solidFill>
              <a:srgbClr val="16CC9A">
                <a:lumMod val="7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1200" kern="0" dirty="0">
                <a:solidFill>
                  <a:srgbClr val="FFFFFF">
                    <a:alpha val="99000"/>
                  </a:srgbClr>
                </a:solidFill>
                <a:cs typeface="Century Gothic"/>
              </a:rPr>
              <a:t>SQL Clients/BI Tools</a:t>
            </a:r>
          </a:p>
        </p:txBody>
      </p:sp>
      <p:grpSp>
        <p:nvGrpSpPr>
          <p:cNvPr id="85" name="Group 84"/>
          <p:cNvGrpSpPr/>
          <p:nvPr/>
        </p:nvGrpSpPr>
        <p:grpSpPr>
          <a:xfrm>
            <a:off x="6260909" y="1456016"/>
            <a:ext cx="1162031" cy="925012"/>
            <a:chOff x="787156" y="3824909"/>
            <a:chExt cx="1283034" cy="1021334"/>
          </a:xfrm>
        </p:grpSpPr>
        <p:sp>
          <p:nvSpPr>
            <p:cNvPr id="146" name="Rectangle 145"/>
            <p:cNvSpPr/>
            <p:nvPr/>
          </p:nvSpPr>
          <p:spPr bwMode="auto">
            <a:xfrm>
              <a:off x="787156" y="3824909"/>
              <a:ext cx="1283034" cy="102133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defRPr/>
              </a:pPr>
              <a:endParaRPr lang="en-US" sz="1400" kern="0" dirty="0">
                <a:solidFill>
                  <a:srgbClr val="FFFFFF">
                    <a:alpha val="99000"/>
                  </a:srgbClr>
                </a:solidFill>
                <a:cs typeface="Century Gothic"/>
              </a:endParaRPr>
            </a:p>
          </p:txBody>
        </p:sp>
        <p:grpSp>
          <p:nvGrpSpPr>
            <p:cNvPr id="147" name="Group 146"/>
            <p:cNvGrpSpPr/>
            <p:nvPr/>
          </p:nvGrpSpPr>
          <p:grpSpPr>
            <a:xfrm>
              <a:off x="848783" y="3905250"/>
              <a:ext cx="1126067" cy="856750"/>
              <a:chOff x="753533" y="1447800"/>
              <a:chExt cx="1126067" cy="856750"/>
            </a:xfrm>
          </p:grpSpPr>
          <p:grpSp>
            <p:nvGrpSpPr>
              <p:cNvPr id="148" name="Group 147"/>
              <p:cNvGrpSpPr/>
              <p:nvPr/>
            </p:nvGrpSpPr>
            <p:grpSpPr>
              <a:xfrm>
                <a:off x="881802" y="1980837"/>
                <a:ext cx="907041" cy="323713"/>
                <a:chOff x="881802" y="1980837"/>
                <a:chExt cx="907041" cy="323713"/>
              </a:xfrm>
            </p:grpSpPr>
            <p:sp>
              <p:nvSpPr>
                <p:cNvPr id="211" name="Can 210"/>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400" kern="0" dirty="0">
                    <a:solidFill>
                      <a:srgbClr val="FFFFFF">
                        <a:alpha val="99000"/>
                      </a:srgbClr>
                    </a:solidFill>
                    <a:cs typeface="Century Gothic"/>
                  </a:endParaRPr>
                </a:p>
              </p:txBody>
            </p:sp>
            <p:sp>
              <p:nvSpPr>
                <p:cNvPr id="212" name="Can 211"/>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400" kern="0" dirty="0">
                    <a:solidFill>
                      <a:srgbClr val="FFFFFF">
                        <a:alpha val="99000"/>
                      </a:srgbClr>
                    </a:solidFill>
                    <a:cs typeface="Century Gothic"/>
                  </a:endParaRPr>
                </a:p>
              </p:txBody>
            </p:sp>
            <p:sp>
              <p:nvSpPr>
                <p:cNvPr id="213" name="Can 212"/>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400" kern="0" dirty="0">
                    <a:solidFill>
                      <a:srgbClr val="FFFFFF">
                        <a:alpha val="99000"/>
                      </a:srgbClr>
                    </a:solidFill>
                    <a:cs typeface="Century Gothic"/>
                  </a:endParaRPr>
                </a:p>
              </p:txBody>
            </p:sp>
          </p:grpSp>
          <p:sp>
            <p:nvSpPr>
              <p:cNvPr id="149" name="Rectangle 148"/>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700" kern="0" dirty="0">
                    <a:solidFill>
                      <a:schemeClr val="bg1">
                        <a:alpha val="99000"/>
                      </a:schemeClr>
                    </a:solidFill>
                    <a:cs typeface="Century Gothic"/>
                  </a:rPr>
                  <a:t>RAM</a:t>
                </a:r>
                <a:endParaRPr lang="en-US" sz="400" kern="0" dirty="0">
                  <a:solidFill>
                    <a:schemeClr val="bg1">
                      <a:alpha val="99000"/>
                    </a:schemeClr>
                  </a:solidFill>
                  <a:cs typeface="Century Gothic"/>
                </a:endParaRPr>
              </a:p>
            </p:txBody>
          </p:sp>
          <p:sp>
            <p:nvSpPr>
              <p:cNvPr id="150" name="Rectangle 149"/>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700" kern="0" dirty="0">
                    <a:solidFill>
                      <a:schemeClr val="bg1">
                        <a:alpha val="99000"/>
                      </a:schemeClr>
                    </a:solidFill>
                    <a:cs typeface="Century Gothic"/>
                  </a:rPr>
                  <a:t>disk</a:t>
                </a:r>
                <a:endParaRPr lang="en-US" sz="400" kern="0" dirty="0">
                  <a:solidFill>
                    <a:schemeClr val="bg1">
                      <a:alpha val="99000"/>
                    </a:schemeClr>
                  </a:solidFill>
                  <a:cs typeface="Century Gothic"/>
                </a:endParaRPr>
              </a:p>
            </p:txBody>
          </p:sp>
          <p:sp>
            <p:nvSpPr>
              <p:cNvPr id="151" name="Rectangle 150"/>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400" kern="0" dirty="0">
                  <a:solidFill>
                    <a:srgbClr val="FFFFFF">
                      <a:alpha val="99000"/>
                    </a:srgbClr>
                  </a:solidFill>
                  <a:cs typeface="Century Gothic"/>
                </a:endParaRPr>
              </a:p>
            </p:txBody>
          </p:sp>
          <p:sp>
            <p:nvSpPr>
              <p:cNvPr id="155" name="Rectangle 154"/>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400" kern="0" dirty="0">
                  <a:solidFill>
                    <a:srgbClr val="FFFFFF">
                      <a:alpha val="99000"/>
                    </a:srgbClr>
                  </a:solidFill>
                  <a:cs typeface="Century Gothic"/>
                </a:endParaRPr>
              </a:p>
            </p:txBody>
          </p:sp>
          <p:sp>
            <p:nvSpPr>
              <p:cNvPr id="210" name="Rectangle 209"/>
              <p:cNvSpPr/>
              <p:nvPr/>
            </p:nvSpPr>
            <p:spPr bwMode="auto">
              <a:xfrm>
                <a:off x="859365" y="1706715"/>
                <a:ext cx="912285" cy="133242"/>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700" kern="0" dirty="0">
                    <a:solidFill>
                      <a:schemeClr val="bg1">
                        <a:alpha val="99000"/>
                      </a:schemeClr>
                    </a:solidFill>
                    <a:cs typeface="Century Gothic"/>
                  </a:rPr>
                  <a:t>cores</a:t>
                </a:r>
              </a:p>
            </p:txBody>
          </p:sp>
        </p:grpSp>
      </p:grpSp>
      <p:cxnSp>
        <p:nvCxnSpPr>
          <p:cNvPr id="86" name="Straight Arrow Connector 85"/>
          <p:cNvCxnSpPr/>
          <p:nvPr/>
        </p:nvCxnSpPr>
        <p:spPr>
          <a:xfrm>
            <a:off x="7278985" y="3263451"/>
            <a:ext cx="412062" cy="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sp>
        <p:nvSpPr>
          <p:cNvPr id="91" name="Rectangle 90"/>
          <p:cNvSpPr/>
          <p:nvPr/>
        </p:nvSpPr>
        <p:spPr bwMode="auto">
          <a:xfrm>
            <a:off x="5155709" y="3849187"/>
            <a:ext cx="3391117" cy="322964"/>
          </a:xfrm>
          <a:prstGeom prst="rect">
            <a:avLst/>
          </a:prstGeom>
          <a:gradFill rotWithShape="1">
            <a:gsLst>
              <a:gs pos="0">
                <a:srgbClr val="FF6528">
                  <a:lumMod val="50000"/>
                </a:srgbClr>
              </a:gs>
              <a:gs pos="80000">
                <a:srgbClr val="FF6528">
                  <a:lumMod val="75000"/>
                </a:srgbClr>
              </a:gs>
              <a:gs pos="100000">
                <a:srgbClr val="FF6528">
                  <a:lumMod val="75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1600" kern="0" dirty="0">
                <a:solidFill>
                  <a:srgbClr val="FFFFFF">
                    <a:alpha val="99000"/>
                  </a:srgbClr>
                </a:solidFill>
                <a:cs typeface="Century Gothic"/>
              </a:rPr>
              <a:t>Amazon S3 / DynamoDB / SSH</a:t>
            </a:r>
          </a:p>
        </p:txBody>
      </p:sp>
      <p:cxnSp>
        <p:nvCxnSpPr>
          <p:cNvPr id="92" name="Straight Arrow Connector 91"/>
          <p:cNvCxnSpPr/>
          <p:nvPr/>
        </p:nvCxnSpPr>
        <p:spPr>
          <a:xfrm flipH="1" flipV="1">
            <a:off x="5580023" y="3597643"/>
            <a:ext cx="1" cy="251544"/>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93" name="Straight Arrow Connector 92"/>
          <p:cNvCxnSpPr>
            <a:stCxn id="91" idx="0"/>
          </p:cNvCxnSpPr>
          <p:nvPr/>
        </p:nvCxnSpPr>
        <p:spPr>
          <a:xfrm flipV="1">
            <a:off x="6851268" y="3597643"/>
            <a:ext cx="762" cy="251544"/>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94" name="Straight Arrow Connector 93"/>
          <p:cNvCxnSpPr/>
          <p:nvPr/>
        </p:nvCxnSpPr>
        <p:spPr>
          <a:xfrm flipH="1" flipV="1">
            <a:off x="8120014" y="3597643"/>
            <a:ext cx="1" cy="251544"/>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sp>
        <p:nvSpPr>
          <p:cNvPr id="95" name="TextBox 94"/>
          <p:cNvSpPr txBox="1"/>
          <p:nvPr/>
        </p:nvSpPr>
        <p:spPr>
          <a:xfrm>
            <a:off x="6887326" y="1184004"/>
            <a:ext cx="783318" cy="225434"/>
          </a:xfrm>
          <a:prstGeom prst="rect">
            <a:avLst/>
          </a:prstGeom>
        </p:spPr>
        <p:txBody>
          <a:bodyPr vert="horz" wrap="none" lIns="0" tIns="0" rIns="0" bIns="0" rtlCol="0">
            <a:noAutofit/>
          </a:bodyPr>
          <a:lstStyle/>
          <a:p>
            <a:pPr>
              <a:defRPr/>
            </a:pPr>
            <a:r>
              <a:rPr lang="en-US" sz="1000" kern="0" dirty="0">
                <a:cs typeface="Century Gothic"/>
              </a:rPr>
              <a:t>JDBC/ODBC</a:t>
            </a:r>
          </a:p>
        </p:txBody>
      </p:sp>
      <p:grpSp>
        <p:nvGrpSpPr>
          <p:cNvPr id="87" name="Group 86"/>
          <p:cNvGrpSpPr/>
          <p:nvPr/>
        </p:nvGrpSpPr>
        <p:grpSpPr>
          <a:xfrm>
            <a:off x="5159728" y="2924760"/>
            <a:ext cx="832338" cy="652360"/>
            <a:chOff x="787156" y="3824909"/>
            <a:chExt cx="1283034" cy="1021334"/>
          </a:xfrm>
        </p:grpSpPr>
        <p:sp>
          <p:nvSpPr>
            <p:cNvPr id="88" name="Rectangle 87"/>
            <p:cNvSpPr/>
            <p:nvPr/>
          </p:nvSpPr>
          <p:spPr bwMode="auto">
            <a:xfrm>
              <a:off x="787156" y="3824909"/>
              <a:ext cx="1283034" cy="102133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defRPr/>
              </a:pPr>
              <a:endParaRPr lang="en-US" sz="1400" kern="0" dirty="0">
                <a:solidFill>
                  <a:srgbClr val="FFFFFF">
                    <a:alpha val="99000"/>
                  </a:srgbClr>
                </a:solidFill>
                <a:cs typeface="Century Gothic"/>
              </a:endParaRPr>
            </a:p>
          </p:txBody>
        </p:sp>
        <p:grpSp>
          <p:nvGrpSpPr>
            <p:cNvPr id="89" name="Group 88"/>
            <p:cNvGrpSpPr/>
            <p:nvPr/>
          </p:nvGrpSpPr>
          <p:grpSpPr>
            <a:xfrm>
              <a:off x="848783" y="3905250"/>
              <a:ext cx="1126067" cy="856750"/>
              <a:chOff x="753533" y="1447800"/>
              <a:chExt cx="1126067" cy="856750"/>
            </a:xfrm>
          </p:grpSpPr>
          <p:grpSp>
            <p:nvGrpSpPr>
              <p:cNvPr id="90" name="Group 89"/>
              <p:cNvGrpSpPr/>
              <p:nvPr/>
            </p:nvGrpSpPr>
            <p:grpSpPr>
              <a:xfrm>
                <a:off x="881802" y="1980837"/>
                <a:ext cx="907041" cy="323713"/>
                <a:chOff x="881802" y="1980837"/>
                <a:chExt cx="907041" cy="323713"/>
              </a:xfrm>
            </p:grpSpPr>
            <p:sp>
              <p:nvSpPr>
                <p:cNvPr id="127" name="Can 126"/>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400" kern="0" dirty="0">
                    <a:solidFill>
                      <a:srgbClr val="FFFFFF">
                        <a:alpha val="99000"/>
                      </a:srgbClr>
                    </a:solidFill>
                    <a:cs typeface="Century Gothic"/>
                  </a:endParaRPr>
                </a:p>
              </p:txBody>
            </p:sp>
            <p:sp>
              <p:nvSpPr>
                <p:cNvPr id="140" name="Can 139"/>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400" kern="0" dirty="0">
                    <a:solidFill>
                      <a:srgbClr val="FFFFFF">
                        <a:alpha val="99000"/>
                      </a:srgbClr>
                    </a:solidFill>
                    <a:cs typeface="Century Gothic"/>
                  </a:endParaRPr>
                </a:p>
              </p:txBody>
            </p:sp>
            <p:sp>
              <p:nvSpPr>
                <p:cNvPr id="152" name="Can 151"/>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400" kern="0" dirty="0">
                    <a:solidFill>
                      <a:srgbClr val="FFFFFF">
                        <a:alpha val="99000"/>
                      </a:srgbClr>
                    </a:solidFill>
                    <a:cs typeface="Century Gothic"/>
                  </a:endParaRPr>
                </a:p>
              </p:txBody>
            </p:sp>
          </p:grpSp>
          <p:sp>
            <p:nvSpPr>
              <p:cNvPr id="97" name="Rectangle 96"/>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400" kern="0" dirty="0">
                    <a:solidFill>
                      <a:schemeClr val="bg1">
                        <a:alpha val="99000"/>
                      </a:schemeClr>
                    </a:solidFill>
                    <a:cs typeface="Century Gothic"/>
                  </a:rPr>
                  <a:t>RAM</a:t>
                </a:r>
              </a:p>
            </p:txBody>
          </p:sp>
          <p:sp>
            <p:nvSpPr>
              <p:cNvPr id="98" name="Rectangle 97"/>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400" kern="0" dirty="0">
                    <a:solidFill>
                      <a:schemeClr val="bg1">
                        <a:alpha val="99000"/>
                      </a:schemeClr>
                    </a:solidFill>
                    <a:cs typeface="Century Gothic"/>
                  </a:rPr>
                  <a:t>disk</a:t>
                </a:r>
              </a:p>
            </p:txBody>
          </p:sp>
          <p:sp>
            <p:nvSpPr>
              <p:cNvPr id="99" name="Rectangle 98"/>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400" kern="0" dirty="0">
                  <a:solidFill>
                    <a:srgbClr val="FFFFFF">
                      <a:alpha val="99000"/>
                    </a:srgbClr>
                  </a:solidFill>
                  <a:cs typeface="Century Gothic"/>
                </a:endParaRPr>
              </a:p>
            </p:txBody>
          </p:sp>
          <p:sp>
            <p:nvSpPr>
              <p:cNvPr id="101" name="Rectangle 100"/>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400" kern="0" dirty="0">
                  <a:solidFill>
                    <a:srgbClr val="FFFFFF">
                      <a:alpha val="99000"/>
                    </a:srgbClr>
                  </a:solidFill>
                  <a:cs typeface="Century Gothic"/>
                </a:endParaRPr>
              </a:p>
            </p:txBody>
          </p:sp>
          <p:sp>
            <p:nvSpPr>
              <p:cNvPr id="114" name="Rectangle 113"/>
              <p:cNvSpPr/>
              <p:nvPr/>
            </p:nvSpPr>
            <p:spPr bwMode="auto">
              <a:xfrm>
                <a:off x="859365" y="1706715"/>
                <a:ext cx="912285" cy="133242"/>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400" kern="0" dirty="0">
                    <a:solidFill>
                      <a:schemeClr val="bg1">
                        <a:alpha val="99000"/>
                      </a:schemeClr>
                    </a:solidFill>
                    <a:cs typeface="Century Gothic"/>
                  </a:rPr>
                  <a:t>cores</a:t>
                </a:r>
              </a:p>
            </p:txBody>
          </p:sp>
        </p:grpSp>
      </p:grpSp>
      <p:grpSp>
        <p:nvGrpSpPr>
          <p:cNvPr id="153" name="Group 152"/>
          <p:cNvGrpSpPr/>
          <p:nvPr/>
        </p:nvGrpSpPr>
        <p:grpSpPr>
          <a:xfrm>
            <a:off x="6439106" y="2924889"/>
            <a:ext cx="832338" cy="652360"/>
            <a:chOff x="787156" y="3824909"/>
            <a:chExt cx="1283034" cy="1021334"/>
          </a:xfrm>
        </p:grpSpPr>
        <p:sp>
          <p:nvSpPr>
            <p:cNvPr id="154" name="Rectangle 153"/>
            <p:cNvSpPr/>
            <p:nvPr/>
          </p:nvSpPr>
          <p:spPr bwMode="auto">
            <a:xfrm>
              <a:off x="787156" y="3824909"/>
              <a:ext cx="1283034" cy="102133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defRPr/>
              </a:pPr>
              <a:endParaRPr lang="en-US" sz="1400" kern="0" dirty="0">
                <a:solidFill>
                  <a:srgbClr val="FFFFFF">
                    <a:alpha val="99000"/>
                  </a:srgbClr>
                </a:solidFill>
                <a:cs typeface="Century Gothic"/>
              </a:endParaRPr>
            </a:p>
          </p:txBody>
        </p:sp>
        <p:grpSp>
          <p:nvGrpSpPr>
            <p:cNvPr id="156" name="Group 155"/>
            <p:cNvGrpSpPr/>
            <p:nvPr/>
          </p:nvGrpSpPr>
          <p:grpSpPr>
            <a:xfrm>
              <a:off x="848783" y="3905250"/>
              <a:ext cx="1126067" cy="856750"/>
              <a:chOff x="753533" y="1447800"/>
              <a:chExt cx="1126067" cy="856750"/>
            </a:xfrm>
          </p:grpSpPr>
          <p:grpSp>
            <p:nvGrpSpPr>
              <p:cNvPr id="157" name="Group 156"/>
              <p:cNvGrpSpPr/>
              <p:nvPr/>
            </p:nvGrpSpPr>
            <p:grpSpPr>
              <a:xfrm>
                <a:off x="881802" y="1980837"/>
                <a:ext cx="907041" cy="323713"/>
                <a:chOff x="881802" y="1980837"/>
                <a:chExt cx="907041" cy="323713"/>
              </a:xfrm>
            </p:grpSpPr>
            <p:sp>
              <p:nvSpPr>
                <p:cNvPr id="163" name="Can 162"/>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400" kern="0" dirty="0">
                    <a:solidFill>
                      <a:srgbClr val="FFFFFF">
                        <a:alpha val="99000"/>
                      </a:srgbClr>
                    </a:solidFill>
                    <a:cs typeface="Century Gothic"/>
                  </a:endParaRPr>
                </a:p>
              </p:txBody>
            </p:sp>
            <p:sp>
              <p:nvSpPr>
                <p:cNvPr id="164" name="Can 163"/>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400" kern="0" dirty="0">
                    <a:solidFill>
                      <a:srgbClr val="FFFFFF">
                        <a:alpha val="99000"/>
                      </a:srgbClr>
                    </a:solidFill>
                    <a:cs typeface="Century Gothic"/>
                  </a:endParaRPr>
                </a:p>
              </p:txBody>
            </p:sp>
            <p:sp>
              <p:nvSpPr>
                <p:cNvPr id="165" name="Can 164"/>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400" kern="0" dirty="0">
                    <a:solidFill>
                      <a:srgbClr val="FFFFFF">
                        <a:alpha val="99000"/>
                      </a:srgbClr>
                    </a:solidFill>
                    <a:cs typeface="Century Gothic"/>
                  </a:endParaRPr>
                </a:p>
              </p:txBody>
            </p:sp>
          </p:grpSp>
          <p:sp>
            <p:nvSpPr>
              <p:cNvPr id="158" name="Rectangle 157"/>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400" kern="0" dirty="0">
                    <a:solidFill>
                      <a:schemeClr val="bg1">
                        <a:alpha val="99000"/>
                      </a:schemeClr>
                    </a:solidFill>
                    <a:cs typeface="Century Gothic"/>
                  </a:rPr>
                  <a:t>RAM</a:t>
                </a:r>
              </a:p>
            </p:txBody>
          </p:sp>
          <p:sp>
            <p:nvSpPr>
              <p:cNvPr id="159" name="Rectangle 158"/>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400" kern="0" dirty="0">
                    <a:solidFill>
                      <a:schemeClr val="bg1">
                        <a:alpha val="99000"/>
                      </a:schemeClr>
                    </a:solidFill>
                    <a:cs typeface="Century Gothic"/>
                  </a:rPr>
                  <a:t>disk</a:t>
                </a:r>
              </a:p>
            </p:txBody>
          </p:sp>
          <p:sp>
            <p:nvSpPr>
              <p:cNvPr id="160" name="Rectangle 159"/>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400" kern="0" dirty="0">
                  <a:solidFill>
                    <a:srgbClr val="FFFFFF">
                      <a:alpha val="99000"/>
                    </a:srgbClr>
                  </a:solidFill>
                  <a:cs typeface="Century Gothic"/>
                </a:endParaRPr>
              </a:p>
            </p:txBody>
          </p:sp>
          <p:sp>
            <p:nvSpPr>
              <p:cNvPr id="161" name="Rectangle 160"/>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400" kern="0" dirty="0">
                  <a:solidFill>
                    <a:srgbClr val="FFFFFF">
                      <a:alpha val="99000"/>
                    </a:srgbClr>
                  </a:solidFill>
                  <a:cs typeface="Century Gothic"/>
                </a:endParaRPr>
              </a:p>
            </p:txBody>
          </p:sp>
          <p:sp>
            <p:nvSpPr>
              <p:cNvPr id="162" name="Rectangle 161"/>
              <p:cNvSpPr/>
              <p:nvPr/>
            </p:nvSpPr>
            <p:spPr bwMode="auto">
              <a:xfrm>
                <a:off x="859365" y="1706715"/>
                <a:ext cx="912285" cy="133242"/>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400" kern="0" dirty="0">
                    <a:solidFill>
                      <a:schemeClr val="bg1">
                        <a:alpha val="99000"/>
                      </a:schemeClr>
                    </a:solidFill>
                    <a:cs typeface="Century Gothic"/>
                  </a:rPr>
                  <a:t>cores</a:t>
                </a:r>
              </a:p>
            </p:txBody>
          </p:sp>
        </p:grpSp>
      </p:grpSp>
      <p:grpSp>
        <p:nvGrpSpPr>
          <p:cNvPr id="166" name="Group 165"/>
          <p:cNvGrpSpPr/>
          <p:nvPr/>
        </p:nvGrpSpPr>
        <p:grpSpPr>
          <a:xfrm>
            <a:off x="7700698" y="2923958"/>
            <a:ext cx="832338" cy="652360"/>
            <a:chOff x="787156" y="3824909"/>
            <a:chExt cx="1283034" cy="1021334"/>
          </a:xfrm>
        </p:grpSpPr>
        <p:sp>
          <p:nvSpPr>
            <p:cNvPr id="167" name="Rectangle 166"/>
            <p:cNvSpPr/>
            <p:nvPr/>
          </p:nvSpPr>
          <p:spPr bwMode="auto">
            <a:xfrm>
              <a:off x="787156" y="3824909"/>
              <a:ext cx="1283034" cy="102133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defRPr/>
              </a:pPr>
              <a:endParaRPr lang="en-US" sz="1400" kern="0" dirty="0">
                <a:solidFill>
                  <a:srgbClr val="FFFFFF">
                    <a:alpha val="99000"/>
                  </a:srgbClr>
                </a:solidFill>
                <a:cs typeface="Century Gothic"/>
              </a:endParaRPr>
            </a:p>
          </p:txBody>
        </p:sp>
        <p:grpSp>
          <p:nvGrpSpPr>
            <p:cNvPr id="168" name="Group 167"/>
            <p:cNvGrpSpPr/>
            <p:nvPr/>
          </p:nvGrpSpPr>
          <p:grpSpPr>
            <a:xfrm>
              <a:off x="848783" y="3905250"/>
              <a:ext cx="1126067" cy="856750"/>
              <a:chOff x="753533" y="1447800"/>
              <a:chExt cx="1126067" cy="856750"/>
            </a:xfrm>
          </p:grpSpPr>
          <p:grpSp>
            <p:nvGrpSpPr>
              <p:cNvPr id="169" name="Group 168"/>
              <p:cNvGrpSpPr/>
              <p:nvPr/>
            </p:nvGrpSpPr>
            <p:grpSpPr>
              <a:xfrm>
                <a:off x="881802" y="1980837"/>
                <a:ext cx="907041" cy="323713"/>
                <a:chOff x="881802" y="1980837"/>
                <a:chExt cx="907041" cy="323713"/>
              </a:xfrm>
            </p:grpSpPr>
            <p:sp>
              <p:nvSpPr>
                <p:cNvPr id="175" name="Can 174"/>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400" kern="0" dirty="0">
                    <a:solidFill>
                      <a:srgbClr val="FFFFFF">
                        <a:alpha val="99000"/>
                      </a:srgbClr>
                    </a:solidFill>
                    <a:cs typeface="Century Gothic"/>
                  </a:endParaRPr>
                </a:p>
              </p:txBody>
            </p:sp>
            <p:sp>
              <p:nvSpPr>
                <p:cNvPr id="176" name="Can 175"/>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400" kern="0" dirty="0">
                    <a:solidFill>
                      <a:srgbClr val="FFFFFF">
                        <a:alpha val="99000"/>
                      </a:srgbClr>
                    </a:solidFill>
                    <a:cs typeface="Century Gothic"/>
                  </a:endParaRPr>
                </a:p>
              </p:txBody>
            </p:sp>
            <p:sp>
              <p:nvSpPr>
                <p:cNvPr id="177" name="Can 176"/>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400" kern="0" dirty="0">
                    <a:solidFill>
                      <a:srgbClr val="FFFFFF">
                        <a:alpha val="99000"/>
                      </a:srgbClr>
                    </a:solidFill>
                    <a:cs typeface="Century Gothic"/>
                  </a:endParaRPr>
                </a:p>
              </p:txBody>
            </p:sp>
          </p:grpSp>
          <p:sp>
            <p:nvSpPr>
              <p:cNvPr id="170" name="Rectangle 169"/>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400" kern="0" dirty="0">
                    <a:solidFill>
                      <a:schemeClr val="bg1">
                        <a:alpha val="99000"/>
                      </a:schemeClr>
                    </a:solidFill>
                    <a:cs typeface="Century Gothic"/>
                  </a:rPr>
                  <a:t>RAM</a:t>
                </a:r>
              </a:p>
            </p:txBody>
          </p:sp>
          <p:sp>
            <p:nvSpPr>
              <p:cNvPr id="171" name="Rectangle 170"/>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400" kern="0" dirty="0">
                    <a:solidFill>
                      <a:schemeClr val="bg1">
                        <a:alpha val="99000"/>
                      </a:schemeClr>
                    </a:solidFill>
                    <a:cs typeface="Century Gothic"/>
                  </a:rPr>
                  <a:t>disk</a:t>
                </a:r>
              </a:p>
            </p:txBody>
          </p:sp>
          <p:sp>
            <p:nvSpPr>
              <p:cNvPr id="172" name="Rectangle 171"/>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400" kern="0" dirty="0">
                  <a:solidFill>
                    <a:srgbClr val="FFFFFF">
                      <a:alpha val="99000"/>
                    </a:srgbClr>
                  </a:solidFill>
                  <a:cs typeface="Century Gothic"/>
                </a:endParaRPr>
              </a:p>
            </p:txBody>
          </p:sp>
          <p:sp>
            <p:nvSpPr>
              <p:cNvPr id="173" name="Rectangle 172"/>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400" kern="0" dirty="0">
                  <a:solidFill>
                    <a:srgbClr val="FFFFFF">
                      <a:alpha val="99000"/>
                    </a:srgbClr>
                  </a:solidFill>
                  <a:cs typeface="Century Gothic"/>
                </a:endParaRPr>
              </a:p>
            </p:txBody>
          </p:sp>
          <p:sp>
            <p:nvSpPr>
              <p:cNvPr id="174" name="Rectangle 173"/>
              <p:cNvSpPr/>
              <p:nvPr/>
            </p:nvSpPr>
            <p:spPr bwMode="auto">
              <a:xfrm>
                <a:off x="859365" y="1706715"/>
                <a:ext cx="912285" cy="133242"/>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400" kern="0" dirty="0">
                    <a:solidFill>
                      <a:schemeClr val="bg1">
                        <a:alpha val="99000"/>
                      </a:schemeClr>
                    </a:solidFill>
                    <a:cs typeface="Century Gothic"/>
                  </a:rPr>
                  <a:t>cores</a:t>
                </a:r>
              </a:p>
            </p:txBody>
          </p:sp>
        </p:grpSp>
      </p:grpSp>
      <p:sp>
        <p:nvSpPr>
          <p:cNvPr id="178" name="TextBox 177"/>
          <p:cNvSpPr txBox="1"/>
          <p:nvPr/>
        </p:nvSpPr>
        <p:spPr>
          <a:xfrm>
            <a:off x="5708062" y="1760370"/>
            <a:ext cx="495875" cy="323165"/>
          </a:xfrm>
          <a:prstGeom prst="rect">
            <a:avLst/>
          </a:prstGeom>
        </p:spPr>
        <p:txBody>
          <a:bodyPr vert="horz" wrap="square" lIns="0" tIns="0" rIns="0" bIns="0" rtlCol="0" anchor="ctr" anchorCtr="0">
            <a:spAutoFit/>
          </a:bodyPr>
          <a:lstStyle/>
          <a:p>
            <a:pPr algn="r">
              <a:defRPr/>
            </a:pPr>
            <a:r>
              <a:rPr lang="en-US" sz="1050" kern="0" dirty="0">
                <a:cs typeface="Century Gothic"/>
              </a:rPr>
              <a:t>Leader Node</a:t>
            </a:r>
          </a:p>
        </p:txBody>
      </p:sp>
      <p:sp>
        <p:nvSpPr>
          <p:cNvPr id="179" name="TextBox 178"/>
          <p:cNvSpPr txBox="1"/>
          <p:nvPr/>
        </p:nvSpPr>
        <p:spPr>
          <a:xfrm>
            <a:off x="4496361" y="3106138"/>
            <a:ext cx="545107" cy="323165"/>
          </a:xfrm>
          <a:prstGeom prst="rect">
            <a:avLst/>
          </a:prstGeom>
        </p:spPr>
        <p:txBody>
          <a:bodyPr vert="horz" wrap="square" lIns="0" tIns="0" rIns="0" bIns="0" rtlCol="0" anchor="ctr" anchorCtr="0">
            <a:spAutoFit/>
          </a:bodyPr>
          <a:lstStyle/>
          <a:p>
            <a:pPr algn="r">
              <a:defRPr/>
            </a:pPr>
            <a:r>
              <a:rPr lang="en-US" sz="1050" kern="0" dirty="0">
                <a:cs typeface="Century Gothic"/>
              </a:rPr>
              <a:t>Compute Nodes</a:t>
            </a:r>
          </a:p>
        </p:txBody>
      </p:sp>
      <p:sp>
        <p:nvSpPr>
          <p:cNvPr id="12" name="Rounded Rectangle 11"/>
          <p:cNvSpPr/>
          <p:nvPr/>
        </p:nvSpPr>
        <p:spPr>
          <a:xfrm>
            <a:off x="4389120" y="1371628"/>
            <a:ext cx="4271469" cy="2312098"/>
          </a:xfrm>
          <a:prstGeom prst="roundRect">
            <a:avLst/>
          </a:prstGeom>
          <a:noFill/>
          <a:ln w="28575">
            <a:solidFill>
              <a:schemeClr val="bg2">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TextBox 179"/>
          <p:cNvSpPr txBox="1"/>
          <p:nvPr/>
        </p:nvSpPr>
        <p:spPr>
          <a:xfrm>
            <a:off x="4569398" y="1481276"/>
            <a:ext cx="1062831" cy="323165"/>
          </a:xfrm>
          <a:prstGeom prst="rect">
            <a:avLst/>
          </a:prstGeom>
        </p:spPr>
        <p:txBody>
          <a:bodyPr vert="horz" wrap="square" lIns="0" tIns="0" rIns="0" bIns="0" rtlCol="0" anchor="ctr" anchorCtr="0">
            <a:spAutoFit/>
          </a:bodyPr>
          <a:lstStyle/>
          <a:p>
            <a:pPr>
              <a:defRPr/>
            </a:pPr>
            <a:r>
              <a:rPr lang="en-US" sz="1050" kern="0" dirty="0">
                <a:cs typeface="Century Gothic"/>
              </a:rPr>
              <a:t>Data Warehouse Cluster</a:t>
            </a:r>
          </a:p>
        </p:txBody>
      </p:sp>
    </p:spTree>
    <p:extLst>
      <p:ext uri="{BB962C8B-B14F-4D97-AF65-F5344CB8AC3E}">
        <p14:creationId xmlns:p14="http://schemas.microsoft.com/office/powerpoint/2010/main" xmlns="" val="485349222"/>
      </p:ext>
    </p:extLst>
  </p:cSld>
  <p:clrMapOvr>
    <a:masterClrMapping/>
  </p:clrMapOvr>
  <mc:AlternateContent xmlns:mc="http://schemas.openxmlformats.org/markup-compatibility/2006">
    <mc:Choice xmlns:p14="http://schemas.microsoft.com/office/powerpoint/2010/main" xmlns="" Requires="p14">
      <p:transition p14:dur="100">
        <p:cut/>
      </p:transition>
    </mc:Choice>
    <mc:Fallback>
      <p:transition>
        <p:cut/>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851" y="92477"/>
            <a:ext cx="8205304" cy="677000"/>
          </a:xfrm>
        </p:spPr>
        <p:txBody>
          <a:bodyPr/>
          <a:lstStyle/>
          <a:p>
            <a:r>
              <a:rPr lang="en-US" dirty="0"/>
              <a:t>Sizing and resizing your cluster</a:t>
            </a:r>
          </a:p>
        </p:txBody>
      </p:sp>
      <p:sp>
        <p:nvSpPr>
          <p:cNvPr id="3" name="Content Placeholder 2"/>
          <p:cNvSpPr>
            <a:spLocks noGrp="1"/>
          </p:cNvSpPr>
          <p:nvPr>
            <p:ph idx="1"/>
          </p:nvPr>
        </p:nvSpPr>
        <p:spPr>
          <a:xfrm>
            <a:off x="67671" y="3311834"/>
            <a:ext cx="8866780" cy="1349518"/>
          </a:xfrm>
        </p:spPr>
        <p:txBody>
          <a:bodyPr numCol="3">
            <a:noAutofit/>
          </a:bodyPr>
          <a:lstStyle/>
          <a:p>
            <a:pPr>
              <a:lnSpc>
                <a:spcPct val="140000"/>
              </a:lnSpc>
              <a:spcBef>
                <a:spcPts val="0"/>
              </a:spcBef>
              <a:spcAft>
                <a:spcPts val="0"/>
              </a:spcAft>
            </a:pPr>
            <a:r>
              <a:rPr lang="en-US" sz="1800" dirty="0"/>
              <a:t>Start small and grow with your data</a:t>
            </a:r>
          </a:p>
          <a:p>
            <a:pPr>
              <a:lnSpc>
                <a:spcPct val="140000"/>
              </a:lnSpc>
              <a:spcBef>
                <a:spcPts val="0"/>
              </a:spcBef>
              <a:spcAft>
                <a:spcPts val="0"/>
              </a:spcAft>
            </a:pPr>
            <a:endParaRPr lang="en-US" sz="1800" dirty="0"/>
          </a:p>
          <a:p>
            <a:pPr>
              <a:lnSpc>
                <a:spcPct val="140000"/>
              </a:lnSpc>
              <a:spcBef>
                <a:spcPts val="0"/>
              </a:spcBef>
              <a:spcAft>
                <a:spcPts val="0"/>
              </a:spcAft>
            </a:pPr>
            <a:r>
              <a:rPr lang="en-US" sz="1800" dirty="0"/>
              <a:t>Automatic SQL </a:t>
            </a:r>
            <a:br>
              <a:rPr lang="en-US" sz="1800" dirty="0"/>
            </a:br>
            <a:r>
              <a:rPr lang="en-US" sz="1800" dirty="0"/>
              <a:t>endpoint switchover via DNS</a:t>
            </a:r>
          </a:p>
          <a:p>
            <a:pPr>
              <a:lnSpc>
                <a:spcPct val="140000"/>
              </a:lnSpc>
              <a:spcBef>
                <a:spcPts val="0"/>
              </a:spcBef>
              <a:spcAft>
                <a:spcPts val="0"/>
              </a:spcAft>
            </a:pPr>
            <a:r>
              <a:rPr lang="en-US" sz="1800" dirty="0"/>
              <a:t>Simple operation via console or API</a:t>
            </a:r>
          </a:p>
        </p:txBody>
      </p:sp>
      <p:grpSp>
        <p:nvGrpSpPr>
          <p:cNvPr id="6" name="Group 5"/>
          <p:cNvGrpSpPr/>
          <p:nvPr/>
        </p:nvGrpSpPr>
        <p:grpSpPr>
          <a:xfrm>
            <a:off x="1170756" y="907922"/>
            <a:ext cx="7035937" cy="2265465"/>
            <a:chOff x="392279" y="931471"/>
            <a:chExt cx="8575876" cy="2761302"/>
          </a:xfrm>
        </p:grpSpPr>
        <p:cxnSp>
          <p:nvCxnSpPr>
            <p:cNvPr id="7" name="Straight Arrow Connector 6"/>
            <p:cNvCxnSpPr/>
            <p:nvPr/>
          </p:nvCxnSpPr>
          <p:spPr>
            <a:xfrm flipV="1">
              <a:off x="1171902" y="3260360"/>
              <a:ext cx="418036" cy="2983"/>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8" name="Straight Arrow Connector 7"/>
            <p:cNvCxnSpPr/>
            <p:nvPr/>
          </p:nvCxnSpPr>
          <p:spPr>
            <a:xfrm flipH="1">
              <a:off x="2020752" y="2399449"/>
              <a:ext cx="1768" cy="47366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9" name="Straight Arrow Connector 8"/>
            <p:cNvCxnSpPr/>
            <p:nvPr/>
          </p:nvCxnSpPr>
          <p:spPr>
            <a:xfrm flipV="1">
              <a:off x="1170899" y="2397958"/>
              <a:ext cx="413670" cy="47366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10" name="Straight Arrow Connector 9"/>
            <p:cNvCxnSpPr/>
            <p:nvPr/>
          </p:nvCxnSpPr>
          <p:spPr>
            <a:xfrm flipH="1" flipV="1">
              <a:off x="2447875" y="2373114"/>
              <a:ext cx="429146" cy="48925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11" name="Straight Arrow Connector 10"/>
            <p:cNvCxnSpPr>
              <a:stCxn id="12" idx="2"/>
              <a:endCxn id="101" idx="0"/>
            </p:cNvCxnSpPr>
            <p:nvPr/>
          </p:nvCxnSpPr>
          <p:spPr>
            <a:xfrm>
              <a:off x="2022259" y="1243949"/>
              <a:ext cx="260" cy="475973"/>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sp>
          <p:nvSpPr>
            <p:cNvPr id="12" name="Rectangle 11"/>
            <p:cNvSpPr/>
            <p:nvPr/>
          </p:nvSpPr>
          <p:spPr bwMode="auto">
            <a:xfrm>
              <a:off x="1112726" y="931471"/>
              <a:ext cx="1819065" cy="312478"/>
            </a:xfrm>
            <a:prstGeom prst="rect">
              <a:avLst/>
            </a:prstGeom>
            <a:gradFill rotWithShape="1">
              <a:gsLst>
                <a:gs pos="0">
                  <a:srgbClr val="16CC9A">
                    <a:lumMod val="50000"/>
                  </a:srgbClr>
                </a:gs>
                <a:gs pos="80000">
                  <a:srgbClr val="16CC9A">
                    <a:lumMod val="75000"/>
                  </a:srgbClr>
                </a:gs>
                <a:gs pos="100000">
                  <a:srgbClr val="16CC9A">
                    <a:lumMod val="75000"/>
                  </a:srgbClr>
                </a:gs>
              </a:gsLst>
              <a:lin ang="16200000" scaled="0"/>
            </a:gradFill>
            <a:ln w="9525" cap="flat" cmpd="sng" algn="ctr">
              <a:solidFill>
                <a:srgbClr val="16CC9A">
                  <a:lumMod val="7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FFFFFF">
                      <a:alpha val="99000"/>
                    </a:srgbClr>
                  </a:solidFill>
                  <a:effectLst/>
                  <a:uLnTx/>
                  <a:uFillTx/>
                  <a:latin typeface="Arial"/>
                  <a:ea typeface="+mn-ea"/>
                  <a:cs typeface="Arial"/>
                </a:rPr>
                <a:t>SQL Clients/BI Tools</a:t>
              </a:r>
            </a:p>
          </p:txBody>
        </p:sp>
        <p:grpSp>
          <p:nvGrpSpPr>
            <p:cNvPr id="13" name="Group 12"/>
            <p:cNvGrpSpPr/>
            <p:nvPr/>
          </p:nvGrpSpPr>
          <p:grpSpPr>
            <a:xfrm>
              <a:off x="392279" y="2981259"/>
              <a:ext cx="707994" cy="561186"/>
              <a:chOff x="540558" y="4280710"/>
              <a:chExt cx="1360880" cy="1078690"/>
            </a:xfrm>
          </p:grpSpPr>
          <p:grpSp>
            <p:nvGrpSpPr>
              <p:cNvPr id="139" name="Group 138"/>
              <p:cNvGrpSpPr/>
              <p:nvPr/>
            </p:nvGrpSpPr>
            <p:grpSpPr>
              <a:xfrm>
                <a:off x="540558" y="4280710"/>
                <a:ext cx="1355085" cy="1078690"/>
                <a:chOff x="787156" y="3824909"/>
                <a:chExt cx="1283034" cy="1021334"/>
              </a:xfrm>
            </p:grpSpPr>
            <p:sp>
              <p:nvSpPr>
                <p:cNvPr id="141" name="Rectangle 140"/>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nvGrpSpPr>
                <p:cNvPr id="142" name="Group 141"/>
                <p:cNvGrpSpPr/>
                <p:nvPr/>
              </p:nvGrpSpPr>
              <p:grpSpPr>
                <a:xfrm>
                  <a:off x="848783" y="3905250"/>
                  <a:ext cx="1126067" cy="856750"/>
                  <a:chOff x="753533" y="1447800"/>
                  <a:chExt cx="1126067" cy="856750"/>
                </a:xfrm>
              </p:grpSpPr>
              <p:grpSp>
                <p:nvGrpSpPr>
                  <p:cNvPr id="143" name="Group 142"/>
                  <p:cNvGrpSpPr/>
                  <p:nvPr/>
                </p:nvGrpSpPr>
                <p:grpSpPr>
                  <a:xfrm>
                    <a:off x="881802" y="1980837"/>
                    <a:ext cx="907041" cy="323713"/>
                    <a:chOff x="881802" y="1980837"/>
                    <a:chExt cx="907041" cy="323713"/>
                  </a:xfrm>
                </p:grpSpPr>
                <p:sp>
                  <p:nvSpPr>
                    <p:cNvPr id="149" name="Can 148"/>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150" name="Can 149"/>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151" name="Can 150"/>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sp>
                <p:nvSpPr>
                  <p:cNvPr id="144" name="Rectangle 143"/>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59585A">
                            <a:lumMod val="60000"/>
                            <a:lumOff val="40000"/>
                            <a:alpha val="99000"/>
                          </a:srgbClr>
                        </a:solidFill>
                        <a:effectLst/>
                        <a:uLnTx/>
                        <a:uFillTx/>
                        <a:latin typeface="Arial"/>
                        <a:ea typeface="+mn-ea"/>
                        <a:cs typeface="Arial"/>
                      </a:rPr>
                      <a:t>128GB RAM</a:t>
                    </a:r>
                  </a:p>
                </p:txBody>
              </p:sp>
              <p:sp>
                <p:nvSpPr>
                  <p:cNvPr id="145" name="Rectangle 144"/>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59585A">
                            <a:lumMod val="60000"/>
                            <a:lumOff val="40000"/>
                            <a:alpha val="99000"/>
                          </a:srgbClr>
                        </a:solidFill>
                        <a:effectLst/>
                        <a:uLnTx/>
                        <a:uFillTx/>
                        <a:latin typeface="Arial"/>
                        <a:ea typeface="+mn-ea"/>
                        <a:cs typeface="Arial"/>
                      </a:rPr>
                      <a:t>48TB disk</a:t>
                    </a:r>
                  </a:p>
                </p:txBody>
              </p:sp>
              <p:sp>
                <p:nvSpPr>
                  <p:cNvPr id="146" name="Rectangle 145"/>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147" name="Rectangle 146"/>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148" name="Rectangle 147"/>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59585A">
                            <a:lumMod val="60000"/>
                            <a:lumOff val="40000"/>
                            <a:alpha val="99000"/>
                          </a:srgbClr>
                        </a:solidFill>
                        <a:effectLst/>
                        <a:uLnTx/>
                        <a:uFillTx/>
                        <a:latin typeface="Arial"/>
                        <a:ea typeface="+mn-ea"/>
                        <a:cs typeface="Arial"/>
                      </a:rPr>
                      <a:t>16 cores</a:t>
                    </a:r>
                  </a:p>
                </p:txBody>
              </p:sp>
            </p:grpSp>
          </p:grpSp>
          <p:sp>
            <p:nvSpPr>
              <p:cNvPr id="140" name="Rectangle 139"/>
              <p:cNvSpPr/>
              <p:nvPr/>
            </p:nvSpPr>
            <p:spPr bwMode="auto">
              <a:xfrm>
                <a:off x="541557" y="4292088"/>
                <a:ext cx="1359881" cy="1057685"/>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dirty="0">
                    <a:ln>
                      <a:noFill/>
                    </a:ln>
                    <a:solidFill>
                      <a:srgbClr val="FFFFFF">
                        <a:alpha val="99000"/>
                      </a:srgbClr>
                    </a:solidFill>
                    <a:effectLst/>
                    <a:uLnTx/>
                    <a:uFillTx/>
                    <a:latin typeface="Arial"/>
                    <a:ea typeface="+mn-ea"/>
                    <a:cs typeface="Arial"/>
                  </a:rPr>
                  <a:t>Compute Node</a:t>
                </a:r>
              </a:p>
            </p:txBody>
          </p:sp>
        </p:grpSp>
        <p:grpSp>
          <p:nvGrpSpPr>
            <p:cNvPr id="14" name="Group 13"/>
            <p:cNvGrpSpPr/>
            <p:nvPr/>
          </p:nvGrpSpPr>
          <p:grpSpPr>
            <a:xfrm>
              <a:off x="1668262" y="2981259"/>
              <a:ext cx="707994" cy="561186"/>
              <a:chOff x="540558" y="4280710"/>
              <a:chExt cx="1360880" cy="1078690"/>
            </a:xfrm>
          </p:grpSpPr>
          <p:grpSp>
            <p:nvGrpSpPr>
              <p:cNvPr id="126" name="Group 125"/>
              <p:cNvGrpSpPr/>
              <p:nvPr/>
            </p:nvGrpSpPr>
            <p:grpSpPr>
              <a:xfrm>
                <a:off x="540558" y="4280710"/>
                <a:ext cx="1355085" cy="1078690"/>
                <a:chOff x="787156" y="3824909"/>
                <a:chExt cx="1283034" cy="1021334"/>
              </a:xfrm>
            </p:grpSpPr>
            <p:sp>
              <p:nvSpPr>
                <p:cNvPr id="128" name="Rectangle 127"/>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nvGrpSpPr>
                <p:cNvPr id="129" name="Group 128"/>
                <p:cNvGrpSpPr/>
                <p:nvPr/>
              </p:nvGrpSpPr>
              <p:grpSpPr>
                <a:xfrm>
                  <a:off x="848783" y="3905250"/>
                  <a:ext cx="1126067" cy="856750"/>
                  <a:chOff x="753533" y="1447800"/>
                  <a:chExt cx="1126067" cy="856750"/>
                </a:xfrm>
              </p:grpSpPr>
              <p:grpSp>
                <p:nvGrpSpPr>
                  <p:cNvPr id="130" name="Group 129"/>
                  <p:cNvGrpSpPr/>
                  <p:nvPr/>
                </p:nvGrpSpPr>
                <p:grpSpPr>
                  <a:xfrm>
                    <a:off x="881802" y="1980837"/>
                    <a:ext cx="907041" cy="323713"/>
                    <a:chOff x="881802" y="1980837"/>
                    <a:chExt cx="907041" cy="323713"/>
                  </a:xfrm>
                </p:grpSpPr>
                <p:sp>
                  <p:nvSpPr>
                    <p:cNvPr id="136" name="Can 135"/>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137" name="Can 136"/>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138" name="Can 137"/>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sp>
                <p:nvSpPr>
                  <p:cNvPr id="131" name="Rectangle 130"/>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59585A">
                            <a:lumMod val="60000"/>
                            <a:lumOff val="40000"/>
                            <a:alpha val="99000"/>
                          </a:srgbClr>
                        </a:solidFill>
                        <a:effectLst/>
                        <a:uLnTx/>
                        <a:uFillTx/>
                        <a:latin typeface="Arial"/>
                        <a:ea typeface="+mn-ea"/>
                        <a:cs typeface="Arial"/>
                      </a:rPr>
                      <a:t>128GB RAM</a:t>
                    </a:r>
                  </a:p>
                </p:txBody>
              </p:sp>
              <p:sp>
                <p:nvSpPr>
                  <p:cNvPr id="132" name="Rectangle 131"/>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59585A">
                            <a:lumMod val="60000"/>
                            <a:lumOff val="40000"/>
                            <a:alpha val="99000"/>
                          </a:srgbClr>
                        </a:solidFill>
                        <a:effectLst/>
                        <a:uLnTx/>
                        <a:uFillTx/>
                        <a:latin typeface="Arial"/>
                        <a:ea typeface="+mn-ea"/>
                        <a:cs typeface="Arial"/>
                      </a:rPr>
                      <a:t>48TB disk</a:t>
                    </a:r>
                  </a:p>
                </p:txBody>
              </p:sp>
              <p:sp>
                <p:nvSpPr>
                  <p:cNvPr id="133" name="Rectangle 132"/>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134" name="Rectangle 133"/>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135" name="Rectangle 134"/>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59585A">
                            <a:lumMod val="60000"/>
                            <a:lumOff val="40000"/>
                            <a:alpha val="99000"/>
                          </a:srgbClr>
                        </a:solidFill>
                        <a:effectLst/>
                        <a:uLnTx/>
                        <a:uFillTx/>
                        <a:latin typeface="Arial"/>
                        <a:ea typeface="+mn-ea"/>
                        <a:cs typeface="Arial"/>
                      </a:rPr>
                      <a:t>16 cores</a:t>
                    </a:r>
                  </a:p>
                </p:txBody>
              </p:sp>
            </p:grpSp>
          </p:grpSp>
          <p:sp>
            <p:nvSpPr>
              <p:cNvPr id="127" name="Rectangle 126"/>
              <p:cNvSpPr/>
              <p:nvPr/>
            </p:nvSpPr>
            <p:spPr bwMode="auto">
              <a:xfrm>
                <a:off x="541557" y="4292088"/>
                <a:ext cx="1359881" cy="1057685"/>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dirty="0">
                    <a:ln>
                      <a:noFill/>
                    </a:ln>
                    <a:solidFill>
                      <a:srgbClr val="FFFFFF">
                        <a:alpha val="99000"/>
                      </a:srgbClr>
                    </a:solidFill>
                    <a:effectLst/>
                    <a:uLnTx/>
                    <a:uFillTx/>
                    <a:latin typeface="Arial"/>
                    <a:ea typeface="+mn-ea"/>
                    <a:cs typeface="Arial"/>
                  </a:rPr>
                  <a:t>Compute Node</a:t>
                </a:r>
              </a:p>
            </p:txBody>
          </p:sp>
        </p:grpSp>
        <p:grpSp>
          <p:nvGrpSpPr>
            <p:cNvPr id="15" name="Group 14"/>
            <p:cNvGrpSpPr/>
            <p:nvPr/>
          </p:nvGrpSpPr>
          <p:grpSpPr>
            <a:xfrm>
              <a:off x="2932270" y="2981259"/>
              <a:ext cx="707994" cy="561186"/>
              <a:chOff x="540558" y="4280710"/>
              <a:chExt cx="1360880" cy="1078690"/>
            </a:xfrm>
          </p:grpSpPr>
          <p:grpSp>
            <p:nvGrpSpPr>
              <p:cNvPr id="113" name="Group 112"/>
              <p:cNvGrpSpPr/>
              <p:nvPr/>
            </p:nvGrpSpPr>
            <p:grpSpPr>
              <a:xfrm>
                <a:off x="540558" y="4280710"/>
                <a:ext cx="1355085" cy="1078690"/>
                <a:chOff x="787156" y="3824909"/>
                <a:chExt cx="1283034" cy="1021334"/>
              </a:xfrm>
            </p:grpSpPr>
            <p:sp>
              <p:nvSpPr>
                <p:cNvPr id="115" name="Rectangle 114"/>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nvGrpSpPr>
                <p:cNvPr id="116" name="Group 115"/>
                <p:cNvGrpSpPr/>
                <p:nvPr/>
              </p:nvGrpSpPr>
              <p:grpSpPr>
                <a:xfrm>
                  <a:off x="848783" y="3905250"/>
                  <a:ext cx="1126067" cy="856750"/>
                  <a:chOff x="753533" y="1447800"/>
                  <a:chExt cx="1126067" cy="856750"/>
                </a:xfrm>
              </p:grpSpPr>
              <p:grpSp>
                <p:nvGrpSpPr>
                  <p:cNvPr id="117" name="Group 116"/>
                  <p:cNvGrpSpPr/>
                  <p:nvPr/>
                </p:nvGrpSpPr>
                <p:grpSpPr>
                  <a:xfrm>
                    <a:off x="881802" y="1980837"/>
                    <a:ext cx="907041" cy="323713"/>
                    <a:chOff x="881802" y="1980837"/>
                    <a:chExt cx="907041" cy="323713"/>
                  </a:xfrm>
                </p:grpSpPr>
                <p:sp>
                  <p:nvSpPr>
                    <p:cNvPr id="123" name="Can 122"/>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124" name="Can 123"/>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125" name="Can 124"/>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sp>
                <p:nvSpPr>
                  <p:cNvPr id="118" name="Rectangle 117"/>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59585A">
                            <a:lumMod val="60000"/>
                            <a:lumOff val="40000"/>
                            <a:alpha val="99000"/>
                          </a:srgbClr>
                        </a:solidFill>
                        <a:effectLst/>
                        <a:uLnTx/>
                        <a:uFillTx/>
                        <a:latin typeface="Arial"/>
                        <a:ea typeface="+mn-ea"/>
                        <a:cs typeface="Arial"/>
                      </a:rPr>
                      <a:t>128GB RAM</a:t>
                    </a:r>
                  </a:p>
                </p:txBody>
              </p:sp>
              <p:sp>
                <p:nvSpPr>
                  <p:cNvPr id="119" name="Rectangle 118"/>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59585A">
                            <a:lumMod val="60000"/>
                            <a:lumOff val="40000"/>
                            <a:alpha val="99000"/>
                          </a:srgbClr>
                        </a:solidFill>
                        <a:effectLst/>
                        <a:uLnTx/>
                        <a:uFillTx/>
                        <a:latin typeface="Arial"/>
                        <a:ea typeface="+mn-ea"/>
                        <a:cs typeface="Arial"/>
                      </a:rPr>
                      <a:t>48TB disk</a:t>
                    </a:r>
                  </a:p>
                </p:txBody>
              </p:sp>
              <p:sp>
                <p:nvSpPr>
                  <p:cNvPr id="120" name="Rectangle 119"/>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121" name="Rectangle 120"/>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122" name="Rectangle 121"/>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59585A">
                            <a:lumMod val="60000"/>
                            <a:lumOff val="40000"/>
                            <a:alpha val="99000"/>
                          </a:srgbClr>
                        </a:solidFill>
                        <a:effectLst/>
                        <a:uLnTx/>
                        <a:uFillTx/>
                        <a:latin typeface="Arial"/>
                        <a:ea typeface="+mn-ea"/>
                        <a:cs typeface="Arial"/>
                      </a:rPr>
                      <a:t>16 cores</a:t>
                    </a:r>
                  </a:p>
                </p:txBody>
              </p:sp>
            </p:grpSp>
          </p:grpSp>
          <p:sp>
            <p:nvSpPr>
              <p:cNvPr id="114" name="Rectangle 113"/>
              <p:cNvSpPr/>
              <p:nvPr/>
            </p:nvSpPr>
            <p:spPr bwMode="auto">
              <a:xfrm>
                <a:off x="541557" y="4292088"/>
                <a:ext cx="1359881" cy="1057685"/>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dirty="0">
                    <a:ln>
                      <a:noFill/>
                    </a:ln>
                    <a:solidFill>
                      <a:srgbClr val="FFFFFF">
                        <a:alpha val="99000"/>
                      </a:srgbClr>
                    </a:solidFill>
                    <a:effectLst/>
                    <a:uLnTx/>
                    <a:uFillTx/>
                    <a:latin typeface="Arial"/>
                    <a:ea typeface="+mn-ea"/>
                    <a:cs typeface="Arial"/>
                  </a:rPr>
                  <a:t>Compute Node</a:t>
                </a:r>
              </a:p>
            </p:txBody>
          </p:sp>
        </p:grpSp>
        <p:grpSp>
          <p:nvGrpSpPr>
            <p:cNvPr id="16" name="Group 15"/>
            <p:cNvGrpSpPr/>
            <p:nvPr/>
          </p:nvGrpSpPr>
          <p:grpSpPr>
            <a:xfrm>
              <a:off x="1668262" y="1714003"/>
              <a:ext cx="707994" cy="561186"/>
              <a:chOff x="540558" y="4280710"/>
              <a:chExt cx="1360880" cy="1078690"/>
            </a:xfrm>
          </p:grpSpPr>
          <p:grpSp>
            <p:nvGrpSpPr>
              <p:cNvPr id="100" name="Group 99"/>
              <p:cNvGrpSpPr/>
              <p:nvPr/>
            </p:nvGrpSpPr>
            <p:grpSpPr>
              <a:xfrm>
                <a:off x="540558" y="4280710"/>
                <a:ext cx="1355085" cy="1078690"/>
                <a:chOff x="787156" y="3824909"/>
                <a:chExt cx="1283034" cy="1021334"/>
              </a:xfrm>
            </p:grpSpPr>
            <p:sp>
              <p:nvSpPr>
                <p:cNvPr id="102" name="Rectangle 101"/>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nvGrpSpPr>
                <p:cNvPr id="103" name="Group 102"/>
                <p:cNvGrpSpPr/>
                <p:nvPr/>
              </p:nvGrpSpPr>
              <p:grpSpPr>
                <a:xfrm>
                  <a:off x="848783" y="3905250"/>
                  <a:ext cx="1126067" cy="856750"/>
                  <a:chOff x="753533" y="1447800"/>
                  <a:chExt cx="1126067" cy="856750"/>
                </a:xfrm>
              </p:grpSpPr>
              <p:grpSp>
                <p:nvGrpSpPr>
                  <p:cNvPr id="104" name="Group 103"/>
                  <p:cNvGrpSpPr/>
                  <p:nvPr/>
                </p:nvGrpSpPr>
                <p:grpSpPr>
                  <a:xfrm>
                    <a:off x="881802" y="1980837"/>
                    <a:ext cx="907041" cy="323713"/>
                    <a:chOff x="881802" y="1980837"/>
                    <a:chExt cx="907041" cy="323713"/>
                  </a:xfrm>
                </p:grpSpPr>
                <p:sp>
                  <p:nvSpPr>
                    <p:cNvPr id="110" name="Can 109"/>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111" name="Can 110"/>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112" name="Can 111"/>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sp>
                <p:nvSpPr>
                  <p:cNvPr id="105" name="Rectangle 104"/>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59585A">
                            <a:lumMod val="60000"/>
                            <a:lumOff val="40000"/>
                            <a:alpha val="99000"/>
                          </a:srgbClr>
                        </a:solidFill>
                        <a:effectLst/>
                        <a:uLnTx/>
                        <a:uFillTx/>
                        <a:latin typeface="Arial"/>
                        <a:ea typeface="+mn-ea"/>
                        <a:cs typeface="Arial"/>
                      </a:rPr>
                      <a:t>128GB RAM</a:t>
                    </a:r>
                  </a:p>
                </p:txBody>
              </p:sp>
              <p:sp>
                <p:nvSpPr>
                  <p:cNvPr id="106" name="Rectangle 105"/>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59585A">
                            <a:lumMod val="60000"/>
                            <a:lumOff val="40000"/>
                            <a:alpha val="99000"/>
                          </a:srgbClr>
                        </a:solidFill>
                        <a:effectLst/>
                        <a:uLnTx/>
                        <a:uFillTx/>
                        <a:latin typeface="Arial"/>
                        <a:ea typeface="+mn-ea"/>
                        <a:cs typeface="Arial"/>
                      </a:rPr>
                      <a:t>48TB disk</a:t>
                    </a:r>
                  </a:p>
                </p:txBody>
              </p:sp>
              <p:sp>
                <p:nvSpPr>
                  <p:cNvPr id="107" name="Rectangle 106"/>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108" name="Rectangle 107"/>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109" name="Rectangle 108"/>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59585A">
                            <a:lumMod val="60000"/>
                            <a:lumOff val="40000"/>
                            <a:alpha val="99000"/>
                          </a:srgbClr>
                        </a:solidFill>
                        <a:effectLst/>
                        <a:uLnTx/>
                        <a:uFillTx/>
                        <a:latin typeface="Arial"/>
                        <a:ea typeface="+mn-ea"/>
                        <a:cs typeface="Arial"/>
                      </a:rPr>
                      <a:t>16 cores</a:t>
                    </a:r>
                  </a:p>
                </p:txBody>
              </p:sp>
            </p:grpSp>
          </p:grpSp>
          <p:sp>
            <p:nvSpPr>
              <p:cNvPr id="101" name="Rectangle 100"/>
              <p:cNvSpPr/>
              <p:nvPr/>
            </p:nvSpPr>
            <p:spPr bwMode="auto">
              <a:xfrm>
                <a:off x="541557" y="4292088"/>
                <a:ext cx="1359881" cy="1057685"/>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dirty="0">
                    <a:ln>
                      <a:noFill/>
                    </a:ln>
                    <a:solidFill>
                      <a:srgbClr val="FFFFFF">
                        <a:alpha val="99000"/>
                      </a:srgbClr>
                    </a:solidFill>
                    <a:effectLst/>
                    <a:uLnTx/>
                    <a:uFillTx/>
                    <a:latin typeface="Arial"/>
                    <a:ea typeface="+mn-ea"/>
                    <a:cs typeface="Arial"/>
                  </a:rPr>
                  <a:t>Leader</a:t>
                </a:r>
                <a:br>
                  <a:rPr kumimoji="0" lang="en-US" sz="300" b="0" i="0" u="none" strike="noStrike" kern="0" cap="none" spc="0" normalizeH="0" baseline="0" noProof="0" dirty="0">
                    <a:ln>
                      <a:noFill/>
                    </a:ln>
                    <a:solidFill>
                      <a:srgbClr val="FFFFFF">
                        <a:alpha val="99000"/>
                      </a:srgbClr>
                    </a:solidFill>
                    <a:effectLst/>
                    <a:uLnTx/>
                    <a:uFillTx/>
                    <a:latin typeface="Arial"/>
                    <a:ea typeface="+mn-ea"/>
                    <a:cs typeface="Arial"/>
                  </a:rPr>
                </a:br>
                <a:r>
                  <a:rPr kumimoji="0" lang="en-US" sz="300" b="0" i="0" u="none" strike="noStrike" kern="0" cap="none" spc="0" normalizeH="0" baseline="0" noProof="0" dirty="0">
                    <a:ln>
                      <a:noFill/>
                    </a:ln>
                    <a:solidFill>
                      <a:srgbClr val="FFFFFF">
                        <a:alpha val="99000"/>
                      </a:srgbClr>
                    </a:solidFill>
                    <a:effectLst/>
                    <a:uLnTx/>
                    <a:uFillTx/>
                    <a:latin typeface="Arial"/>
                    <a:ea typeface="+mn-ea"/>
                    <a:cs typeface="Arial"/>
                  </a:rPr>
                  <a:t>Node</a:t>
                </a:r>
              </a:p>
            </p:txBody>
          </p:sp>
        </p:grpSp>
        <p:cxnSp>
          <p:nvCxnSpPr>
            <p:cNvPr id="17" name="Straight Arrow Connector 16"/>
            <p:cNvCxnSpPr/>
            <p:nvPr/>
          </p:nvCxnSpPr>
          <p:spPr>
            <a:xfrm>
              <a:off x="2445553" y="3261852"/>
              <a:ext cx="412062" cy="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grpSp>
          <p:nvGrpSpPr>
            <p:cNvPr id="18" name="Group 17"/>
            <p:cNvGrpSpPr/>
            <p:nvPr/>
          </p:nvGrpSpPr>
          <p:grpSpPr>
            <a:xfrm>
              <a:off x="4611790" y="1708994"/>
              <a:ext cx="4267628" cy="1834942"/>
              <a:chOff x="4611790" y="1855529"/>
              <a:chExt cx="4267628" cy="1834942"/>
            </a:xfrm>
          </p:grpSpPr>
          <p:cxnSp>
            <p:nvCxnSpPr>
              <p:cNvPr id="23" name="Straight Arrow Connector 22"/>
              <p:cNvCxnSpPr/>
              <p:nvPr/>
            </p:nvCxnSpPr>
            <p:spPr>
              <a:xfrm flipV="1">
                <a:off x="5352033" y="3408386"/>
                <a:ext cx="418036" cy="2983"/>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24" name="Straight Arrow Connector 23"/>
              <p:cNvCxnSpPr/>
              <p:nvPr/>
            </p:nvCxnSpPr>
            <p:spPr>
              <a:xfrm flipH="1">
                <a:off x="6021758" y="2545984"/>
                <a:ext cx="477024" cy="475151"/>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25" name="Straight Arrow Connector 24"/>
              <p:cNvCxnSpPr/>
              <p:nvPr/>
            </p:nvCxnSpPr>
            <p:spPr>
              <a:xfrm flipV="1">
                <a:off x="5138212" y="2545984"/>
                <a:ext cx="1090643" cy="47366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26" name="Straight Arrow Connector 25"/>
              <p:cNvCxnSpPr/>
              <p:nvPr/>
            </p:nvCxnSpPr>
            <p:spPr>
              <a:xfrm flipH="1" flipV="1">
                <a:off x="6991596" y="2545984"/>
                <a:ext cx="1099887" cy="462915"/>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grpSp>
            <p:nvGrpSpPr>
              <p:cNvPr id="27" name="Group 26"/>
              <p:cNvGrpSpPr/>
              <p:nvPr/>
            </p:nvGrpSpPr>
            <p:grpSpPr>
              <a:xfrm>
                <a:off x="4611790" y="3129285"/>
                <a:ext cx="707994" cy="561186"/>
                <a:chOff x="540558" y="4280710"/>
                <a:chExt cx="1360880" cy="1078690"/>
              </a:xfrm>
            </p:grpSpPr>
            <p:grpSp>
              <p:nvGrpSpPr>
                <p:cNvPr id="87" name="Group 86"/>
                <p:cNvGrpSpPr/>
                <p:nvPr/>
              </p:nvGrpSpPr>
              <p:grpSpPr>
                <a:xfrm>
                  <a:off x="540558" y="4280710"/>
                  <a:ext cx="1355085" cy="1078690"/>
                  <a:chOff x="787156" y="3824909"/>
                  <a:chExt cx="1283034" cy="1021334"/>
                </a:xfrm>
              </p:grpSpPr>
              <p:sp>
                <p:nvSpPr>
                  <p:cNvPr id="89" name="Rectangle 88"/>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nvGrpSpPr>
                  <p:cNvPr id="90" name="Group 89"/>
                  <p:cNvGrpSpPr/>
                  <p:nvPr/>
                </p:nvGrpSpPr>
                <p:grpSpPr>
                  <a:xfrm>
                    <a:off x="848783" y="3905250"/>
                    <a:ext cx="1126067" cy="856750"/>
                    <a:chOff x="753533" y="1447800"/>
                    <a:chExt cx="1126067" cy="856750"/>
                  </a:xfrm>
                </p:grpSpPr>
                <p:grpSp>
                  <p:nvGrpSpPr>
                    <p:cNvPr id="91" name="Group 90"/>
                    <p:cNvGrpSpPr/>
                    <p:nvPr/>
                  </p:nvGrpSpPr>
                  <p:grpSpPr>
                    <a:xfrm>
                      <a:off x="881802" y="1980837"/>
                      <a:ext cx="907041" cy="323713"/>
                      <a:chOff x="881802" y="1980837"/>
                      <a:chExt cx="907041" cy="323713"/>
                    </a:xfrm>
                  </p:grpSpPr>
                  <p:sp>
                    <p:nvSpPr>
                      <p:cNvPr id="97" name="Can 96"/>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98" name="Can 97"/>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99" name="Can 98"/>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sp>
                  <p:nvSpPr>
                    <p:cNvPr id="92" name="Rectangle 91"/>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59585A">
                              <a:lumMod val="60000"/>
                              <a:lumOff val="40000"/>
                              <a:alpha val="99000"/>
                            </a:srgbClr>
                          </a:solidFill>
                          <a:effectLst/>
                          <a:uLnTx/>
                          <a:uFillTx/>
                          <a:latin typeface="Arial"/>
                          <a:ea typeface="+mn-ea"/>
                          <a:cs typeface="Arial"/>
                        </a:rPr>
                        <a:t>128GB RAM</a:t>
                      </a:r>
                    </a:p>
                  </p:txBody>
                </p:sp>
                <p:sp>
                  <p:nvSpPr>
                    <p:cNvPr id="93" name="Rectangle 92"/>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59585A">
                              <a:lumMod val="60000"/>
                              <a:lumOff val="40000"/>
                              <a:alpha val="99000"/>
                            </a:srgbClr>
                          </a:solidFill>
                          <a:effectLst/>
                          <a:uLnTx/>
                          <a:uFillTx/>
                          <a:latin typeface="Arial"/>
                          <a:ea typeface="+mn-ea"/>
                          <a:cs typeface="Arial"/>
                        </a:rPr>
                        <a:t>48TB disk</a:t>
                      </a:r>
                    </a:p>
                  </p:txBody>
                </p:sp>
                <p:sp>
                  <p:nvSpPr>
                    <p:cNvPr id="94" name="Rectangle 93"/>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95" name="Rectangle 94"/>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96" name="Rectangle 95"/>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59585A">
                              <a:lumMod val="60000"/>
                              <a:lumOff val="40000"/>
                              <a:alpha val="99000"/>
                            </a:srgbClr>
                          </a:solidFill>
                          <a:effectLst/>
                          <a:uLnTx/>
                          <a:uFillTx/>
                          <a:latin typeface="Arial"/>
                          <a:ea typeface="+mn-ea"/>
                          <a:cs typeface="Arial"/>
                        </a:rPr>
                        <a:t>16 cores</a:t>
                      </a:r>
                    </a:p>
                  </p:txBody>
                </p:sp>
              </p:grpSp>
            </p:grpSp>
            <p:sp>
              <p:nvSpPr>
                <p:cNvPr id="88" name="Rectangle 87"/>
                <p:cNvSpPr/>
                <p:nvPr/>
              </p:nvSpPr>
              <p:spPr bwMode="auto">
                <a:xfrm>
                  <a:off x="541557" y="4292088"/>
                  <a:ext cx="1359881" cy="1057685"/>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dirty="0">
                      <a:ln>
                        <a:noFill/>
                      </a:ln>
                      <a:solidFill>
                        <a:srgbClr val="FFFFFF">
                          <a:alpha val="99000"/>
                        </a:srgbClr>
                      </a:solidFill>
                      <a:effectLst/>
                      <a:uLnTx/>
                      <a:uFillTx/>
                      <a:latin typeface="Arial"/>
                      <a:ea typeface="+mn-ea"/>
                      <a:cs typeface="Arial"/>
                    </a:rPr>
                    <a:t>Compute Node</a:t>
                  </a:r>
                </a:p>
              </p:txBody>
            </p:sp>
          </p:grpSp>
          <p:grpSp>
            <p:nvGrpSpPr>
              <p:cNvPr id="28" name="Group 27"/>
              <p:cNvGrpSpPr/>
              <p:nvPr/>
            </p:nvGrpSpPr>
            <p:grpSpPr>
              <a:xfrm>
                <a:off x="5802318" y="3129285"/>
                <a:ext cx="707994" cy="561186"/>
                <a:chOff x="540558" y="4280710"/>
                <a:chExt cx="1360880" cy="1078690"/>
              </a:xfrm>
            </p:grpSpPr>
            <p:grpSp>
              <p:nvGrpSpPr>
                <p:cNvPr id="74" name="Group 73"/>
                <p:cNvGrpSpPr/>
                <p:nvPr/>
              </p:nvGrpSpPr>
              <p:grpSpPr>
                <a:xfrm>
                  <a:off x="540558" y="4280710"/>
                  <a:ext cx="1355085" cy="1078690"/>
                  <a:chOff x="787156" y="3824909"/>
                  <a:chExt cx="1283034" cy="1021334"/>
                </a:xfrm>
              </p:grpSpPr>
              <p:sp>
                <p:nvSpPr>
                  <p:cNvPr id="76" name="Rectangle 75"/>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nvGrpSpPr>
                  <p:cNvPr id="77" name="Group 76"/>
                  <p:cNvGrpSpPr/>
                  <p:nvPr/>
                </p:nvGrpSpPr>
                <p:grpSpPr>
                  <a:xfrm>
                    <a:off x="848783" y="3905250"/>
                    <a:ext cx="1126067" cy="856750"/>
                    <a:chOff x="753533" y="1447800"/>
                    <a:chExt cx="1126067" cy="856750"/>
                  </a:xfrm>
                </p:grpSpPr>
                <p:grpSp>
                  <p:nvGrpSpPr>
                    <p:cNvPr id="78" name="Group 77"/>
                    <p:cNvGrpSpPr/>
                    <p:nvPr/>
                  </p:nvGrpSpPr>
                  <p:grpSpPr>
                    <a:xfrm>
                      <a:off x="881802" y="1980837"/>
                      <a:ext cx="907041" cy="323713"/>
                      <a:chOff x="881802" y="1980837"/>
                      <a:chExt cx="907041" cy="323713"/>
                    </a:xfrm>
                  </p:grpSpPr>
                  <p:sp>
                    <p:nvSpPr>
                      <p:cNvPr id="84" name="Can 83"/>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85" name="Can 84"/>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86" name="Can 85"/>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sp>
                  <p:nvSpPr>
                    <p:cNvPr id="79" name="Rectangle 78"/>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59585A">
                              <a:lumMod val="60000"/>
                              <a:lumOff val="40000"/>
                              <a:alpha val="99000"/>
                            </a:srgbClr>
                          </a:solidFill>
                          <a:effectLst/>
                          <a:uLnTx/>
                          <a:uFillTx/>
                          <a:latin typeface="Arial"/>
                          <a:ea typeface="+mn-ea"/>
                          <a:cs typeface="Arial"/>
                        </a:rPr>
                        <a:t>128GB RAM</a:t>
                      </a:r>
                    </a:p>
                  </p:txBody>
                </p:sp>
                <p:sp>
                  <p:nvSpPr>
                    <p:cNvPr id="80" name="Rectangle 79"/>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59585A">
                              <a:lumMod val="60000"/>
                              <a:lumOff val="40000"/>
                              <a:alpha val="99000"/>
                            </a:srgbClr>
                          </a:solidFill>
                          <a:effectLst/>
                          <a:uLnTx/>
                          <a:uFillTx/>
                          <a:latin typeface="Arial"/>
                          <a:ea typeface="+mn-ea"/>
                          <a:cs typeface="Arial"/>
                        </a:rPr>
                        <a:t>48TB disk</a:t>
                      </a:r>
                    </a:p>
                  </p:txBody>
                </p:sp>
                <p:sp>
                  <p:nvSpPr>
                    <p:cNvPr id="81" name="Rectangle 80"/>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82" name="Rectangle 81"/>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83" name="Rectangle 82"/>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59585A">
                              <a:lumMod val="60000"/>
                              <a:lumOff val="40000"/>
                              <a:alpha val="99000"/>
                            </a:srgbClr>
                          </a:solidFill>
                          <a:effectLst/>
                          <a:uLnTx/>
                          <a:uFillTx/>
                          <a:latin typeface="Arial"/>
                          <a:ea typeface="+mn-ea"/>
                          <a:cs typeface="Arial"/>
                        </a:rPr>
                        <a:t>16 cores</a:t>
                      </a:r>
                    </a:p>
                  </p:txBody>
                </p:sp>
              </p:grpSp>
            </p:grpSp>
            <p:sp>
              <p:nvSpPr>
                <p:cNvPr id="75" name="Rectangle 74"/>
                <p:cNvSpPr/>
                <p:nvPr/>
              </p:nvSpPr>
              <p:spPr bwMode="auto">
                <a:xfrm>
                  <a:off x="541557" y="4292088"/>
                  <a:ext cx="1359881" cy="1057685"/>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dirty="0">
                      <a:ln>
                        <a:noFill/>
                      </a:ln>
                      <a:solidFill>
                        <a:srgbClr val="FFFFFF">
                          <a:alpha val="99000"/>
                        </a:srgbClr>
                      </a:solidFill>
                      <a:effectLst/>
                      <a:uLnTx/>
                      <a:uFillTx/>
                      <a:latin typeface="Arial"/>
                      <a:ea typeface="+mn-ea"/>
                      <a:cs typeface="Arial"/>
                    </a:rPr>
                    <a:t>Compute Node</a:t>
                  </a:r>
                </a:p>
              </p:txBody>
            </p:sp>
          </p:grpSp>
          <p:grpSp>
            <p:nvGrpSpPr>
              <p:cNvPr id="29" name="Group 28"/>
              <p:cNvGrpSpPr/>
              <p:nvPr/>
            </p:nvGrpSpPr>
            <p:grpSpPr>
              <a:xfrm>
                <a:off x="6986872" y="3129285"/>
                <a:ext cx="707994" cy="561186"/>
                <a:chOff x="540558" y="4280710"/>
                <a:chExt cx="1360880" cy="1078690"/>
              </a:xfrm>
            </p:grpSpPr>
            <p:grpSp>
              <p:nvGrpSpPr>
                <p:cNvPr id="61" name="Group 60"/>
                <p:cNvGrpSpPr/>
                <p:nvPr/>
              </p:nvGrpSpPr>
              <p:grpSpPr>
                <a:xfrm>
                  <a:off x="540558" y="4280710"/>
                  <a:ext cx="1355085" cy="1078690"/>
                  <a:chOff x="787156" y="3824909"/>
                  <a:chExt cx="1283034" cy="1021334"/>
                </a:xfrm>
              </p:grpSpPr>
              <p:sp>
                <p:nvSpPr>
                  <p:cNvPr id="63" name="Rectangle 62"/>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nvGrpSpPr>
                  <p:cNvPr id="64" name="Group 63"/>
                  <p:cNvGrpSpPr/>
                  <p:nvPr/>
                </p:nvGrpSpPr>
                <p:grpSpPr>
                  <a:xfrm>
                    <a:off x="848783" y="3905250"/>
                    <a:ext cx="1126067" cy="856750"/>
                    <a:chOff x="753533" y="1447800"/>
                    <a:chExt cx="1126067" cy="856750"/>
                  </a:xfrm>
                </p:grpSpPr>
                <p:grpSp>
                  <p:nvGrpSpPr>
                    <p:cNvPr id="65" name="Group 64"/>
                    <p:cNvGrpSpPr/>
                    <p:nvPr/>
                  </p:nvGrpSpPr>
                  <p:grpSpPr>
                    <a:xfrm>
                      <a:off x="881802" y="1980837"/>
                      <a:ext cx="907041" cy="323713"/>
                      <a:chOff x="881802" y="1980837"/>
                      <a:chExt cx="907041" cy="323713"/>
                    </a:xfrm>
                  </p:grpSpPr>
                  <p:sp>
                    <p:nvSpPr>
                      <p:cNvPr id="71" name="Can 70"/>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72" name="Can 71"/>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73" name="Can 72"/>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sp>
                  <p:nvSpPr>
                    <p:cNvPr id="66" name="Rectangle 65"/>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59585A">
                              <a:lumMod val="60000"/>
                              <a:lumOff val="40000"/>
                              <a:alpha val="99000"/>
                            </a:srgbClr>
                          </a:solidFill>
                          <a:effectLst/>
                          <a:uLnTx/>
                          <a:uFillTx/>
                          <a:latin typeface="Arial"/>
                          <a:ea typeface="+mn-ea"/>
                          <a:cs typeface="Arial"/>
                        </a:rPr>
                        <a:t>128GB RAM</a:t>
                      </a:r>
                    </a:p>
                  </p:txBody>
                </p:sp>
                <p:sp>
                  <p:nvSpPr>
                    <p:cNvPr id="67" name="Rectangle 66"/>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59585A">
                              <a:lumMod val="60000"/>
                              <a:lumOff val="40000"/>
                              <a:alpha val="99000"/>
                            </a:srgbClr>
                          </a:solidFill>
                          <a:effectLst/>
                          <a:uLnTx/>
                          <a:uFillTx/>
                          <a:latin typeface="Arial"/>
                          <a:ea typeface="+mn-ea"/>
                          <a:cs typeface="Arial"/>
                        </a:rPr>
                        <a:t>48TB disk</a:t>
                      </a:r>
                    </a:p>
                  </p:txBody>
                </p:sp>
                <p:sp>
                  <p:nvSpPr>
                    <p:cNvPr id="68" name="Rectangle 67"/>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69" name="Rectangle 68"/>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70" name="Rectangle 69"/>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59585A">
                              <a:lumMod val="60000"/>
                              <a:lumOff val="40000"/>
                              <a:alpha val="99000"/>
                            </a:srgbClr>
                          </a:solidFill>
                          <a:effectLst/>
                          <a:uLnTx/>
                          <a:uFillTx/>
                          <a:latin typeface="Arial"/>
                          <a:ea typeface="+mn-ea"/>
                          <a:cs typeface="Arial"/>
                        </a:rPr>
                        <a:t>16 cores</a:t>
                      </a:r>
                    </a:p>
                  </p:txBody>
                </p:sp>
              </p:grpSp>
            </p:grpSp>
            <p:sp>
              <p:nvSpPr>
                <p:cNvPr id="62" name="Rectangle 61"/>
                <p:cNvSpPr/>
                <p:nvPr/>
              </p:nvSpPr>
              <p:spPr bwMode="auto">
                <a:xfrm>
                  <a:off x="541557" y="4292088"/>
                  <a:ext cx="1359881" cy="1057685"/>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dirty="0">
                      <a:ln>
                        <a:noFill/>
                      </a:ln>
                      <a:solidFill>
                        <a:srgbClr val="FFFFFF">
                          <a:alpha val="99000"/>
                        </a:srgbClr>
                      </a:solidFill>
                      <a:effectLst/>
                      <a:uLnTx/>
                      <a:uFillTx/>
                      <a:latin typeface="Arial"/>
                      <a:ea typeface="+mn-ea"/>
                      <a:cs typeface="Arial"/>
                    </a:rPr>
                    <a:t>Compute Node</a:t>
                  </a:r>
                </a:p>
              </p:txBody>
            </p:sp>
          </p:grpSp>
          <p:cxnSp>
            <p:nvCxnSpPr>
              <p:cNvPr id="30" name="Straight Arrow Connector 29"/>
              <p:cNvCxnSpPr/>
              <p:nvPr/>
            </p:nvCxnSpPr>
            <p:spPr>
              <a:xfrm>
                <a:off x="6542561" y="3409878"/>
                <a:ext cx="412062" cy="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grpSp>
            <p:nvGrpSpPr>
              <p:cNvPr id="31" name="Group 30"/>
              <p:cNvGrpSpPr/>
              <p:nvPr/>
            </p:nvGrpSpPr>
            <p:grpSpPr>
              <a:xfrm>
                <a:off x="8171424" y="3129285"/>
                <a:ext cx="707994" cy="561186"/>
                <a:chOff x="540558" y="4280710"/>
                <a:chExt cx="1360880" cy="1078690"/>
              </a:xfrm>
            </p:grpSpPr>
            <p:grpSp>
              <p:nvGrpSpPr>
                <p:cNvPr id="48" name="Group 47"/>
                <p:cNvGrpSpPr/>
                <p:nvPr/>
              </p:nvGrpSpPr>
              <p:grpSpPr>
                <a:xfrm>
                  <a:off x="540558" y="4280710"/>
                  <a:ext cx="1355085" cy="1078690"/>
                  <a:chOff x="787156" y="3824909"/>
                  <a:chExt cx="1283034" cy="1021334"/>
                </a:xfrm>
              </p:grpSpPr>
              <p:sp>
                <p:nvSpPr>
                  <p:cNvPr id="50" name="Rectangle 49"/>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nvGrpSpPr>
                  <p:cNvPr id="51" name="Group 50"/>
                  <p:cNvGrpSpPr/>
                  <p:nvPr/>
                </p:nvGrpSpPr>
                <p:grpSpPr>
                  <a:xfrm>
                    <a:off x="848783" y="3905250"/>
                    <a:ext cx="1126067" cy="856750"/>
                    <a:chOff x="753533" y="1447800"/>
                    <a:chExt cx="1126067" cy="856750"/>
                  </a:xfrm>
                </p:grpSpPr>
                <p:grpSp>
                  <p:nvGrpSpPr>
                    <p:cNvPr id="52" name="Group 51"/>
                    <p:cNvGrpSpPr/>
                    <p:nvPr/>
                  </p:nvGrpSpPr>
                  <p:grpSpPr>
                    <a:xfrm>
                      <a:off x="881802" y="1980837"/>
                      <a:ext cx="907041" cy="323713"/>
                      <a:chOff x="881802" y="1980837"/>
                      <a:chExt cx="907041" cy="323713"/>
                    </a:xfrm>
                  </p:grpSpPr>
                  <p:sp>
                    <p:nvSpPr>
                      <p:cNvPr id="58" name="Can 57"/>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59" name="Can 58"/>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60" name="Can 59"/>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sp>
                  <p:nvSpPr>
                    <p:cNvPr id="53" name="Rectangle 52"/>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59585A">
                              <a:lumMod val="60000"/>
                              <a:lumOff val="40000"/>
                              <a:alpha val="99000"/>
                            </a:srgbClr>
                          </a:solidFill>
                          <a:effectLst/>
                          <a:uLnTx/>
                          <a:uFillTx/>
                          <a:latin typeface="Arial"/>
                          <a:ea typeface="+mn-ea"/>
                          <a:cs typeface="Arial"/>
                        </a:rPr>
                        <a:t>128GB RAM</a:t>
                      </a:r>
                    </a:p>
                  </p:txBody>
                </p:sp>
                <p:sp>
                  <p:nvSpPr>
                    <p:cNvPr id="54" name="Rectangle 53"/>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59585A">
                              <a:lumMod val="60000"/>
                              <a:lumOff val="40000"/>
                              <a:alpha val="99000"/>
                            </a:srgbClr>
                          </a:solidFill>
                          <a:effectLst/>
                          <a:uLnTx/>
                          <a:uFillTx/>
                          <a:latin typeface="Arial"/>
                          <a:ea typeface="+mn-ea"/>
                          <a:cs typeface="Arial"/>
                        </a:rPr>
                        <a:t>48TB disk</a:t>
                      </a:r>
                    </a:p>
                  </p:txBody>
                </p:sp>
                <p:sp>
                  <p:nvSpPr>
                    <p:cNvPr id="55" name="Rectangle 54"/>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56" name="Rectangle 55"/>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57" name="Rectangle 56"/>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59585A">
                              <a:lumMod val="60000"/>
                              <a:lumOff val="40000"/>
                              <a:alpha val="99000"/>
                            </a:srgbClr>
                          </a:solidFill>
                          <a:effectLst/>
                          <a:uLnTx/>
                          <a:uFillTx/>
                          <a:latin typeface="Arial"/>
                          <a:ea typeface="+mn-ea"/>
                          <a:cs typeface="Arial"/>
                        </a:rPr>
                        <a:t>16 cores</a:t>
                      </a:r>
                    </a:p>
                  </p:txBody>
                </p:sp>
              </p:grpSp>
            </p:grpSp>
            <p:sp>
              <p:nvSpPr>
                <p:cNvPr id="49" name="Rectangle 48"/>
                <p:cNvSpPr/>
                <p:nvPr/>
              </p:nvSpPr>
              <p:spPr bwMode="auto">
                <a:xfrm>
                  <a:off x="541557" y="4292088"/>
                  <a:ext cx="1359881" cy="1057685"/>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dirty="0">
                      <a:ln>
                        <a:noFill/>
                      </a:ln>
                      <a:solidFill>
                        <a:srgbClr val="FFFFFF">
                          <a:alpha val="99000"/>
                        </a:srgbClr>
                      </a:solidFill>
                      <a:effectLst/>
                      <a:uLnTx/>
                      <a:uFillTx/>
                      <a:latin typeface="Arial"/>
                      <a:ea typeface="+mn-ea"/>
                      <a:cs typeface="Arial"/>
                    </a:rPr>
                    <a:t>Compute Node</a:t>
                  </a:r>
                </a:p>
              </p:txBody>
            </p:sp>
          </p:grpSp>
          <p:grpSp>
            <p:nvGrpSpPr>
              <p:cNvPr id="32" name="Group 31"/>
              <p:cNvGrpSpPr/>
              <p:nvPr/>
            </p:nvGrpSpPr>
            <p:grpSpPr>
              <a:xfrm>
                <a:off x="6266501" y="1855529"/>
                <a:ext cx="707994" cy="561186"/>
                <a:chOff x="540558" y="4280710"/>
                <a:chExt cx="1360880" cy="1078690"/>
              </a:xfrm>
            </p:grpSpPr>
            <p:grpSp>
              <p:nvGrpSpPr>
                <p:cNvPr id="35" name="Group 34"/>
                <p:cNvGrpSpPr/>
                <p:nvPr/>
              </p:nvGrpSpPr>
              <p:grpSpPr>
                <a:xfrm>
                  <a:off x="540558" y="4280710"/>
                  <a:ext cx="1355085" cy="1078690"/>
                  <a:chOff x="787156" y="3824909"/>
                  <a:chExt cx="1283034" cy="1021334"/>
                </a:xfrm>
              </p:grpSpPr>
              <p:sp>
                <p:nvSpPr>
                  <p:cNvPr id="37" name="Rectangle 36"/>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nvGrpSpPr>
                  <p:cNvPr id="38" name="Group 37"/>
                  <p:cNvGrpSpPr/>
                  <p:nvPr/>
                </p:nvGrpSpPr>
                <p:grpSpPr>
                  <a:xfrm>
                    <a:off x="848783" y="3905250"/>
                    <a:ext cx="1126067" cy="856750"/>
                    <a:chOff x="753533" y="1447800"/>
                    <a:chExt cx="1126067" cy="856750"/>
                  </a:xfrm>
                </p:grpSpPr>
                <p:grpSp>
                  <p:nvGrpSpPr>
                    <p:cNvPr id="39" name="Group 38"/>
                    <p:cNvGrpSpPr/>
                    <p:nvPr/>
                  </p:nvGrpSpPr>
                  <p:grpSpPr>
                    <a:xfrm>
                      <a:off x="881802" y="1980837"/>
                      <a:ext cx="907041" cy="323713"/>
                      <a:chOff x="881802" y="1980837"/>
                      <a:chExt cx="907041" cy="323713"/>
                    </a:xfrm>
                  </p:grpSpPr>
                  <p:sp>
                    <p:nvSpPr>
                      <p:cNvPr id="45" name="Can 44"/>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46" name="Can 45"/>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47" name="Can 46"/>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sp>
                  <p:nvSpPr>
                    <p:cNvPr id="40" name="Rectangle 39"/>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59585A">
                              <a:lumMod val="60000"/>
                              <a:lumOff val="40000"/>
                              <a:alpha val="99000"/>
                            </a:srgbClr>
                          </a:solidFill>
                          <a:effectLst/>
                          <a:uLnTx/>
                          <a:uFillTx/>
                          <a:latin typeface="Arial"/>
                          <a:ea typeface="+mn-ea"/>
                          <a:cs typeface="Arial"/>
                        </a:rPr>
                        <a:t>128GB RAM</a:t>
                      </a:r>
                    </a:p>
                  </p:txBody>
                </p:sp>
                <p:sp>
                  <p:nvSpPr>
                    <p:cNvPr id="41" name="Rectangle 40"/>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59585A">
                              <a:lumMod val="60000"/>
                              <a:lumOff val="40000"/>
                              <a:alpha val="99000"/>
                            </a:srgbClr>
                          </a:solidFill>
                          <a:effectLst/>
                          <a:uLnTx/>
                          <a:uFillTx/>
                          <a:latin typeface="Arial"/>
                          <a:ea typeface="+mn-ea"/>
                          <a:cs typeface="Arial"/>
                        </a:rPr>
                        <a:t>48TB disk</a:t>
                      </a:r>
                    </a:p>
                  </p:txBody>
                </p:sp>
                <p:sp>
                  <p:nvSpPr>
                    <p:cNvPr id="42" name="Rectangle 41"/>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43" name="Rectangle 42"/>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sp>
                  <p:nvSpPr>
                    <p:cNvPr id="44" name="Rectangle 43"/>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59585A">
                              <a:lumMod val="60000"/>
                              <a:lumOff val="40000"/>
                              <a:alpha val="99000"/>
                            </a:srgbClr>
                          </a:solidFill>
                          <a:effectLst/>
                          <a:uLnTx/>
                          <a:uFillTx/>
                          <a:latin typeface="Arial"/>
                          <a:ea typeface="+mn-ea"/>
                          <a:cs typeface="Arial"/>
                        </a:rPr>
                        <a:t>16 cores</a:t>
                      </a:r>
                    </a:p>
                  </p:txBody>
                </p:sp>
              </p:grpSp>
            </p:grpSp>
            <p:sp>
              <p:nvSpPr>
                <p:cNvPr id="36" name="Rectangle 35"/>
                <p:cNvSpPr/>
                <p:nvPr/>
              </p:nvSpPr>
              <p:spPr bwMode="auto">
                <a:xfrm>
                  <a:off x="541558" y="4292087"/>
                  <a:ext cx="1359880" cy="1057685"/>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dirty="0">
                      <a:ln>
                        <a:noFill/>
                      </a:ln>
                      <a:solidFill>
                        <a:srgbClr val="FFFFFF">
                          <a:alpha val="99000"/>
                        </a:srgbClr>
                      </a:solidFill>
                      <a:effectLst/>
                      <a:uLnTx/>
                      <a:uFillTx/>
                      <a:latin typeface="Arial"/>
                      <a:ea typeface="+mn-ea"/>
                      <a:cs typeface="Arial"/>
                    </a:rPr>
                    <a:t>Leader</a:t>
                  </a:r>
                  <a:br>
                    <a:rPr kumimoji="0" lang="en-US" sz="300" b="0" i="0" u="none" strike="noStrike" kern="0" cap="none" spc="0" normalizeH="0" baseline="0" noProof="0" dirty="0">
                      <a:ln>
                        <a:noFill/>
                      </a:ln>
                      <a:solidFill>
                        <a:srgbClr val="FFFFFF">
                          <a:alpha val="99000"/>
                        </a:srgbClr>
                      </a:solidFill>
                      <a:effectLst/>
                      <a:uLnTx/>
                      <a:uFillTx/>
                      <a:latin typeface="Arial"/>
                      <a:ea typeface="+mn-ea"/>
                      <a:cs typeface="Arial"/>
                    </a:rPr>
                  </a:br>
                  <a:r>
                    <a:rPr kumimoji="0" lang="en-US" sz="300" b="0" i="0" u="none" strike="noStrike" kern="0" cap="none" spc="0" normalizeH="0" baseline="0" noProof="0" dirty="0">
                      <a:ln>
                        <a:noFill/>
                      </a:ln>
                      <a:solidFill>
                        <a:srgbClr val="FFFFFF">
                          <a:alpha val="99000"/>
                        </a:srgbClr>
                      </a:solidFill>
                      <a:effectLst/>
                      <a:uLnTx/>
                      <a:uFillTx/>
                      <a:latin typeface="Arial"/>
                      <a:ea typeface="+mn-ea"/>
                      <a:cs typeface="Arial"/>
                    </a:rPr>
                    <a:t>Node</a:t>
                  </a:r>
                </a:p>
              </p:txBody>
            </p:sp>
          </p:grpSp>
          <p:cxnSp>
            <p:nvCxnSpPr>
              <p:cNvPr id="33" name="Straight Arrow Connector 32"/>
              <p:cNvCxnSpPr/>
              <p:nvPr/>
            </p:nvCxnSpPr>
            <p:spPr>
              <a:xfrm>
                <a:off x="6723545" y="2545984"/>
                <a:ext cx="587121" cy="462915"/>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34" name="Straight Arrow Connector 33"/>
              <p:cNvCxnSpPr/>
              <p:nvPr/>
            </p:nvCxnSpPr>
            <p:spPr>
              <a:xfrm>
                <a:off x="7727115" y="3412523"/>
                <a:ext cx="412062" cy="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grpSp>
        <p:sp>
          <p:nvSpPr>
            <p:cNvPr id="19" name="Right Arrow 18"/>
            <p:cNvSpPr/>
            <p:nvPr/>
          </p:nvSpPr>
          <p:spPr>
            <a:xfrm>
              <a:off x="4058927" y="3076003"/>
              <a:ext cx="249014" cy="117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Arial"/>
                <a:cs typeface="Arial"/>
              </a:endParaRPr>
            </a:p>
          </p:txBody>
        </p:sp>
        <p:sp>
          <p:nvSpPr>
            <p:cNvPr id="20" name="Right Arrow 19"/>
            <p:cNvSpPr/>
            <p:nvPr/>
          </p:nvSpPr>
          <p:spPr>
            <a:xfrm>
              <a:off x="4058927" y="3266601"/>
              <a:ext cx="249014" cy="117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Arial"/>
                <a:cs typeface="Arial"/>
              </a:endParaRPr>
            </a:p>
          </p:txBody>
        </p:sp>
        <p:sp>
          <p:nvSpPr>
            <p:cNvPr id="21" name="Right Arrow 20"/>
            <p:cNvSpPr/>
            <p:nvPr/>
          </p:nvSpPr>
          <p:spPr>
            <a:xfrm>
              <a:off x="4058927" y="3447286"/>
              <a:ext cx="249014" cy="117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Arial"/>
                <a:cs typeface="Arial"/>
              </a:endParaRPr>
            </a:p>
          </p:txBody>
        </p:sp>
        <p:sp>
          <p:nvSpPr>
            <p:cNvPr id="22" name="Rectangle 21"/>
            <p:cNvSpPr/>
            <p:nvPr/>
          </p:nvSpPr>
          <p:spPr>
            <a:xfrm>
              <a:off x="4490553" y="1504464"/>
              <a:ext cx="4477602" cy="2188309"/>
            </a:xfrm>
            <a:prstGeom prst="rect">
              <a:avLst/>
            </a:prstGeom>
            <a:solidFill>
              <a:schemeClr val="tx2">
                <a:lumMod val="20000"/>
                <a:lumOff val="80000"/>
                <a:alpha val="5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Arial"/>
                <a:cs typeface="Arial"/>
              </a:endParaRPr>
            </a:p>
          </p:txBody>
        </p:sp>
      </p:grpSp>
    </p:spTree>
    <p:extLst>
      <p:ext uri="{BB962C8B-B14F-4D97-AF65-F5344CB8AC3E}">
        <p14:creationId xmlns:p14="http://schemas.microsoft.com/office/powerpoint/2010/main" xmlns="" val="13706344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 style: EVEN</a:t>
            </a:r>
          </a:p>
        </p:txBody>
      </p:sp>
      <p:graphicFrame>
        <p:nvGraphicFramePr>
          <p:cNvPr id="5" name="Content Placeholder 3"/>
          <p:cNvGraphicFramePr>
            <a:graphicFrameLocks/>
          </p:cNvGraphicFramePr>
          <p:nvPr>
            <p:extLst/>
          </p:nvPr>
        </p:nvGraphicFramePr>
        <p:xfrm>
          <a:off x="475488" y="1280160"/>
          <a:ext cx="2174679" cy="2505655"/>
        </p:xfrm>
        <a:graphic>
          <a:graphicData uri="http://schemas.openxmlformats.org/drawingml/2006/table">
            <a:tbl>
              <a:tblPr firstRow="1" bandRow="1">
                <a:tableStyleId>{72833802-FEF1-4C79-8D5D-14CF1EAF98D9}</a:tableStyleId>
              </a:tblPr>
              <a:tblGrid>
                <a:gridCol w="396678">
                  <a:extLst>
                    <a:ext uri="{9D8B030D-6E8A-4147-A177-3AD203B41FA5}">
                      <a16:colId xmlns:a16="http://schemas.microsoft.com/office/drawing/2014/main" xmlns="" val="20000"/>
                    </a:ext>
                  </a:extLst>
                </a:gridCol>
                <a:gridCol w="673100">
                  <a:extLst>
                    <a:ext uri="{9D8B030D-6E8A-4147-A177-3AD203B41FA5}">
                      <a16:colId xmlns:a16="http://schemas.microsoft.com/office/drawing/2014/main" xmlns="" val="20001"/>
                    </a:ext>
                  </a:extLst>
                </a:gridCol>
                <a:gridCol w="1104901">
                  <a:extLst>
                    <a:ext uri="{9D8B030D-6E8A-4147-A177-3AD203B41FA5}">
                      <a16:colId xmlns:a16="http://schemas.microsoft.com/office/drawing/2014/main" xmlns="" val="20002"/>
                    </a:ext>
                  </a:extLst>
                </a:gridCol>
              </a:tblGrid>
              <a:tr h="292087">
                <a:tc>
                  <a:txBody>
                    <a:bodyPr/>
                    <a:lstStyle/>
                    <a:p>
                      <a:r>
                        <a:rPr lang="en-US" sz="1200" dirty="0"/>
                        <a:t>ID</a:t>
                      </a:r>
                      <a:endParaRPr lang="en-US" sz="1200" dirty="0">
                        <a:solidFill>
                          <a:srgbClr val="2B2A2A"/>
                        </a:solidFill>
                      </a:endParaRPr>
                    </a:p>
                  </a:txBody>
                  <a:tcPr marL="68598" marR="68598" marT="34290" marB="34290"/>
                </a:tc>
                <a:tc>
                  <a:txBody>
                    <a:bodyPr/>
                    <a:lstStyle/>
                    <a:p>
                      <a:pPr algn="ctr"/>
                      <a:r>
                        <a:rPr lang="en-US" sz="1200" dirty="0"/>
                        <a:t>Gender</a:t>
                      </a:r>
                      <a:endParaRPr lang="en-US" sz="1200" dirty="0">
                        <a:solidFill>
                          <a:srgbClr val="2B2A2A"/>
                        </a:solidFill>
                      </a:endParaRPr>
                    </a:p>
                  </a:txBody>
                  <a:tcPr marL="68598" marR="68598" marT="34290" marB="34290"/>
                </a:tc>
                <a:tc>
                  <a:txBody>
                    <a:bodyPr/>
                    <a:lstStyle/>
                    <a:p>
                      <a:r>
                        <a:rPr lang="en-US" sz="1200" dirty="0"/>
                        <a:t>Name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0"/>
                  </a:ext>
                </a:extLst>
              </a:tr>
              <a:tr h="276696">
                <a:tc>
                  <a:txBody>
                    <a:bodyPr/>
                    <a:lstStyle/>
                    <a:p>
                      <a:r>
                        <a:rPr lang="en-US" sz="1200" dirty="0"/>
                        <a:t>101</a:t>
                      </a:r>
                      <a:endParaRPr lang="en-US" sz="1200" dirty="0">
                        <a:solidFill>
                          <a:srgbClr val="2B2A2A"/>
                        </a:solidFill>
                      </a:endParaRPr>
                    </a:p>
                  </a:txBody>
                  <a:tcPr marL="68598" marR="68598" marT="34290" marB="34290"/>
                </a:tc>
                <a:tc>
                  <a:txBody>
                    <a:bodyPr/>
                    <a:lstStyle/>
                    <a:p>
                      <a:pPr algn="ctr"/>
                      <a:r>
                        <a:rPr lang="en-US" sz="1200" dirty="0"/>
                        <a:t>M</a:t>
                      </a:r>
                      <a:endParaRPr lang="en-US" sz="1200" dirty="0">
                        <a:solidFill>
                          <a:srgbClr val="2B2A2A"/>
                        </a:solidFill>
                      </a:endParaRPr>
                    </a:p>
                  </a:txBody>
                  <a:tcPr marL="68598" marR="68598" marT="34290" marB="34290"/>
                </a:tc>
                <a:tc>
                  <a:txBody>
                    <a:bodyPr/>
                    <a:lstStyle/>
                    <a:p>
                      <a:r>
                        <a:rPr lang="en-US" sz="1200" dirty="0"/>
                        <a:t>John</a:t>
                      </a:r>
                      <a:r>
                        <a:rPr lang="en-US" sz="1200" baseline="0" dirty="0"/>
                        <a:t> Smith</a:t>
                      </a:r>
                      <a:endParaRPr lang="en-US" sz="1200" dirty="0">
                        <a:solidFill>
                          <a:srgbClr val="2B2A2A"/>
                        </a:solidFill>
                      </a:endParaRPr>
                    </a:p>
                  </a:txBody>
                  <a:tcPr marL="68598" marR="68598" marT="34290" marB="34290"/>
                </a:tc>
                <a:extLst>
                  <a:ext uri="{0D108BD9-81ED-4DB2-BD59-A6C34878D82A}">
                    <a16:rowId xmlns:a16="http://schemas.microsoft.com/office/drawing/2014/main" xmlns="" val="10001"/>
                  </a:ext>
                </a:extLst>
              </a:tr>
              <a:tr h="276696">
                <a:tc>
                  <a:txBody>
                    <a:bodyPr/>
                    <a:lstStyle/>
                    <a:p>
                      <a:r>
                        <a:rPr lang="en-US" sz="1200" dirty="0"/>
                        <a:t>292</a:t>
                      </a:r>
                      <a:endParaRPr lang="en-US" sz="1200" dirty="0">
                        <a:solidFill>
                          <a:srgbClr val="2B2A2A"/>
                        </a:solidFill>
                      </a:endParaRPr>
                    </a:p>
                  </a:txBody>
                  <a:tcPr marL="68598" marR="68598" marT="34290" marB="34290"/>
                </a:tc>
                <a:tc>
                  <a:txBody>
                    <a:bodyPr/>
                    <a:lstStyle/>
                    <a:p>
                      <a:pPr algn="ctr"/>
                      <a:r>
                        <a:rPr lang="en-US" sz="1200" dirty="0"/>
                        <a:t>F</a:t>
                      </a:r>
                      <a:endParaRPr lang="en-US" sz="1200" dirty="0">
                        <a:solidFill>
                          <a:srgbClr val="2B2A2A"/>
                        </a:solidFill>
                      </a:endParaRPr>
                    </a:p>
                  </a:txBody>
                  <a:tcPr marL="68598" marR="68598" marT="34290" marB="34290"/>
                </a:tc>
                <a:tc>
                  <a:txBody>
                    <a:bodyPr/>
                    <a:lstStyle/>
                    <a:p>
                      <a:r>
                        <a:rPr lang="en-US" sz="1200" dirty="0"/>
                        <a:t>Jane</a:t>
                      </a:r>
                      <a:r>
                        <a:rPr lang="en-US" sz="1200" baseline="0" dirty="0"/>
                        <a:t> Jones</a:t>
                      </a:r>
                      <a:endParaRPr lang="en-US" sz="1200" dirty="0">
                        <a:solidFill>
                          <a:srgbClr val="2B2A2A"/>
                        </a:solidFill>
                      </a:endParaRPr>
                    </a:p>
                  </a:txBody>
                  <a:tcPr marL="68598" marR="68598" marT="34290" marB="34290"/>
                </a:tc>
                <a:extLst>
                  <a:ext uri="{0D108BD9-81ED-4DB2-BD59-A6C34878D82A}">
                    <a16:rowId xmlns:a16="http://schemas.microsoft.com/office/drawing/2014/main" xmlns="" val="10002"/>
                  </a:ext>
                </a:extLst>
              </a:tr>
              <a:tr h="276696">
                <a:tc>
                  <a:txBody>
                    <a:bodyPr/>
                    <a:lstStyle/>
                    <a:p>
                      <a:r>
                        <a:rPr lang="en-US" sz="1200" dirty="0"/>
                        <a:t>139</a:t>
                      </a:r>
                      <a:endParaRPr lang="en-US" sz="1200" dirty="0">
                        <a:solidFill>
                          <a:srgbClr val="2B2A2A"/>
                        </a:solidFill>
                      </a:endParaRPr>
                    </a:p>
                  </a:txBody>
                  <a:tcPr marL="68598" marR="68598" marT="34290" marB="34290"/>
                </a:tc>
                <a:tc>
                  <a:txBody>
                    <a:bodyPr/>
                    <a:lstStyle/>
                    <a:p>
                      <a:pPr algn="ctr"/>
                      <a:r>
                        <a:rPr lang="en-US" sz="1200" dirty="0"/>
                        <a:t>M</a:t>
                      </a:r>
                      <a:endParaRPr lang="en-US" sz="1200" dirty="0">
                        <a:solidFill>
                          <a:srgbClr val="2B2A2A"/>
                        </a:solidFill>
                      </a:endParaRPr>
                    </a:p>
                  </a:txBody>
                  <a:tcPr marL="68598" marR="68598" marT="34290" marB="34290"/>
                </a:tc>
                <a:tc>
                  <a:txBody>
                    <a:bodyPr/>
                    <a:lstStyle/>
                    <a:p>
                      <a:r>
                        <a:rPr lang="en-US" sz="1200" dirty="0"/>
                        <a:t>Peter Black</a:t>
                      </a:r>
                      <a:endParaRPr lang="en-US" sz="1200" dirty="0">
                        <a:solidFill>
                          <a:srgbClr val="2B2A2A"/>
                        </a:solidFill>
                      </a:endParaRPr>
                    </a:p>
                  </a:txBody>
                  <a:tcPr marL="68598" marR="68598" marT="34290" marB="34290"/>
                </a:tc>
                <a:extLst>
                  <a:ext uri="{0D108BD9-81ED-4DB2-BD59-A6C34878D82A}">
                    <a16:rowId xmlns:a16="http://schemas.microsoft.com/office/drawing/2014/main" xmlns="" val="10003"/>
                  </a:ext>
                </a:extLst>
              </a:tr>
              <a:tr h="276696">
                <a:tc>
                  <a:txBody>
                    <a:bodyPr/>
                    <a:lstStyle/>
                    <a:p>
                      <a:r>
                        <a:rPr lang="en-US" sz="1200" dirty="0"/>
                        <a:t>446</a:t>
                      </a:r>
                      <a:endParaRPr lang="en-US" sz="1200" dirty="0">
                        <a:solidFill>
                          <a:srgbClr val="2B2A2A"/>
                        </a:solidFill>
                      </a:endParaRPr>
                    </a:p>
                  </a:txBody>
                  <a:tcPr marL="68598" marR="68598" marT="34290" marB="34290"/>
                </a:tc>
                <a:tc>
                  <a:txBody>
                    <a:bodyPr/>
                    <a:lstStyle/>
                    <a:p>
                      <a:pPr algn="ctr"/>
                      <a:r>
                        <a:rPr lang="en-US" sz="1200" dirty="0"/>
                        <a:t>M</a:t>
                      </a:r>
                      <a:endParaRPr lang="en-US" sz="1200" dirty="0">
                        <a:solidFill>
                          <a:srgbClr val="2B2A2A"/>
                        </a:solidFill>
                      </a:endParaRPr>
                    </a:p>
                  </a:txBody>
                  <a:tcPr marL="68598" marR="68598" marT="34290" marB="34290"/>
                </a:tc>
                <a:tc>
                  <a:txBody>
                    <a:bodyPr/>
                    <a:lstStyle/>
                    <a:p>
                      <a:r>
                        <a:rPr lang="en-US" sz="1200" dirty="0"/>
                        <a:t>Pat Partridge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4"/>
                  </a:ext>
                </a:extLst>
              </a:tr>
              <a:tr h="276696">
                <a:tc>
                  <a:txBody>
                    <a:bodyPr/>
                    <a:lstStyle/>
                    <a:p>
                      <a:r>
                        <a:rPr lang="en-US" sz="1200" dirty="0"/>
                        <a:t>658</a:t>
                      </a:r>
                      <a:endParaRPr lang="en-US" sz="1200" dirty="0">
                        <a:solidFill>
                          <a:srgbClr val="2B2A2A"/>
                        </a:solidFill>
                      </a:endParaRPr>
                    </a:p>
                  </a:txBody>
                  <a:tcPr marL="68598" marR="68598" marT="34290" marB="34290"/>
                </a:tc>
                <a:tc>
                  <a:txBody>
                    <a:bodyPr/>
                    <a:lstStyle/>
                    <a:p>
                      <a:pPr algn="ctr"/>
                      <a:r>
                        <a:rPr lang="en-US" sz="1200" dirty="0"/>
                        <a:t>F</a:t>
                      </a:r>
                      <a:endParaRPr lang="en-US" sz="1200" dirty="0">
                        <a:solidFill>
                          <a:srgbClr val="2B2A2A"/>
                        </a:solidFill>
                      </a:endParaRPr>
                    </a:p>
                  </a:txBody>
                  <a:tcPr marL="68598" marR="68598" marT="34290" marB="34290"/>
                </a:tc>
                <a:tc>
                  <a:txBody>
                    <a:bodyPr/>
                    <a:lstStyle/>
                    <a:p>
                      <a:r>
                        <a:rPr lang="en-US" sz="1200" dirty="0"/>
                        <a:t>Sarah Cyan</a:t>
                      </a:r>
                      <a:endParaRPr lang="en-US" sz="1200" dirty="0">
                        <a:solidFill>
                          <a:srgbClr val="2B2A2A"/>
                        </a:solidFill>
                      </a:endParaRPr>
                    </a:p>
                  </a:txBody>
                  <a:tcPr marL="68598" marR="68598" marT="34290" marB="34290"/>
                </a:tc>
                <a:extLst>
                  <a:ext uri="{0D108BD9-81ED-4DB2-BD59-A6C34878D82A}">
                    <a16:rowId xmlns:a16="http://schemas.microsoft.com/office/drawing/2014/main" xmlns="" val="10005"/>
                  </a:ext>
                </a:extLst>
              </a:tr>
              <a:tr h="276696">
                <a:tc>
                  <a:txBody>
                    <a:bodyPr/>
                    <a:lstStyle/>
                    <a:p>
                      <a:r>
                        <a:rPr lang="en-US" sz="1200" dirty="0"/>
                        <a:t>164</a:t>
                      </a:r>
                      <a:endParaRPr lang="en-US" sz="1200" dirty="0">
                        <a:solidFill>
                          <a:srgbClr val="2B2A2A"/>
                        </a:solidFill>
                      </a:endParaRPr>
                    </a:p>
                  </a:txBody>
                  <a:tcPr marL="68598" marR="68598" marT="34290" marB="34290"/>
                </a:tc>
                <a:tc>
                  <a:txBody>
                    <a:bodyPr/>
                    <a:lstStyle/>
                    <a:p>
                      <a:pPr algn="ctr"/>
                      <a:r>
                        <a:rPr lang="en-US" sz="1200" dirty="0"/>
                        <a:t>M</a:t>
                      </a:r>
                      <a:endParaRPr lang="en-US" sz="1200" dirty="0">
                        <a:solidFill>
                          <a:srgbClr val="2B2A2A"/>
                        </a:solidFill>
                      </a:endParaRPr>
                    </a:p>
                  </a:txBody>
                  <a:tcPr marL="68598" marR="68598" marT="34290" marB="34290"/>
                </a:tc>
                <a:tc>
                  <a:txBody>
                    <a:bodyPr/>
                    <a:lstStyle/>
                    <a:p>
                      <a:r>
                        <a:rPr lang="en-US" sz="1200" dirty="0"/>
                        <a:t>Brian Snail</a:t>
                      </a:r>
                      <a:endParaRPr lang="en-US" sz="1200" dirty="0">
                        <a:solidFill>
                          <a:srgbClr val="2B2A2A"/>
                        </a:solidFill>
                      </a:endParaRPr>
                    </a:p>
                  </a:txBody>
                  <a:tcPr marL="68598" marR="68598" marT="34290" marB="34290"/>
                </a:tc>
                <a:extLst>
                  <a:ext uri="{0D108BD9-81ED-4DB2-BD59-A6C34878D82A}">
                    <a16:rowId xmlns:a16="http://schemas.microsoft.com/office/drawing/2014/main" xmlns="" val="10006"/>
                  </a:ext>
                </a:extLst>
              </a:tr>
              <a:tr h="276696">
                <a:tc>
                  <a:txBody>
                    <a:bodyPr/>
                    <a:lstStyle/>
                    <a:p>
                      <a:r>
                        <a:rPr lang="en-US" sz="1200" dirty="0"/>
                        <a:t>209</a:t>
                      </a:r>
                      <a:endParaRPr lang="en-US" sz="1200" dirty="0">
                        <a:solidFill>
                          <a:srgbClr val="2B2A2A"/>
                        </a:solidFill>
                      </a:endParaRPr>
                    </a:p>
                  </a:txBody>
                  <a:tcPr marL="68598" marR="68598" marT="34290" marB="34290"/>
                </a:tc>
                <a:tc>
                  <a:txBody>
                    <a:bodyPr/>
                    <a:lstStyle/>
                    <a:p>
                      <a:pPr algn="ctr"/>
                      <a:r>
                        <a:rPr lang="en-US" sz="1200" dirty="0"/>
                        <a:t>M</a:t>
                      </a:r>
                      <a:endParaRPr lang="en-US" sz="1200" dirty="0">
                        <a:solidFill>
                          <a:srgbClr val="2B2A2A"/>
                        </a:solidFill>
                      </a:endParaRPr>
                    </a:p>
                  </a:txBody>
                  <a:tcPr marL="68598" marR="68598" marT="34290" marB="34290"/>
                </a:tc>
                <a:tc>
                  <a:txBody>
                    <a:bodyPr/>
                    <a:lstStyle/>
                    <a:p>
                      <a:pPr marL="0" marR="0" indent="0" algn="l" defTabSz="332736" rtl="0" eaLnBrk="1" fontAlgn="auto" latinLnBrk="0" hangingPunct="1">
                        <a:lnSpc>
                          <a:spcPct val="100000"/>
                        </a:lnSpc>
                        <a:spcBef>
                          <a:spcPts val="0"/>
                        </a:spcBef>
                        <a:spcAft>
                          <a:spcPts val="0"/>
                        </a:spcAft>
                        <a:buClrTx/>
                        <a:buSzTx/>
                        <a:buFontTx/>
                        <a:buNone/>
                        <a:tabLst/>
                        <a:defRPr/>
                      </a:pPr>
                      <a:r>
                        <a:rPr lang="en-US" sz="1200" dirty="0"/>
                        <a:t>James White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7"/>
                  </a:ext>
                </a:extLst>
              </a:tr>
              <a:tr h="276696">
                <a:tc>
                  <a:txBody>
                    <a:bodyPr/>
                    <a:lstStyle/>
                    <a:p>
                      <a:r>
                        <a:rPr lang="en-US" sz="1200" dirty="0"/>
                        <a:t>306</a:t>
                      </a:r>
                      <a:endParaRPr lang="en-US" sz="1200" dirty="0">
                        <a:solidFill>
                          <a:srgbClr val="2B2A2A"/>
                        </a:solidFill>
                      </a:endParaRPr>
                    </a:p>
                  </a:txBody>
                  <a:tcPr marL="68598" marR="68598" marT="34290" marB="34290"/>
                </a:tc>
                <a:tc>
                  <a:txBody>
                    <a:bodyPr/>
                    <a:lstStyle/>
                    <a:p>
                      <a:pPr algn="ctr"/>
                      <a:r>
                        <a:rPr lang="en-US" sz="1200" dirty="0"/>
                        <a:t>F</a:t>
                      </a:r>
                      <a:endParaRPr lang="en-US" sz="1200" dirty="0">
                        <a:solidFill>
                          <a:srgbClr val="2B2A2A"/>
                        </a:solidFill>
                      </a:endParaRPr>
                    </a:p>
                  </a:txBody>
                  <a:tcPr marL="68598" marR="68598" marT="34290" marB="34290"/>
                </a:tc>
                <a:tc>
                  <a:txBody>
                    <a:bodyPr/>
                    <a:lstStyle/>
                    <a:p>
                      <a:r>
                        <a:rPr lang="en-US" sz="1200" dirty="0"/>
                        <a:t>Lisa Green</a:t>
                      </a:r>
                      <a:endParaRPr lang="en-US" sz="1200" dirty="0">
                        <a:solidFill>
                          <a:srgbClr val="2B2A2A"/>
                        </a:solidFill>
                      </a:endParaRPr>
                    </a:p>
                  </a:txBody>
                  <a:tcPr marL="68598" marR="68598" marT="34290" marB="34290"/>
                </a:tc>
                <a:extLst>
                  <a:ext uri="{0D108BD9-81ED-4DB2-BD59-A6C34878D82A}">
                    <a16:rowId xmlns:a16="http://schemas.microsoft.com/office/drawing/2014/main" xmlns="" val="10008"/>
                  </a:ext>
                </a:extLst>
              </a:tr>
            </a:tbl>
          </a:graphicData>
        </a:graphic>
      </p:graphicFrame>
      <p:grpSp>
        <p:nvGrpSpPr>
          <p:cNvPr id="59" name="Group 58"/>
          <p:cNvGrpSpPr/>
          <p:nvPr/>
        </p:nvGrpSpPr>
        <p:grpSpPr>
          <a:xfrm>
            <a:off x="8260007" y="259845"/>
            <a:ext cx="775752" cy="4228111"/>
            <a:chOff x="8229527" y="236316"/>
            <a:chExt cx="775752" cy="4228111"/>
          </a:xfrm>
        </p:grpSpPr>
        <p:sp>
          <p:nvSpPr>
            <p:cNvPr id="6" name="Magnetic Disk 80"/>
            <p:cNvSpPr/>
            <p:nvPr/>
          </p:nvSpPr>
          <p:spPr bwMode="auto">
            <a:xfrm>
              <a:off x="8229527" y="236316"/>
              <a:ext cx="775752" cy="938894"/>
            </a:xfrm>
            <a:prstGeom prst="flowChartMagneticDisk">
              <a:avLst/>
            </a:prstGeom>
            <a:solidFill>
              <a:schemeClr val="accent3">
                <a:lumMod val="75000"/>
              </a:schemeClr>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marL="0" marR="0" lvl="0" indent="0" algn="ctr" defTabSz="685666"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prstClr val="black">
                      <a:alpha val="99000"/>
                    </a:prstClr>
                  </a:solidFill>
                  <a:effectLst/>
                  <a:uLnTx/>
                  <a:uFillTx/>
                  <a:latin typeface="Calibri"/>
                </a:rPr>
                <a:t>1</a:t>
              </a:r>
            </a:p>
          </p:txBody>
        </p:sp>
        <p:sp>
          <p:nvSpPr>
            <p:cNvPr id="7" name="Magnetic Disk 81"/>
            <p:cNvSpPr/>
            <p:nvPr/>
          </p:nvSpPr>
          <p:spPr bwMode="auto">
            <a:xfrm>
              <a:off x="8229527" y="1332722"/>
              <a:ext cx="775752" cy="938894"/>
            </a:xfrm>
            <a:prstGeom prst="flowChartMagneticDisk">
              <a:avLst/>
            </a:prstGeom>
            <a:solidFill>
              <a:schemeClr val="accent3">
                <a:lumMod val="75000"/>
              </a:schemeClr>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marL="0" marR="0" lvl="0" indent="0" algn="ctr" defTabSz="685666"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srgbClr val="2B2A2A"/>
                  </a:solidFill>
                  <a:effectLst/>
                  <a:uLnTx/>
                  <a:uFillTx/>
                  <a:latin typeface="Calibri"/>
                </a:rPr>
                <a:t>2</a:t>
              </a:r>
            </a:p>
          </p:txBody>
        </p:sp>
        <p:sp>
          <p:nvSpPr>
            <p:cNvPr id="8" name="Magnetic Disk 82"/>
            <p:cNvSpPr/>
            <p:nvPr/>
          </p:nvSpPr>
          <p:spPr bwMode="auto">
            <a:xfrm>
              <a:off x="8229527" y="2429128"/>
              <a:ext cx="775752" cy="938894"/>
            </a:xfrm>
            <a:prstGeom prst="flowChartMagneticDisk">
              <a:avLst/>
            </a:prstGeom>
            <a:solidFill>
              <a:schemeClr val="accent3">
                <a:lumMod val="75000"/>
              </a:schemeClr>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marL="0" marR="0" lvl="0" indent="0" algn="ctr" defTabSz="685666"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srgbClr val="2B2A2A"/>
                  </a:solidFill>
                  <a:effectLst/>
                  <a:uLnTx/>
                  <a:uFillTx/>
                  <a:latin typeface="Calibri"/>
                </a:rPr>
                <a:t>3</a:t>
              </a:r>
            </a:p>
          </p:txBody>
        </p:sp>
        <p:sp>
          <p:nvSpPr>
            <p:cNvPr id="9" name="Magnetic Disk 83"/>
            <p:cNvSpPr/>
            <p:nvPr/>
          </p:nvSpPr>
          <p:spPr bwMode="auto">
            <a:xfrm>
              <a:off x="8229527" y="3525533"/>
              <a:ext cx="775752" cy="938894"/>
            </a:xfrm>
            <a:prstGeom prst="flowChartMagneticDisk">
              <a:avLst/>
            </a:prstGeom>
            <a:solidFill>
              <a:schemeClr val="accent3">
                <a:lumMod val="75000"/>
              </a:schemeClr>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marL="0" marR="0" lvl="0" indent="0" algn="ctr" defTabSz="685666"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srgbClr val="2B2A2A"/>
                  </a:solidFill>
                  <a:effectLst/>
                  <a:uLnTx/>
                  <a:uFillTx/>
                  <a:latin typeface="Calibri"/>
                </a:rPr>
                <a:t>4</a:t>
              </a:r>
            </a:p>
          </p:txBody>
        </p:sp>
      </p:grpSp>
      <p:cxnSp>
        <p:nvCxnSpPr>
          <p:cNvPr id="17" name="Straight Arrow Connector 16"/>
          <p:cNvCxnSpPr>
            <a:endCxn id="10" idx="1"/>
          </p:cNvCxnSpPr>
          <p:nvPr/>
        </p:nvCxnSpPr>
        <p:spPr>
          <a:xfrm flipV="1">
            <a:off x="2650167" y="825075"/>
            <a:ext cx="3212031" cy="89454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8" name="Straight Arrow Connector 17"/>
          <p:cNvCxnSpPr>
            <a:endCxn id="11" idx="1"/>
          </p:cNvCxnSpPr>
          <p:nvPr/>
        </p:nvCxnSpPr>
        <p:spPr>
          <a:xfrm flipV="1">
            <a:off x="2650167" y="1874694"/>
            <a:ext cx="3212031" cy="9058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endCxn id="12" idx="1"/>
          </p:cNvCxnSpPr>
          <p:nvPr/>
        </p:nvCxnSpPr>
        <p:spPr>
          <a:xfrm>
            <a:off x="2654490" y="2258704"/>
            <a:ext cx="3207708" cy="66521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3" name="Straight Arrow Connector 22"/>
          <p:cNvCxnSpPr>
            <a:stCxn id="5" idx="3"/>
            <a:endCxn id="13" idx="1"/>
          </p:cNvCxnSpPr>
          <p:nvPr/>
        </p:nvCxnSpPr>
        <p:spPr>
          <a:xfrm>
            <a:off x="2650167" y="2532987"/>
            <a:ext cx="3227797" cy="14475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p:cNvCxnSpPr/>
          <p:nvPr/>
        </p:nvCxnSpPr>
        <p:spPr>
          <a:xfrm>
            <a:off x="2647666" y="2811439"/>
            <a:ext cx="3230298" cy="146592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p:cNvCxnSpPr/>
          <p:nvPr/>
        </p:nvCxnSpPr>
        <p:spPr>
          <a:xfrm>
            <a:off x="2647666" y="3098042"/>
            <a:ext cx="3230298" cy="10235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p:nvPr/>
        </p:nvCxnSpPr>
        <p:spPr>
          <a:xfrm flipV="1">
            <a:off x="2640842" y="2153921"/>
            <a:ext cx="3211318" cy="123072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p:cNvCxnSpPr/>
          <p:nvPr/>
        </p:nvCxnSpPr>
        <p:spPr>
          <a:xfrm flipV="1">
            <a:off x="2640842" y="1107440"/>
            <a:ext cx="3211318" cy="254333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aphicFrame>
        <p:nvGraphicFramePr>
          <p:cNvPr id="41" name="Table 1 Empty"/>
          <p:cNvGraphicFramePr>
            <a:graphicFrameLocks/>
          </p:cNvGraphicFramePr>
          <p:nvPr>
            <p:extLst/>
          </p:nvPr>
        </p:nvGraphicFramePr>
        <p:xfrm>
          <a:off x="5862198" y="402336"/>
          <a:ext cx="2174679" cy="845479"/>
        </p:xfrm>
        <a:graphic>
          <a:graphicData uri="http://schemas.openxmlformats.org/drawingml/2006/table">
            <a:tbl>
              <a:tblPr firstRow="1" bandRow="1">
                <a:tableStyleId>{72833802-FEF1-4C79-8D5D-14CF1EAF98D9}</a:tableStyleId>
              </a:tblPr>
              <a:tblGrid>
                <a:gridCol w="396678">
                  <a:extLst>
                    <a:ext uri="{9D8B030D-6E8A-4147-A177-3AD203B41FA5}">
                      <a16:colId xmlns:a16="http://schemas.microsoft.com/office/drawing/2014/main" xmlns="" val="20000"/>
                    </a:ext>
                  </a:extLst>
                </a:gridCol>
                <a:gridCol w="673100">
                  <a:extLst>
                    <a:ext uri="{9D8B030D-6E8A-4147-A177-3AD203B41FA5}">
                      <a16:colId xmlns:a16="http://schemas.microsoft.com/office/drawing/2014/main" xmlns="" val="20001"/>
                    </a:ext>
                  </a:extLst>
                </a:gridCol>
                <a:gridCol w="1104901">
                  <a:extLst>
                    <a:ext uri="{9D8B030D-6E8A-4147-A177-3AD203B41FA5}">
                      <a16:colId xmlns:a16="http://schemas.microsoft.com/office/drawing/2014/main" xmlns="" val="20002"/>
                    </a:ext>
                  </a:extLst>
                </a:gridCol>
              </a:tblGrid>
              <a:tr h="292087">
                <a:tc>
                  <a:txBody>
                    <a:bodyPr/>
                    <a:lstStyle/>
                    <a:p>
                      <a:r>
                        <a:rPr lang="en-US" sz="1200" dirty="0"/>
                        <a:t>ID</a:t>
                      </a:r>
                      <a:endParaRPr lang="en-US" sz="1200" dirty="0">
                        <a:solidFill>
                          <a:srgbClr val="2B2A2A"/>
                        </a:solidFill>
                      </a:endParaRPr>
                    </a:p>
                  </a:txBody>
                  <a:tcPr marL="68598" marR="68598" marT="34290" marB="34290"/>
                </a:tc>
                <a:tc>
                  <a:txBody>
                    <a:bodyPr/>
                    <a:lstStyle/>
                    <a:p>
                      <a:pPr algn="ctr"/>
                      <a:r>
                        <a:rPr lang="en-US" sz="1200" dirty="0"/>
                        <a:t>Gender</a:t>
                      </a:r>
                      <a:endParaRPr lang="en-US" sz="1200" dirty="0">
                        <a:solidFill>
                          <a:srgbClr val="2B2A2A"/>
                        </a:solidFill>
                      </a:endParaRPr>
                    </a:p>
                  </a:txBody>
                  <a:tcPr marL="68598" marR="68598" marT="34290" marB="34290"/>
                </a:tc>
                <a:tc>
                  <a:txBody>
                    <a:bodyPr/>
                    <a:lstStyle/>
                    <a:p>
                      <a:r>
                        <a:rPr lang="en-US" sz="1200" dirty="0"/>
                        <a:t>Name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0"/>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kern="1200" dirty="0">
                        <a:solidFill>
                          <a:srgbClr val="2B2A2A"/>
                        </a:solidFill>
                        <a:latin typeface="+mn-lt"/>
                        <a:ea typeface="+mn-ea"/>
                        <a:cs typeface="+mn-cs"/>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1"/>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2"/>
                  </a:ext>
                </a:extLst>
              </a:tr>
            </a:tbl>
          </a:graphicData>
        </a:graphic>
      </p:graphicFrame>
      <p:graphicFrame>
        <p:nvGraphicFramePr>
          <p:cNvPr id="42" name="Table 1 Mid"/>
          <p:cNvGraphicFramePr>
            <a:graphicFrameLocks/>
          </p:cNvGraphicFramePr>
          <p:nvPr>
            <p:extLst/>
          </p:nvPr>
        </p:nvGraphicFramePr>
        <p:xfrm>
          <a:off x="5862198" y="402336"/>
          <a:ext cx="2174679" cy="845479"/>
        </p:xfrm>
        <a:graphic>
          <a:graphicData uri="http://schemas.openxmlformats.org/drawingml/2006/table">
            <a:tbl>
              <a:tblPr firstRow="1" bandRow="1">
                <a:tableStyleId>{72833802-FEF1-4C79-8D5D-14CF1EAF98D9}</a:tableStyleId>
              </a:tblPr>
              <a:tblGrid>
                <a:gridCol w="396678">
                  <a:extLst>
                    <a:ext uri="{9D8B030D-6E8A-4147-A177-3AD203B41FA5}">
                      <a16:colId xmlns:a16="http://schemas.microsoft.com/office/drawing/2014/main" xmlns="" val="20000"/>
                    </a:ext>
                  </a:extLst>
                </a:gridCol>
                <a:gridCol w="673100">
                  <a:extLst>
                    <a:ext uri="{9D8B030D-6E8A-4147-A177-3AD203B41FA5}">
                      <a16:colId xmlns:a16="http://schemas.microsoft.com/office/drawing/2014/main" xmlns="" val="20001"/>
                    </a:ext>
                  </a:extLst>
                </a:gridCol>
                <a:gridCol w="1104901">
                  <a:extLst>
                    <a:ext uri="{9D8B030D-6E8A-4147-A177-3AD203B41FA5}">
                      <a16:colId xmlns:a16="http://schemas.microsoft.com/office/drawing/2014/main" xmlns="" val="20002"/>
                    </a:ext>
                  </a:extLst>
                </a:gridCol>
              </a:tblGrid>
              <a:tr h="292087">
                <a:tc>
                  <a:txBody>
                    <a:bodyPr/>
                    <a:lstStyle/>
                    <a:p>
                      <a:r>
                        <a:rPr lang="en-US" sz="1200" dirty="0"/>
                        <a:t>ID</a:t>
                      </a:r>
                      <a:endParaRPr lang="en-US" sz="1200" dirty="0">
                        <a:solidFill>
                          <a:srgbClr val="2B2A2A"/>
                        </a:solidFill>
                      </a:endParaRPr>
                    </a:p>
                  </a:txBody>
                  <a:tcPr marL="68598" marR="68598" marT="34290" marB="34290"/>
                </a:tc>
                <a:tc>
                  <a:txBody>
                    <a:bodyPr/>
                    <a:lstStyle/>
                    <a:p>
                      <a:pPr algn="ctr"/>
                      <a:r>
                        <a:rPr lang="en-US" sz="1200" dirty="0"/>
                        <a:t>Gender</a:t>
                      </a:r>
                      <a:endParaRPr lang="en-US" sz="1200" dirty="0">
                        <a:solidFill>
                          <a:srgbClr val="2B2A2A"/>
                        </a:solidFill>
                      </a:endParaRPr>
                    </a:p>
                  </a:txBody>
                  <a:tcPr marL="68598" marR="68598" marT="34290" marB="34290"/>
                </a:tc>
                <a:tc>
                  <a:txBody>
                    <a:bodyPr/>
                    <a:lstStyle/>
                    <a:p>
                      <a:r>
                        <a:rPr lang="en-US" sz="1200" dirty="0"/>
                        <a:t>Name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0"/>
                  </a:ext>
                </a:extLst>
              </a:tr>
              <a:tr h="276696">
                <a:tc>
                  <a:txBody>
                    <a:bodyPr/>
                    <a:lstStyle/>
                    <a:p>
                      <a:r>
                        <a:rPr lang="en-US" sz="1200" dirty="0"/>
                        <a:t>101</a:t>
                      </a:r>
                      <a:endParaRPr lang="en-US" sz="1200" dirty="0">
                        <a:solidFill>
                          <a:srgbClr val="2B2A2A"/>
                        </a:solidFill>
                      </a:endParaRPr>
                    </a:p>
                  </a:txBody>
                  <a:tcPr marL="68598" marR="68598" marT="34290" marB="34290"/>
                </a:tc>
                <a:tc>
                  <a:txBody>
                    <a:bodyPr/>
                    <a:lstStyle/>
                    <a:p>
                      <a:pPr algn="ctr"/>
                      <a:r>
                        <a:rPr lang="en-US" sz="1200" dirty="0"/>
                        <a:t>M</a:t>
                      </a:r>
                      <a:endParaRPr lang="en-US" sz="1200" dirty="0">
                        <a:solidFill>
                          <a:srgbClr val="2B2A2A"/>
                        </a:solidFill>
                      </a:endParaRPr>
                    </a:p>
                  </a:txBody>
                  <a:tcPr marL="68598" marR="68598" marT="34290" marB="34290"/>
                </a:tc>
                <a:tc>
                  <a:txBody>
                    <a:bodyPr/>
                    <a:lstStyle/>
                    <a:p>
                      <a:r>
                        <a:rPr lang="en-US" sz="1200" dirty="0"/>
                        <a:t>John</a:t>
                      </a:r>
                      <a:r>
                        <a:rPr lang="en-US" sz="1200" baseline="0" dirty="0"/>
                        <a:t> Smith</a:t>
                      </a:r>
                      <a:endParaRPr lang="en-US" sz="1200" dirty="0">
                        <a:solidFill>
                          <a:srgbClr val="2B2A2A"/>
                        </a:solidFill>
                      </a:endParaRPr>
                    </a:p>
                  </a:txBody>
                  <a:tcPr marL="68598" marR="68598" marT="34290" marB="34290"/>
                </a:tc>
                <a:extLst>
                  <a:ext uri="{0D108BD9-81ED-4DB2-BD59-A6C34878D82A}">
                    <a16:rowId xmlns:a16="http://schemas.microsoft.com/office/drawing/2014/main" xmlns="" val="10001"/>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2"/>
                  </a:ext>
                </a:extLst>
              </a:tr>
            </a:tbl>
          </a:graphicData>
        </a:graphic>
      </p:graphicFrame>
      <p:graphicFrame>
        <p:nvGraphicFramePr>
          <p:cNvPr id="10" name="Table 1 Final"/>
          <p:cNvGraphicFramePr>
            <a:graphicFrameLocks/>
          </p:cNvGraphicFramePr>
          <p:nvPr>
            <p:extLst/>
          </p:nvPr>
        </p:nvGraphicFramePr>
        <p:xfrm>
          <a:off x="5862198" y="402336"/>
          <a:ext cx="2174679" cy="845479"/>
        </p:xfrm>
        <a:graphic>
          <a:graphicData uri="http://schemas.openxmlformats.org/drawingml/2006/table">
            <a:tbl>
              <a:tblPr firstRow="1" bandRow="1">
                <a:tableStyleId>{72833802-FEF1-4C79-8D5D-14CF1EAF98D9}</a:tableStyleId>
              </a:tblPr>
              <a:tblGrid>
                <a:gridCol w="396678">
                  <a:extLst>
                    <a:ext uri="{9D8B030D-6E8A-4147-A177-3AD203B41FA5}">
                      <a16:colId xmlns:a16="http://schemas.microsoft.com/office/drawing/2014/main" xmlns="" val="20000"/>
                    </a:ext>
                  </a:extLst>
                </a:gridCol>
                <a:gridCol w="673100">
                  <a:extLst>
                    <a:ext uri="{9D8B030D-6E8A-4147-A177-3AD203B41FA5}">
                      <a16:colId xmlns:a16="http://schemas.microsoft.com/office/drawing/2014/main" xmlns="" val="20001"/>
                    </a:ext>
                  </a:extLst>
                </a:gridCol>
                <a:gridCol w="1104901">
                  <a:extLst>
                    <a:ext uri="{9D8B030D-6E8A-4147-A177-3AD203B41FA5}">
                      <a16:colId xmlns:a16="http://schemas.microsoft.com/office/drawing/2014/main" xmlns="" val="20002"/>
                    </a:ext>
                  </a:extLst>
                </a:gridCol>
              </a:tblGrid>
              <a:tr h="292087">
                <a:tc>
                  <a:txBody>
                    <a:bodyPr/>
                    <a:lstStyle/>
                    <a:p>
                      <a:r>
                        <a:rPr lang="en-US" sz="1200" dirty="0"/>
                        <a:t>ID</a:t>
                      </a:r>
                      <a:endParaRPr lang="en-US" sz="1200" dirty="0">
                        <a:solidFill>
                          <a:srgbClr val="2B2A2A"/>
                        </a:solidFill>
                      </a:endParaRPr>
                    </a:p>
                  </a:txBody>
                  <a:tcPr marL="68598" marR="68598" marT="34290" marB="34290"/>
                </a:tc>
                <a:tc>
                  <a:txBody>
                    <a:bodyPr/>
                    <a:lstStyle/>
                    <a:p>
                      <a:pPr algn="ctr"/>
                      <a:r>
                        <a:rPr lang="en-US" sz="1200" dirty="0"/>
                        <a:t>Gender</a:t>
                      </a:r>
                      <a:endParaRPr lang="en-US" sz="1200" dirty="0">
                        <a:solidFill>
                          <a:srgbClr val="2B2A2A"/>
                        </a:solidFill>
                      </a:endParaRPr>
                    </a:p>
                  </a:txBody>
                  <a:tcPr marL="68598" marR="68598" marT="34290" marB="34290"/>
                </a:tc>
                <a:tc>
                  <a:txBody>
                    <a:bodyPr/>
                    <a:lstStyle/>
                    <a:p>
                      <a:r>
                        <a:rPr lang="en-US" sz="1200" dirty="0"/>
                        <a:t>Name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0"/>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1"/>
                  </a:ext>
                </a:extLst>
              </a:tr>
              <a:tr h="276696">
                <a:tc>
                  <a:txBody>
                    <a:bodyPr/>
                    <a:lstStyle/>
                    <a:p>
                      <a:r>
                        <a:rPr lang="en-US" sz="1200" dirty="0"/>
                        <a:t>306</a:t>
                      </a:r>
                      <a:endParaRPr lang="en-US" sz="1200" dirty="0">
                        <a:solidFill>
                          <a:srgbClr val="2B2A2A"/>
                        </a:solidFill>
                      </a:endParaRPr>
                    </a:p>
                  </a:txBody>
                  <a:tcPr marL="68598" marR="68598" marT="34290" marB="34290"/>
                </a:tc>
                <a:tc>
                  <a:txBody>
                    <a:bodyPr/>
                    <a:lstStyle/>
                    <a:p>
                      <a:pPr algn="ctr"/>
                      <a:r>
                        <a:rPr lang="en-US" sz="1200" dirty="0"/>
                        <a:t>F</a:t>
                      </a:r>
                      <a:endParaRPr lang="en-US" sz="1200" dirty="0">
                        <a:solidFill>
                          <a:srgbClr val="2B2A2A"/>
                        </a:solidFill>
                      </a:endParaRPr>
                    </a:p>
                  </a:txBody>
                  <a:tcPr marL="68598" marR="68598" marT="34290" marB="34290"/>
                </a:tc>
                <a:tc>
                  <a:txBody>
                    <a:bodyPr/>
                    <a:lstStyle/>
                    <a:p>
                      <a:r>
                        <a:rPr lang="en-US" sz="1200" dirty="0"/>
                        <a:t>Lisa Green</a:t>
                      </a:r>
                      <a:endParaRPr lang="en-US" sz="1200" dirty="0">
                        <a:solidFill>
                          <a:srgbClr val="2B2A2A"/>
                        </a:solidFill>
                      </a:endParaRPr>
                    </a:p>
                  </a:txBody>
                  <a:tcPr marL="68598" marR="68598" marT="34290" marB="34290"/>
                </a:tc>
                <a:extLst>
                  <a:ext uri="{0D108BD9-81ED-4DB2-BD59-A6C34878D82A}">
                    <a16:rowId xmlns:a16="http://schemas.microsoft.com/office/drawing/2014/main" xmlns="" val="10002"/>
                  </a:ext>
                </a:extLst>
              </a:tr>
            </a:tbl>
          </a:graphicData>
        </a:graphic>
      </p:graphicFrame>
      <p:graphicFrame>
        <p:nvGraphicFramePr>
          <p:cNvPr id="11" name="Table 2 Empty"/>
          <p:cNvGraphicFramePr>
            <a:graphicFrameLocks/>
          </p:cNvGraphicFramePr>
          <p:nvPr>
            <p:extLst/>
          </p:nvPr>
        </p:nvGraphicFramePr>
        <p:xfrm>
          <a:off x="5862198" y="1451955"/>
          <a:ext cx="2174679" cy="845479"/>
        </p:xfrm>
        <a:graphic>
          <a:graphicData uri="http://schemas.openxmlformats.org/drawingml/2006/table">
            <a:tbl>
              <a:tblPr firstRow="1" bandRow="1">
                <a:tableStyleId>{72833802-FEF1-4C79-8D5D-14CF1EAF98D9}</a:tableStyleId>
              </a:tblPr>
              <a:tblGrid>
                <a:gridCol w="396678">
                  <a:extLst>
                    <a:ext uri="{9D8B030D-6E8A-4147-A177-3AD203B41FA5}">
                      <a16:colId xmlns:a16="http://schemas.microsoft.com/office/drawing/2014/main" xmlns="" val="20000"/>
                    </a:ext>
                  </a:extLst>
                </a:gridCol>
                <a:gridCol w="673100">
                  <a:extLst>
                    <a:ext uri="{9D8B030D-6E8A-4147-A177-3AD203B41FA5}">
                      <a16:colId xmlns:a16="http://schemas.microsoft.com/office/drawing/2014/main" xmlns="" val="20001"/>
                    </a:ext>
                  </a:extLst>
                </a:gridCol>
                <a:gridCol w="1104901">
                  <a:extLst>
                    <a:ext uri="{9D8B030D-6E8A-4147-A177-3AD203B41FA5}">
                      <a16:colId xmlns:a16="http://schemas.microsoft.com/office/drawing/2014/main" xmlns="" val="20002"/>
                    </a:ext>
                  </a:extLst>
                </a:gridCol>
              </a:tblGrid>
              <a:tr h="292087">
                <a:tc>
                  <a:txBody>
                    <a:bodyPr/>
                    <a:lstStyle/>
                    <a:p>
                      <a:r>
                        <a:rPr lang="en-US" sz="1200" dirty="0"/>
                        <a:t>ID</a:t>
                      </a:r>
                      <a:endParaRPr lang="en-US" sz="1200" dirty="0">
                        <a:solidFill>
                          <a:srgbClr val="2B2A2A"/>
                        </a:solidFill>
                      </a:endParaRPr>
                    </a:p>
                  </a:txBody>
                  <a:tcPr marL="68598" marR="68598" marT="34290" marB="34290"/>
                </a:tc>
                <a:tc>
                  <a:txBody>
                    <a:bodyPr/>
                    <a:lstStyle/>
                    <a:p>
                      <a:pPr algn="ctr"/>
                      <a:r>
                        <a:rPr lang="en-US" sz="1200" dirty="0"/>
                        <a:t>Gender</a:t>
                      </a:r>
                      <a:endParaRPr lang="en-US" sz="1200" dirty="0">
                        <a:solidFill>
                          <a:srgbClr val="2B2A2A"/>
                        </a:solidFill>
                      </a:endParaRPr>
                    </a:p>
                  </a:txBody>
                  <a:tcPr marL="68598" marR="68598" marT="34290" marB="34290"/>
                </a:tc>
                <a:tc>
                  <a:txBody>
                    <a:bodyPr/>
                    <a:lstStyle/>
                    <a:p>
                      <a:r>
                        <a:rPr lang="en-US" sz="1200" dirty="0"/>
                        <a:t>Name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0"/>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1"/>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2"/>
                  </a:ext>
                </a:extLst>
              </a:tr>
            </a:tbl>
          </a:graphicData>
        </a:graphic>
      </p:graphicFrame>
      <p:graphicFrame>
        <p:nvGraphicFramePr>
          <p:cNvPr id="43" name="Table 2 Mid"/>
          <p:cNvGraphicFramePr>
            <a:graphicFrameLocks/>
          </p:cNvGraphicFramePr>
          <p:nvPr>
            <p:extLst/>
          </p:nvPr>
        </p:nvGraphicFramePr>
        <p:xfrm>
          <a:off x="5862198" y="1451955"/>
          <a:ext cx="2174679" cy="845479"/>
        </p:xfrm>
        <a:graphic>
          <a:graphicData uri="http://schemas.openxmlformats.org/drawingml/2006/table">
            <a:tbl>
              <a:tblPr firstRow="1" bandRow="1">
                <a:tableStyleId>{72833802-FEF1-4C79-8D5D-14CF1EAF98D9}</a:tableStyleId>
              </a:tblPr>
              <a:tblGrid>
                <a:gridCol w="396678">
                  <a:extLst>
                    <a:ext uri="{9D8B030D-6E8A-4147-A177-3AD203B41FA5}">
                      <a16:colId xmlns:a16="http://schemas.microsoft.com/office/drawing/2014/main" xmlns="" val="20000"/>
                    </a:ext>
                  </a:extLst>
                </a:gridCol>
                <a:gridCol w="673100">
                  <a:extLst>
                    <a:ext uri="{9D8B030D-6E8A-4147-A177-3AD203B41FA5}">
                      <a16:colId xmlns:a16="http://schemas.microsoft.com/office/drawing/2014/main" xmlns="" val="20001"/>
                    </a:ext>
                  </a:extLst>
                </a:gridCol>
                <a:gridCol w="1104901">
                  <a:extLst>
                    <a:ext uri="{9D8B030D-6E8A-4147-A177-3AD203B41FA5}">
                      <a16:colId xmlns:a16="http://schemas.microsoft.com/office/drawing/2014/main" xmlns="" val="20002"/>
                    </a:ext>
                  </a:extLst>
                </a:gridCol>
              </a:tblGrid>
              <a:tr h="292087">
                <a:tc>
                  <a:txBody>
                    <a:bodyPr/>
                    <a:lstStyle/>
                    <a:p>
                      <a:r>
                        <a:rPr lang="en-US" sz="1200" dirty="0"/>
                        <a:t>ID</a:t>
                      </a:r>
                      <a:endParaRPr lang="en-US" sz="1200" dirty="0">
                        <a:solidFill>
                          <a:srgbClr val="2B2A2A"/>
                        </a:solidFill>
                      </a:endParaRPr>
                    </a:p>
                  </a:txBody>
                  <a:tcPr marL="68598" marR="68598" marT="34290" marB="34290"/>
                </a:tc>
                <a:tc>
                  <a:txBody>
                    <a:bodyPr/>
                    <a:lstStyle/>
                    <a:p>
                      <a:pPr algn="ctr"/>
                      <a:r>
                        <a:rPr lang="en-US" sz="1200" dirty="0"/>
                        <a:t>Gender</a:t>
                      </a:r>
                      <a:endParaRPr lang="en-US" sz="1200" dirty="0">
                        <a:solidFill>
                          <a:srgbClr val="2B2A2A"/>
                        </a:solidFill>
                      </a:endParaRPr>
                    </a:p>
                  </a:txBody>
                  <a:tcPr marL="68598" marR="68598" marT="34290" marB="34290"/>
                </a:tc>
                <a:tc>
                  <a:txBody>
                    <a:bodyPr/>
                    <a:lstStyle/>
                    <a:p>
                      <a:r>
                        <a:rPr lang="en-US" sz="1200" dirty="0"/>
                        <a:t>Name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0"/>
                  </a:ext>
                </a:extLst>
              </a:tr>
              <a:tr h="276696">
                <a:tc>
                  <a:txBody>
                    <a:bodyPr/>
                    <a:lstStyle/>
                    <a:p>
                      <a:r>
                        <a:rPr lang="en-US" sz="1200" dirty="0"/>
                        <a:t>292</a:t>
                      </a:r>
                      <a:endParaRPr lang="en-US" sz="1200" dirty="0">
                        <a:solidFill>
                          <a:srgbClr val="2B2A2A"/>
                        </a:solidFill>
                      </a:endParaRPr>
                    </a:p>
                  </a:txBody>
                  <a:tcPr marL="68598" marR="68598" marT="34290" marB="34290"/>
                </a:tc>
                <a:tc>
                  <a:txBody>
                    <a:bodyPr/>
                    <a:lstStyle/>
                    <a:p>
                      <a:pPr algn="ctr"/>
                      <a:r>
                        <a:rPr lang="en-US" sz="1200" dirty="0"/>
                        <a:t>F</a:t>
                      </a:r>
                      <a:endParaRPr lang="en-US" sz="1200" dirty="0">
                        <a:solidFill>
                          <a:srgbClr val="2B2A2A"/>
                        </a:solidFill>
                      </a:endParaRPr>
                    </a:p>
                  </a:txBody>
                  <a:tcPr marL="68598" marR="68598" marT="34290" marB="34290"/>
                </a:tc>
                <a:tc>
                  <a:txBody>
                    <a:bodyPr/>
                    <a:lstStyle/>
                    <a:p>
                      <a:r>
                        <a:rPr lang="en-US" sz="1200" dirty="0"/>
                        <a:t>Jane</a:t>
                      </a:r>
                      <a:r>
                        <a:rPr lang="en-US" sz="1200" baseline="0" dirty="0"/>
                        <a:t> Jones</a:t>
                      </a:r>
                      <a:endParaRPr lang="en-US" sz="1200" dirty="0">
                        <a:solidFill>
                          <a:srgbClr val="2B2A2A"/>
                        </a:solidFill>
                      </a:endParaRPr>
                    </a:p>
                  </a:txBody>
                  <a:tcPr marL="68598" marR="68598" marT="34290" marB="34290"/>
                </a:tc>
                <a:extLst>
                  <a:ext uri="{0D108BD9-81ED-4DB2-BD59-A6C34878D82A}">
                    <a16:rowId xmlns:a16="http://schemas.microsoft.com/office/drawing/2014/main" xmlns="" val="10001"/>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2"/>
                  </a:ext>
                </a:extLst>
              </a:tr>
            </a:tbl>
          </a:graphicData>
        </a:graphic>
      </p:graphicFrame>
      <p:graphicFrame>
        <p:nvGraphicFramePr>
          <p:cNvPr id="44" name="Table 2 Final"/>
          <p:cNvGraphicFramePr>
            <a:graphicFrameLocks/>
          </p:cNvGraphicFramePr>
          <p:nvPr>
            <p:extLst/>
          </p:nvPr>
        </p:nvGraphicFramePr>
        <p:xfrm>
          <a:off x="5862198" y="1451955"/>
          <a:ext cx="2174679" cy="845479"/>
        </p:xfrm>
        <a:graphic>
          <a:graphicData uri="http://schemas.openxmlformats.org/drawingml/2006/table">
            <a:tbl>
              <a:tblPr firstRow="1" bandRow="1">
                <a:tableStyleId>{72833802-FEF1-4C79-8D5D-14CF1EAF98D9}</a:tableStyleId>
              </a:tblPr>
              <a:tblGrid>
                <a:gridCol w="396678">
                  <a:extLst>
                    <a:ext uri="{9D8B030D-6E8A-4147-A177-3AD203B41FA5}">
                      <a16:colId xmlns:a16="http://schemas.microsoft.com/office/drawing/2014/main" xmlns="" val="20000"/>
                    </a:ext>
                  </a:extLst>
                </a:gridCol>
                <a:gridCol w="673100">
                  <a:extLst>
                    <a:ext uri="{9D8B030D-6E8A-4147-A177-3AD203B41FA5}">
                      <a16:colId xmlns:a16="http://schemas.microsoft.com/office/drawing/2014/main" xmlns="" val="20001"/>
                    </a:ext>
                  </a:extLst>
                </a:gridCol>
                <a:gridCol w="1104901">
                  <a:extLst>
                    <a:ext uri="{9D8B030D-6E8A-4147-A177-3AD203B41FA5}">
                      <a16:colId xmlns:a16="http://schemas.microsoft.com/office/drawing/2014/main" xmlns="" val="20002"/>
                    </a:ext>
                  </a:extLst>
                </a:gridCol>
              </a:tblGrid>
              <a:tr h="292087">
                <a:tc>
                  <a:txBody>
                    <a:bodyPr/>
                    <a:lstStyle/>
                    <a:p>
                      <a:r>
                        <a:rPr lang="en-US" sz="1200" dirty="0"/>
                        <a:t>ID</a:t>
                      </a:r>
                      <a:endParaRPr lang="en-US" sz="1200" dirty="0">
                        <a:solidFill>
                          <a:srgbClr val="2B2A2A"/>
                        </a:solidFill>
                      </a:endParaRPr>
                    </a:p>
                  </a:txBody>
                  <a:tcPr marL="68598" marR="68598" marT="34290" marB="34290"/>
                </a:tc>
                <a:tc>
                  <a:txBody>
                    <a:bodyPr/>
                    <a:lstStyle/>
                    <a:p>
                      <a:pPr algn="ctr"/>
                      <a:r>
                        <a:rPr lang="en-US" sz="1200" dirty="0"/>
                        <a:t>Gender</a:t>
                      </a:r>
                      <a:endParaRPr lang="en-US" sz="1200" dirty="0">
                        <a:solidFill>
                          <a:srgbClr val="2B2A2A"/>
                        </a:solidFill>
                      </a:endParaRPr>
                    </a:p>
                  </a:txBody>
                  <a:tcPr marL="68598" marR="68598" marT="34290" marB="34290"/>
                </a:tc>
                <a:tc>
                  <a:txBody>
                    <a:bodyPr/>
                    <a:lstStyle/>
                    <a:p>
                      <a:r>
                        <a:rPr lang="en-US" sz="1200" dirty="0"/>
                        <a:t>Name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0"/>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1"/>
                  </a:ext>
                </a:extLst>
              </a:tr>
              <a:tr h="276696">
                <a:tc>
                  <a:txBody>
                    <a:bodyPr/>
                    <a:lstStyle/>
                    <a:p>
                      <a:r>
                        <a:rPr lang="en-US" sz="1200" dirty="0"/>
                        <a:t>209</a:t>
                      </a:r>
                      <a:endParaRPr lang="en-US" sz="1200" dirty="0">
                        <a:solidFill>
                          <a:srgbClr val="2B2A2A"/>
                        </a:solidFill>
                      </a:endParaRPr>
                    </a:p>
                  </a:txBody>
                  <a:tcPr marL="68598" marR="68598" marT="34290" marB="34290"/>
                </a:tc>
                <a:tc>
                  <a:txBody>
                    <a:bodyPr/>
                    <a:lstStyle/>
                    <a:p>
                      <a:pPr algn="ctr"/>
                      <a:r>
                        <a:rPr lang="en-US" sz="1200" dirty="0"/>
                        <a:t>M</a:t>
                      </a:r>
                      <a:endParaRPr lang="en-US" sz="1200" dirty="0">
                        <a:solidFill>
                          <a:srgbClr val="2B2A2A"/>
                        </a:solidFill>
                      </a:endParaRPr>
                    </a:p>
                  </a:txBody>
                  <a:tcPr marL="68598" marR="68598" marT="34290" marB="34290"/>
                </a:tc>
                <a:tc>
                  <a:txBody>
                    <a:bodyPr/>
                    <a:lstStyle/>
                    <a:p>
                      <a:r>
                        <a:rPr lang="en-US" sz="1200" dirty="0"/>
                        <a:t>James White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2"/>
                  </a:ext>
                </a:extLst>
              </a:tr>
            </a:tbl>
          </a:graphicData>
        </a:graphic>
      </p:graphicFrame>
      <p:graphicFrame>
        <p:nvGraphicFramePr>
          <p:cNvPr id="12" name="Table 3 Empty"/>
          <p:cNvGraphicFramePr>
            <a:graphicFrameLocks/>
          </p:cNvGraphicFramePr>
          <p:nvPr>
            <p:extLst/>
          </p:nvPr>
        </p:nvGraphicFramePr>
        <p:xfrm>
          <a:off x="5862198" y="2501175"/>
          <a:ext cx="2174679" cy="845479"/>
        </p:xfrm>
        <a:graphic>
          <a:graphicData uri="http://schemas.openxmlformats.org/drawingml/2006/table">
            <a:tbl>
              <a:tblPr firstRow="1" bandRow="1">
                <a:tableStyleId>{72833802-FEF1-4C79-8D5D-14CF1EAF98D9}</a:tableStyleId>
              </a:tblPr>
              <a:tblGrid>
                <a:gridCol w="396678">
                  <a:extLst>
                    <a:ext uri="{9D8B030D-6E8A-4147-A177-3AD203B41FA5}">
                      <a16:colId xmlns:a16="http://schemas.microsoft.com/office/drawing/2014/main" xmlns="" val="20000"/>
                    </a:ext>
                  </a:extLst>
                </a:gridCol>
                <a:gridCol w="673100">
                  <a:extLst>
                    <a:ext uri="{9D8B030D-6E8A-4147-A177-3AD203B41FA5}">
                      <a16:colId xmlns:a16="http://schemas.microsoft.com/office/drawing/2014/main" xmlns="" val="20001"/>
                    </a:ext>
                  </a:extLst>
                </a:gridCol>
                <a:gridCol w="1104901">
                  <a:extLst>
                    <a:ext uri="{9D8B030D-6E8A-4147-A177-3AD203B41FA5}">
                      <a16:colId xmlns:a16="http://schemas.microsoft.com/office/drawing/2014/main" xmlns="" val="20002"/>
                    </a:ext>
                  </a:extLst>
                </a:gridCol>
              </a:tblGrid>
              <a:tr h="292087">
                <a:tc>
                  <a:txBody>
                    <a:bodyPr/>
                    <a:lstStyle/>
                    <a:p>
                      <a:r>
                        <a:rPr lang="en-US" sz="1200" dirty="0"/>
                        <a:t>ID</a:t>
                      </a:r>
                      <a:endParaRPr lang="en-US" sz="1200" dirty="0">
                        <a:solidFill>
                          <a:srgbClr val="2B2A2A"/>
                        </a:solidFill>
                      </a:endParaRPr>
                    </a:p>
                  </a:txBody>
                  <a:tcPr marL="68598" marR="68598" marT="34290" marB="34290"/>
                </a:tc>
                <a:tc>
                  <a:txBody>
                    <a:bodyPr/>
                    <a:lstStyle/>
                    <a:p>
                      <a:pPr algn="ctr"/>
                      <a:r>
                        <a:rPr lang="en-US" sz="1200" dirty="0"/>
                        <a:t>Gender</a:t>
                      </a:r>
                      <a:endParaRPr lang="en-US" sz="1200" dirty="0">
                        <a:solidFill>
                          <a:srgbClr val="2B2A2A"/>
                        </a:solidFill>
                      </a:endParaRPr>
                    </a:p>
                  </a:txBody>
                  <a:tcPr marL="68598" marR="68598" marT="34290" marB="34290"/>
                </a:tc>
                <a:tc>
                  <a:txBody>
                    <a:bodyPr/>
                    <a:lstStyle/>
                    <a:p>
                      <a:r>
                        <a:rPr lang="en-US" sz="1200" dirty="0"/>
                        <a:t>Name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0"/>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1"/>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2"/>
                  </a:ext>
                </a:extLst>
              </a:tr>
            </a:tbl>
          </a:graphicData>
        </a:graphic>
      </p:graphicFrame>
      <p:graphicFrame>
        <p:nvGraphicFramePr>
          <p:cNvPr id="45" name="Table 3 Mid"/>
          <p:cNvGraphicFramePr>
            <a:graphicFrameLocks/>
          </p:cNvGraphicFramePr>
          <p:nvPr>
            <p:extLst/>
          </p:nvPr>
        </p:nvGraphicFramePr>
        <p:xfrm>
          <a:off x="5861081" y="2501175"/>
          <a:ext cx="2174679" cy="845479"/>
        </p:xfrm>
        <a:graphic>
          <a:graphicData uri="http://schemas.openxmlformats.org/drawingml/2006/table">
            <a:tbl>
              <a:tblPr firstRow="1" bandRow="1">
                <a:tableStyleId>{72833802-FEF1-4C79-8D5D-14CF1EAF98D9}</a:tableStyleId>
              </a:tblPr>
              <a:tblGrid>
                <a:gridCol w="396678">
                  <a:extLst>
                    <a:ext uri="{9D8B030D-6E8A-4147-A177-3AD203B41FA5}">
                      <a16:colId xmlns:a16="http://schemas.microsoft.com/office/drawing/2014/main" xmlns="" val="20000"/>
                    </a:ext>
                  </a:extLst>
                </a:gridCol>
                <a:gridCol w="673100">
                  <a:extLst>
                    <a:ext uri="{9D8B030D-6E8A-4147-A177-3AD203B41FA5}">
                      <a16:colId xmlns:a16="http://schemas.microsoft.com/office/drawing/2014/main" xmlns="" val="20001"/>
                    </a:ext>
                  </a:extLst>
                </a:gridCol>
                <a:gridCol w="1104901">
                  <a:extLst>
                    <a:ext uri="{9D8B030D-6E8A-4147-A177-3AD203B41FA5}">
                      <a16:colId xmlns:a16="http://schemas.microsoft.com/office/drawing/2014/main" xmlns="" val="20002"/>
                    </a:ext>
                  </a:extLst>
                </a:gridCol>
              </a:tblGrid>
              <a:tr h="292087">
                <a:tc>
                  <a:txBody>
                    <a:bodyPr/>
                    <a:lstStyle/>
                    <a:p>
                      <a:r>
                        <a:rPr lang="en-US" sz="1200" dirty="0"/>
                        <a:t>ID</a:t>
                      </a:r>
                      <a:endParaRPr lang="en-US" sz="1200" dirty="0">
                        <a:solidFill>
                          <a:srgbClr val="2B2A2A"/>
                        </a:solidFill>
                      </a:endParaRPr>
                    </a:p>
                  </a:txBody>
                  <a:tcPr marL="68598" marR="68598" marT="34290" marB="34290"/>
                </a:tc>
                <a:tc>
                  <a:txBody>
                    <a:bodyPr/>
                    <a:lstStyle/>
                    <a:p>
                      <a:pPr algn="ctr"/>
                      <a:r>
                        <a:rPr lang="en-US" sz="1200" dirty="0"/>
                        <a:t>Gender</a:t>
                      </a:r>
                      <a:endParaRPr lang="en-US" sz="1200" dirty="0">
                        <a:solidFill>
                          <a:srgbClr val="2B2A2A"/>
                        </a:solidFill>
                      </a:endParaRPr>
                    </a:p>
                  </a:txBody>
                  <a:tcPr marL="68598" marR="68598" marT="34290" marB="34290"/>
                </a:tc>
                <a:tc>
                  <a:txBody>
                    <a:bodyPr/>
                    <a:lstStyle/>
                    <a:p>
                      <a:r>
                        <a:rPr lang="en-US" sz="1200" dirty="0"/>
                        <a:t>Name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0"/>
                  </a:ext>
                </a:extLst>
              </a:tr>
              <a:tr h="276696">
                <a:tc>
                  <a:txBody>
                    <a:bodyPr/>
                    <a:lstStyle/>
                    <a:p>
                      <a:r>
                        <a:rPr lang="en-US" sz="1200" dirty="0"/>
                        <a:t>139</a:t>
                      </a:r>
                      <a:endParaRPr lang="en-US" sz="1200" dirty="0">
                        <a:solidFill>
                          <a:srgbClr val="2B2A2A"/>
                        </a:solidFill>
                      </a:endParaRPr>
                    </a:p>
                  </a:txBody>
                  <a:tcPr marL="68598" marR="68598" marT="34290" marB="34290"/>
                </a:tc>
                <a:tc>
                  <a:txBody>
                    <a:bodyPr/>
                    <a:lstStyle/>
                    <a:p>
                      <a:pPr algn="ctr"/>
                      <a:r>
                        <a:rPr lang="en-US" sz="1200" dirty="0"/>
                        <a:t>M</a:t>
                      </a:r>
                      <a:endParaRPr lang="en-US" sz="1200" dirty="0">
                        <a:solidFill>
                          <a:srgbClr val="2B2A2A"/>
                        </a:solidFill>
                      </a:endParaRPr>
                    </a:p>
                  </a:txBody>
                  <a:tcPr marL="68598" marR="68598" marT="34290" marB="34290"/>
                </a:tc>
                <a:tc>
                  <a:txBody>
                    <a:bodyPr/>
                    <a:lstStyle/>
                    <a:p>
                      <a:r>
                        <a:rPr lang="en-US" sz="1200" dirty="0"/>
                        <a:t>Peter Black</a:t>
                      </a:r>
                      <a:endParaRPr lang="en-US" sz="1200" dirty="0">
                        <a:solidFill>
                          <a:srgbClr val="2B2A2A"/>
                        </a:solidFill>
                      </a:endParaRPr>
                    </a:p>
                  </a:txBody>
                  <a:tcPr marL="68598" marR="68598" marT="34290" marB="34290"/>
                </a:tc>
                <a:extLst>
                  <a:ext uri="{0D108BD9-81ED-4DB2-BD59-A6C34878D82A}">
                    <a16:rowId xmlns:a16="http://schemas.microsoft.com/office/drawing/2014/main" xmlns="" val="10001"/>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2"/>
                  </a:ext>
                </a:extLst>
              </a:tr>
            </a:tbl>
          </a:graphicData>
        </a:graphic>
      </p:graphicFrame>
      <p:graphicFrame>
        <p:nvGraphicFramePr>
          <p:cNvPr id="46" name="Table 3 Final"/>
          <p:cNvGraphicFramePr>
            <a:graphicFrameLocks/>
          </p:cNvGraphicFramePr>
          <p:nvPr>
            <p:extLst/>
          </p:nvPr>
        </p:nvGraphicFramePr>
        <p:xfrm>
          <a:off x="5862198" y="2501175"/>
          <a:ext cx="2174679" cy="845479"/>
        </p:xfrm>
        <a:graphic>
          <a:graphicData uri="http://schemas.openxmlformats.org/drawingml/2006/table">
            <a:tbl>
              <a:tblPr firstRow="1" bandRow="1">
                <a:tableStyleId>{72833802-FEF1-4C79-8D5D-14CF1EAF98D9}</a:tableStyleId>
              </a:tblPr>
              <a:tblGrid>
                <a:gridCol w="396678">
                  <a:extLst>
                    <a:ext uri="{9D8B030D-6E8A-4147-A177-3AD203B41FA5}">
                      <a16:colId xmlns:a16="http://schemas.microsoft.com/office/drawing/2014/main" xmlns="" val="20000"/>
                    </a:ext>
                  </a:extLst>
                </a:gridCol>
                <a:gridCol w="673100">
                  <a:extLst>
                    <a:ext uri="{9D8B030D-6E8A-4147-A177-3AD203B41FA5}">
                      <a16:colId xmlns:a16="http://schemas.microsoft.com/office/drawing/2014/main" xmlns="" val="20001"/>
                    </a:ext>
                  </a:extLst>
                </a:gridCol>
                <a:gridCol w="1104901">
                  <a:extLst>
                    <a:ext uri="{9D8B030D-6E8A-4147-A177-3AD203B41FA5}">
                      <a16:colId xmlns:a16="http://schemas.microsoft.com/office/drawing/2014/main" xmlns="" val="20002"/>
                    </a:ext>
                  </a:extLst>
                </a:gridCol>
              </a:tblGrid>
              <a:tr h="292087">
                <a:tc>
                  <a:txBody>
                    <a:bodyPr/>
                    <a:lstStyle/>
                    <a:p>
                      <a:r>
                        <a:rPr lang="en-US" sz="1200" dirty="0"/>
                        <a:t>ID</a:t>
                      </a:r>
                      <a:endParaRPr lang="en-US" sz="1200" dirty="0">
                        <a:solidFill>
                          <a:srgbClr val="2B2A2A"/>
                        </a:solidFill>
                      </a:endParaRPr>
                    </a:p>
                  </a:txBody>
                  <a:tcPr marL="68598" marR="68598" marT="34290" marB="34290"/>
                </a:tc>
                <a:tc>
                  <a:txBody>
                    <a:bodyPr/>
                    <a:lstStyle/>
                    <a:p>
                      <a:pPr algn="ctr"/>
                      <a:r>
                        <a:rPr lang="en-US" sz="1200" dirty="0"/>
                        <a:t>Gender</a:t>
                      </a:r>
                      <a:endParaRPr lang="en-US" sz="1200" dirty="0">
                        <a:solidFill>
                          <a:srgbClr val="2B2A2A"/>
                        </a:solidFill>
                      </a:endParaRPr>
                    </a:p>
                  </a:txBody>
                  <a:tcPr marL="68598" marR="68598" marT="34290" marB="34290"/>
                </a:tc>
                <a:tc>
                  <a:txBody>
                    <a:bodyPr/>
                    <a:lstStyle/>
                    <a:p>
                      <a:r>
                        <a:rPr lang="en-US" sz="1200" dirty="0"/>
                        <a:t>Name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0"/>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1"/>
                  </a:ext>
                </a:extLst>
              </a:tr>
              <a:tr h="276696">
                <a:tc>
                  <a:txBody>
                    <a:bodyPr/>
                    <a:lstStyle/>
                    <a:p>
                      <a:r>
                        <a:rPr lang="en-US" sz="1200" dirty="0"/>
                        <a:t>164</a:t>
                      </a:r>
                      <a:endParaRPr lang="en-US" sz="1200" dirty="0">
                        <a:solidFill>
                          <a:srgbClr val="2B2A2A"/>
                        </a:solidFill>
                      </a:endParaRPr>
                    </a:p>
                  </a:txBody>
                  <a:tcPr marL="68598" marR="68598" marT="34290" marB="34290"/>
                </a:tc>
                <a:tc>
                  <a:txBody>
                    <a:bodyPr/>
                    <a:lstStyle/>
                    <a:p>
                      <a:pPr algn="ctr"/>
                      <a:r>
                        <a:rPr lang="en-US" sz="1200" dirty="0"/>
                        <a:t>M</a:t>
                      </a:r>
                      <a:endParaRPr lang="en-US" sz="1200" dirty="0">
                        <a:solidFill>
                          <a:srgbClr val="2B2A2A"/>
                        </a:solidFill>
                      </a:endParaRPr>
                    </a:p>
                  </a:txBody>
                  <a:tcPr marL="68598" marR="68598" marT="34290" marB="34290"/>
                </a:tc>
                <a:tc>
                  <a:txBody>
                    <a:bodyPr/>
                    <a:lstStyle/>
                    <a:p>
                      <a:r>
                        <a:rPr lang="en-US" sz="1200" dirty="0"/>
                        <a:t>Brian Snail</a:t>
                      </a:r>
                      <a:endParaRPr lang="en-US" sz="1200" dirty="0">
                        <a:solidFill>
                          <a:srgbClr val="2B2A2A"/>
                        </a:solidFill>
                      </a:endParaRPr>
                    </a:p>
                  </a:txBody>
                  <a:tcPr marL="68598" marR="68598" marT="34290" marB="34290"/>
                </a:tc>
                <a:extLst>
                  <a:ext uri="{0D108BD9-81ED-4DB2-BD59-A6C34878D82A}">
                    <a16:rowId xmlns:a16="http://schemas.microsoft.com/office/drawing/2014/main" xmlns="" val="10002"/>
                  </a:ext>
                </a:extLst>
              </a:tr>
            </a:tbl>
          </a:graphicData>
        </a:graphic>
      </p:graphicFrame>
      <p:graphicFrame>
        <p:nvGraphicFramePr>
          <p:cNvPr id="13" name="Table 4 Empty"/>
          <p:cNvGraphicFramePr>
            <a:graphicFrameLocks/>
          </p:cNvGraphicFramePr>
          <p:nvPr>
            <p:extLst/>
          </p:nvPr>
        </p:nvGraphicFramePr>
        <p:xfrm>
          <a:off x="5877964" y="3557794"/>
          <a:ext cx="2174679" cy="845479"/>
        </p:xfrm>
        <a:graphic>
          <a:graphicData uri="http://schemas.openxmlformats.org/drawingml/2006/table">
            <a:tbl>
              <a:tblPr firstRow="1" bandRow="1">
                <a:tableStyleId>{72833802-FEF1-4C79-8D5D-14CF1EAF98D9}</a:tableStyleId>
              </a:tblPr>
              <a:tblGrid>
                <a:gridCol w="396678">
                  <a:extLst>
                    <a:ext uri="{9D8B030D-6E8A-4147-A177-3AD203B41FA5}">
                      <a16:colId xmlns:a16="http://schemas.microsoft.com/office/drawing/2014/main" xmlns="" val="20000"/>
                    </a:ext>
                  </a:extLst>
                </a:gridCol>
                <a:gridCol w="673100">
                  <a:extLst>
                    <a:ext uri="{9D8B030D-6E8A-4147-A177-3AD203B41FA5}">
                      <a16:colId xmlns:a16="http://schemas.microsoft.com/office/drawing/2014/main" xmlns="" val="20001"/>
                    </a:ext>
                  </a:extLst>
                </a:gridCol>
                <a:gridCol w="1104901">
                  <a:extLst>
                    <a:ext uri="{9D8B030D-6E8A-4147-A177-3AD203B41FA5}">
                      <a16:colId xmlns:a16="http://schemas.microsoft.com/office/drawing/2014/main" xmlns="" val="20002"/>
                    </a:ext>
                  </a:extLst>
                </a:gridCol>
              </a:tblGrid>
              <a:tr h="292087">
                <a:tc>
                  <a:txBody>
                    <a:bodyPr/>
                    <a:lstStyle/>
                    <a:p>
                      <a:r>
                        <a:rPr lang="en-US" sz="1200" dirty="0"/>
                        <a:t>ID</a:t>
                      </a:r>
                      <a:endParaRPr lang="en-US" sz="1200" dirty="0">
                        <a:solidFill>
                          <a:srgbClr val="2B2A2A"/>
                        </a:solidFill>
                      </a:endParaRPr>
                    </a:p>
                  </a:txBody>
                  <a:tcPr marL="68598" marR="68598" marT="34290" marB="34290"/>
                </a:tc>
                <a:tc>
                  <a:txBody>
                    <a:bodyPr/>
                    <a:lstStyle/>
                    <a:p>
                      <a:pPr algn="ctr"/>
                      <a:r>
                        <a:rPr lang="en-US" sz="1200" dirty="0"/>
                        <a:t>Gender</a:t>
                      </a:r>
                      <a:endParaRPr lang="en-US" sz="1200" dirty="0">
                        <a:solidFill>
                          <a:srgbClr val="2B2A2A"/>
                        </a:solidFill>
                      </a:endParaRPr>
                    </a:p>
                  </a:txBody>
                  <a:tcPr marL="68598" marR="68598" marT="34290" marB="34290"/>
                </a:tc>
                <a:tc>
                  <a:txBody>
                    <a:bodyPr/>
                    <a:lstStyle/>
                    <a:p>
                      <a:r>
                        <a:rPr lang="en-US" sz="1200" dirty="0"/>
                        <a:t>Name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0"/>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1"/>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2"/>
                  </a:ext>
                </a:extLst>
              </a:tr>
            </a:tbl>
          </a:graphicData>
        </a:graphic>
      </p:graphicFrame>
      <p:graphicFrame>
        <p:nvGraphicFramePr>
          <p:cNvPr id="47" name="Table 4 Mid"/>
          <p:cNvGraphicFramePr>
            <a:graphicFrameLocks/>
          </p:cNvGraphicFramePr>
          <p:nvPr>
            <p:extLst/>
          </p:nvPr>
        </p:nvGraphicFramePr>
        <p:xfrm>
          <a:off x="5884939" y="3557794"/>
          <a:ext cx="2174679" cy="845479"/>
        </p:xfrm>
        <a:graphic>
          <a:graphicData uri="http://schemas.openxmlformats.org/drawingml/2006/table">
            <a:tbl>
              <a:tblPr firstRow="1" bandRow="1">
                <a:tableStyleId>{72833802-FEF1-4C79-8D5D-14CF1EAF98D9}</a:tableStyleId>
              </a:tblPr>
              <a:tblGrid>
                <a:gridCol w="396678">
                  <a:extLst>
                    <a:ext uri="{9D8B030D-6E8A-4147-A177-3AD203B41FA5}">
                      <a16:colId xmlns:a16="http://schemas.microsoft.com/office/drawing/2014/main" xmlns="" val="20000"/>
                    </a:ext>
                  </a:extLst>
                </a:gridCol>
                <a:gridCol w="673100">
                  <a:extLst>
                    <a:ext uri="{9D8B030D-6E8A-4147-A177-3AD203B41FA5}">
                      <a16:colId xmlns:a16="http://schemas.microsoft.com/office/drawing/2014/main" xmlns="" val="20001"/>
                    </a:ext>
                  </a:extLst>
                </a:gridCol>
                <a:gridCol w="1104901">
                  <a:extLst>
                    <a:ext uri="{9D8B030D-6E8A-4147-A177-3AD203B41FA5}">
                      <a16:colId xmlns:a16="http://schemas.microsoft.com/office/drawing/2014/main" xmlns="" val="20002"/>
                    </a:ext>
                  </a:extLst>
                </a:gridCol>
              </a:tblGrid>
              <a:tr h="292087">
                <a:tc>
                  <a:txBody>
                    <a:bodyPr/>
                    <a:lstStyle/>
                    <a:p>
                      <a:r>
                        <a:rPr lang="en-US" sz="1200" dirty="0"/>
                        <a:t>ID</a:t>
                      </a:r>
                      <a:endParaRPr lang="en-US" sz="1200" dirty="0">
                        <a:solidFill>
                          <a:srgbClr val="2B2A2A"/>
                        </a:solidFill>
                      </a:endParaRPr>
                    </a:p>
                  </a:txBody>
                  <a:tcPr marL="68598" marR="68598" marT="34290" marB="34290"/>
                </a:tc>
                <a:tc>
                  <a:txBody>
                    <a:bodyPr/>
                    <a:lstStyle/>
                    <a:p>
                      <a:pPr algn="ctr"/>
                      <a:r>
                        <a:rPr lang="en-US" sz="1200" dirty="0"/>
                        <a:t>Gender</a:t>
                      </a:r>
                      <a:endParaRPr lang="en-US" sz="1200" dirty="0">
                        <a:solidFill>
                          <a:srgbClr val="2B2A2A"/>
                        </a:solidFill>
                      </a:endParaRPr>
                    </a:p>
                  </a:txBody>
                  <a:tcPr marL="68598" marR="68598" marT="34290" marB="34290"/>
                </a:tc>
                <a:tc>
                  <a:txBody>
                    <a:bodyPr/>
                    <a:lstStyle/>
                    <a:p>
                      <a:r>
                        <a:rPr lang="en-US" sz="1200" dirty="0"/>
                        <a:t>Name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0"/>
                  </a:ext>
                </a:extLst>
              </a:tr>
              <a:tr h="276696">
                <a:tc>
                  <a:txBody>
                    <a:bodyPr/>
                    <a:lstStyle/>
                    <a:p>
                      <a:r>
                        <a:rPr lang="en-US" sz="1200" dirty="0"/>
                        <a:t>446</a:t>
                      </a:r>
                      <a:endParaRPr lang="en-US" sz="1200" dirty="0">
                        <a:solidFill>
                          <a:srgbClr val="2B2A2A"/>
                        </a:solidFill>
                      </a:endParaRPr>
                    </a:p>
                  </a:txBody>
                  <a:tcPr marL="68598" marR="68598" marT="34290" marB="34290"/>
                </a:tc>
                <a:tc>
                  <a:txBody>
                    <a:bodyPr/>
                    <a:lstStyle/>
                    <a:p>
                      <a:pPr algn="ctr"/>
                      <a:r>
                        <a:rPr lang="en-US" sz="1200" dirty="0"/>
                        <a:t>M</a:t>
                      </a:r>
                      <a:endParaRPr lang="en-US" sz="1200" dirty="0">
                        <a:solidFill>
                          <a:srgbClr val="2B2A2A"/>
                        </a:solidFill>
                      </a:endParaRPr>
                    </a:p>
                  </a:txBody>
                  <a:tcPr marL="68598" marR="68598" marT="34290" marB="34290"/>
                </a:tc>
                <a:tc>
                  <a:txBody>
                    <a:bodyPr/>
                    <a:lstStyle/>
                    <a:p>
                      <a:r>
                        <a:rPr lang="en-US" sz="1200" dirty="0"/>
                        <a:t>Pat Partridge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1"/>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2"/>
                  </a:ext>
                </a:extLst>
              </a:tr>
            </a:tbl>
          </a:graphicData>
        </a:graphic>
      </p:graphicFrame>
      <p:graphicFrame>
        <p:nvGraphicFramePr>
          <p:cNvPr id="48" name="Table 4 Final"/>
          <p:cNvGraphicFramePr>
            <a:graphicFrameLocks/>
          </p:cNvGraphicFramePr>
          <p:nvPr>
            <p:extLst/>
          </p:nvPr>
        </p:nvGraphicFramePr>
        <p:xfrm>
          <a:off x="5886673" y="3557794"/>
          <a:ext cx="2174679" cy="845479"/>
        </p:xfrm>
        <a:graphic>
          <a:graphicData uri="http://schemas.openxmlformats.org/drawingml/2006/table">
            <a:tbl>
              <a:tblPr firstRow="1" bandRow="1">
                <a:tableStyleId>{72833802-FEF1-4C79-8D5D-14CF1EAF98D9}</a:tableStyleId>
              </a:tblPr>
              <a:tblGrid>
                <a:gridCol w="396678">
                  <a:extLst>
                    <a:ext uri="{9D8B030D-6E8A-4147-A177-3AD203B41FA5}">
                      <a16:colId xmlns:a16="http://schemas.microsoft.com/office/drawing/2014/main" xmlns="" val="20000"/>
                    </a:ext>
                  </a:extLst>
                </a:gridCol>
                <a:gridCol w="673100">
                  <a:extLst>
                    <a:ext uri="{9D8B030D-6E8A-4147-A177-3AD203B41FA5}">
                      <a16:colId xmlns:a16="http://schemas.microsoft.com/office/drawing/2014/main" xmlns="" val="20001"/>
                    </a:ext>
                  </a:extLst>
                </a:gridCol>
                <a:gridCol w="1104901">
                  <a:extLst>
                    <a:ext uri="{9D8B030D-6E8A-4147-A177-3AD203B41FA5}">
                      <a16:colId xmlns:a16="http://schemas.microsoft.com/office/drawing/2014/main" xmlns="" val="20002"/>
                    </a:ext>
                  </a:extLst>
                </a:gridCol>
              </a:tblGrid>
              <a:tr h="292087">
                <a:tc>
                  <a:txBody>
                    <a:bodyPr/>
                    <a:lstStyle/>
                    <a:p>
                      <a:r>
                        <a:rPr lang="en-US" sz="1200" dirty="0"/>
                        <a:t>ID</a:t>
                      </a:r>
                      <a:endParaRPr lang="en-US" sz="1200" dirty="0">
                        <a:solidFill>
                          <a:srgbClr val="2B2A2A"/>
                        </a:solidFill>
                      </a:endParaRPr>
                    </a:p>
                  </a:txBody>
                  <a:tcPr marL="68598" marR="68598" marT="34290" marB="34290"/>
                </a:tc>
                <a:tc>
                  <a:txBody>
                    <a:bodyPr/>
                    <a:lstStyle/>
                    <a:p>
                      <a:pPr algn="ctr"/>
                      <a:r>
                        <a:rPr lang="en-US" sz="1200" dirty="0"/>
                        <a:t>Gender</a:t>
                      </a:r>
                      <a:endParaRPr lang="en-US" sz="1200" dirty="0">
                        <a:solidFill>
                          <a:srgbClr val="2B2A2A"/>
                        </a:solidFill>
                      </a:endParaRPr>
                    </a:p>
                  </a:txBody>
                  <a:tcPr marL="68598" marR="68598" marT="34290" marB="34290"/>
                </a:tc>
                <a:tc>
                  <a:txBody>
                    <a:bodyPr/>
                    <a:lstStyle/>
                    <a:p>
                      <a:r>
                        <a:rPr lang="en-US" sz="1200" dirty="0"/>
                        <a:t>Name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0"/>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1"/>
                  </a:ext>
                </a:extLst>
              </a:tr>
              <a:tr h="276696">
                <a:tc>
                  <a:txBody>
                    <a:bodyPr/>
                    <a:lstStyle/>
                    <a:p>
                      <a:r>
                        <a:rPr lang="en-US" sz="1200" dirty="0"/>
                        <a:t>658</a:t>
                      </a:r>
                      <a:endParaRPr lang="en-US" sz="1200" dirty="0">
                        <a:solidFill>
                          <a:srgbClr val="2B2A2A"/>
                        </a:solidFill>
                      </a:endParaRPr>
                    </a:p>
                  </a:txBody>
                  <a:tcPr marL="68598" marR="68598" marT="34290" marB="34290"/>
                </a:tc>
                <a:tc>
                  <a:txBody>
                    <a:bodyPr/>
                    <a:lstStyle/>
                    <a:p>
                      <a:pPr algn="ctr"/>
                      <a:r>
                        <a:rPr lang="en-US" sz="1200" dirty="0"/>
                        <a:t>F</a:t>
                      </a:r>
                      <a:endParaRPr lang="en-US" sz="1200" dirty="0">
                        <a:solidFill>
                          <a:srgbClr val="2B2A2A"/>
                        </a:solidFill>
                      </a:endParaRPr>
                    </a:p>
                  </a:txBody>
                  <a:tcPr marL="68598" marR="68598" marT="34290" marB="34290"/>
                </a:tc>
                <a:tc>
                  <a:txBody>
                    <a:bodyPr/>
                    <a:lstStyle/>
                    <a:p>
                      <a:r>
                        <a:rPr lang="en-US" sz="1200" dirty="0"/>
                        <a:t>Sarah Cyan</a:t>
                      </a:r>
                      <a:endParaRPr lang="en-US" sz="1200" dirty="0">
                        <a:solidFill>
                          <a:srgbClr val="2B2A2A"/>
                        </a:solidFill>
                      </a:endParaRPr>
                    </a:p>
                  </a:txBody>
                  <a:tcPr marL="68598" marR="68598" marT="34290" marB="34290"/>
                </a:tc>
                <a:extLst>
                  <a:ext uri="{0D108BD9-81ED-4DB2-BD59-A6C34878D82A}">
                    <a16:rowId xmlns:a16="http://schemas.microsoft.com/office/drawing/2014/main" xmlns="" val="10002"/>
                  </a:ext>
                </a:extLst>
              </a:tr>
            </a:tbl>
          </a:graphicData>
        </a:graphic>
      </p:graphicFrame>
      <p:sp>
        <p:nvSpPr>
          <p:cNvPr id="15" name="TextBox 14"/>
          <p:cNvSpPr txBox="1"/>
          <p:nvPr/>
        </p:nvSpPr>
        <p:spPr>
          <a:xfrm>
            <a:off x="3411477" y="2192470"/>
            <a:ext cx="1702676" cy="369332"/>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Round robin</a:t>
            </a:r>
          </a:p>
        </p:txBody>
      </p:sp>
    </p:spTree>
    <p:extLst>
      <p:ext uri="{BB962C8B-B14F-4D97-AF65-F5344CB8AC3E}">
        <p14:creationId xmlns:p14="http://schemas.microsoft.com/office/powerpoint/2010/main" xmlns="" val="7577000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 name="Content Placeholder 3"/>
          <p:cNvGraphicFramePr>
            <a:graphicFrameLocks/>
          </p:cNvGraphicFramePr>
          <p:nvPr>
            <p:extLst/>
          </p:nvPr>
        </p:nvGraphicFramePr>
        <p:xfrm>
          <a:off x="475739" y="1277567"/>
          <a:ext cx="2174679" cy="2505655"/>
        </p:xfrm>
        <a:graphic>
          <a:graphicData uri="http://schemas.openxmlformats.org/drawingml/2006/table">
            <a:tbl>
              <a:tblPr firstRow="1" bandRow="1">
                <a:tableStyleId>{72833802-FEF1-4C79-8D5D-14CF1EAF98D9}</a:tableStyleId>
              </a:tblPr>
              <a:tblGrid>
                <a:gridCol w="396678">
                  <a:extLst>
                    <a:ext uri="{9D8B030D-6E8A-4147-A177-3AD203B41FA5}">
                      <a16:colId xmlns:a16="http://schemas.microsoft.com/office/drawing/2014/main" xmlns="" val="20000"/>
                    </a:ext>
                  </a:extLst>
                </a:gridCol>
                <a:gridCol w="673100">
                  <a:extLst>
                    <a:ext uri="{9D8B030D-6E8A-4147-A177-3AD203B41FA5}">
                      <a16:colId xmlns:a16="http://schemas.microsoft.com/office/drawing/2014/main" xmlns="" val="20001"/>
                    </a:ext>
                  </a:extLst>
                </a:gridCol>
                <a:gridCol w="1104901">
                  <a:extLst>
                    <a:ext uri="{9D8B030D-6E8A-4147-A177-3AD203B41FA5}">
                      <a16:colId xmlns:a16="http://schemas.microsoft.com/office/drawing/2014/main" xmlns="" val="20002"/>
                    </a:ext>
                  </a:extLst>
                </a:gridCol>
              </a:tblGrid>
              <a:tr h="292087">
                <a:tc>
                  <a:txBody>
                    <a:bodyPr/>
                    <a:lstStyle/>
                    <a:p>
                      <a:r>
                        <a:rPr lang="en-US" sz="1200" dirty="0"/>
                        <a:t>ID</a:t>
                      </a:r>
                      <a:endParaRPr lang="en-US" sz="1200" dirty="0">
                        <a:solidFill>
                          <a:srgbClr val="2B2A2A"/>
                        </a:solidFill>
                      </a:endParaRPr>
                    </a:p>
                  </a:txBody>
                  <a:tcPr marL="68598" marR="68598" marT="34290" marB="34290"/>
                </a:tc>
                <a:tc>
                  <a:txBody>
                    <a:bodyPr/>
                    <a:lstStyle/>
                    <a:p>
                      <a:pPr algn="ctr"/>
                      <a:r>
                        <a:rPr lang="en-US" sz="1200" dirty="0"/>
                        <a:t>Gender</a:t>
                      </a:r>
                      <a:endParaRPr lang="en-US" sz="1200" dirty="0">
                        <a:solidFill>
                          <a:srgbClr val="2B2A2A"/>
                        </a:solidFill>
                      </a:endParaRPr>
                    </a:p>
                  </a:txBody>
                  <a:tcPr marL="68598" marR="68598" marT="34290" marB="34290"/>
                </a:tc>
                <a:tc>
                  <a:txBody>
                    <a:bodyPr/>
                    <a:lstStyle/>
                    <a:p>
                      <a:r>
                        <a:rPr lang="en-US" sz="1200" dirty="0"/>
                        <a:t>Name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0"/>
                  </a:ext>
                </a:extLst>
              </a:tr>
              <a:tr h="276696">
                <a:tc>
                  <a:txBody>
                    <a:bodyPr/>
                    <a:lstStyle/>
                    <a:p>
                      <a:r>
                        <a:rPr lang="en-US" sz="1200" dirty="0"/>
                        <a:t>101</a:t>
                      </a:r>
                      <a:endParaRPr lang="en-US" sz="1200" dirty="0">
                        <a:solidFill>
                          <a:srgbClr val="2B2A2A"/>
                        </a:solidFill>
                      </a:endParaRPr>
                    </a:p>
                  </a:txBody>
                  <a:tcPr marL="68598" marR="68598" marT="34290" marB="34290"/>
                </a:tc>
                <a:tc>
                  <a:txBody>
                    <a:bodyPr/>
                    <a:lstStyle/>
                    <a:p>
                      <a:pPr algn="ctr"/>
                      <a:r>
                        <a:rPr lang="en-US" sz="1200" dirty="0"/>
                        <a:t>M</a:t>
                      </a:r>
                      <a:endParaRPr lang="en-US" sz="1200" dirty="0">
                        <a:solidFill>
                          <a:srgbClr val="2B2A2A"/>
                        </a:solidFill>
                      </a:endParaRPr>
                    </a:p>
                  </a:txBody>
                  <a:tcPr marL="68598" marR="68598" marT="34290" marB="34290">
                    <a:solidFill>
                      <a:schemeClr val="accent5"/>
                    </a:solidFill>
                  </a:tcPr>
                </a:tc>
                <a:tc>
                  <a:txBody>
                    <a:bodyPr/>
                    <a:lstStyle/>
                    <a:p>
                      <a:r>
                        <a:rPr lang="en-US" sz="1200" dirty="0"/>
                        <a:t>John</a:t>
                      </a:r>
                      <a:r>
                        <a:rPr lang="en-US" sz="1200" baseline="0" dirty="0"/>
                        <a:t> Smith</a:t>
                      </a:r>
                      <a:endParaRPr lang="en-US" sz="1200" dirty="0">
                        <a:solidFill>
                          <a:srgbClr val="2B2A2A"/>
                        </a:solidFill>
                      </a:endParaRPr>
                    </a:p>
                  </a:txBody>
                  <a:tcPr marL="68598" marR="68598" marT="34290" marB="34290"/>
                </a:tc>
                <a:extLst>
                  <a:ext uri="{0D108BD9-81ED-4DB2-BD59-A6C34878D82A}">
                    <a16:rowId xmlns:a16="http://schemas.microsoft.com/office/drawing/2014/main" xmlns="" val="10001"/>
                  </a:ext>
                </a:extLst>
              </a:tr>
              <a:tr h="276696">
                <a:tc>
                  <a:txBody>
                    <a:bodyPr/>
                    <a:lstStyle/>
                    <a:p>
                      <a:r>
                        <a:rPr lang="en-US" sz="1200" dirty="0"/>
                        <a:t>292</a:t>
                      </a:r>
                      <a:endParaRPr lang="en-US" sz="1200" dirty="0">
                        <a:solidFill>
                          <a:srgbClr val="2B2A2A"/>
                        </a:solidFill>
                      </a:endParaRPr>
                    </a:p>
                  </a:txBody>
                  <a:tcPr marL="68598" marR="68598" marT="34290" marB="34290"/>
                </a:tc>
                <a:tc>
                  <a:txBody>
                    <a:bodyPr/>
                    <a:lstStyle/>
                    <a:p>
                      <a:pPr algn="ctr"/>
                      <a:r>
                        <a:rPr lang="en-US" sz="1200" dirty="0"/>
                        <a:t>F</a:t>
                      </a:r>
                      <a:endParaRPr lang="en-US" sz="1200" dirty="0">
                        <a:solidFill>
                          <a:srgbClr val="2B2A2A"/>
                        </a:solidFill>
                      </a:endParaRPr>
                    </a:p>
                  </a:txBody>
                  <a:tcPr marL="68598" marR="68598" marT="34290" marB="34290">
                    <a:solidFill>
                      <a:schemeClr val="accent5"/>
                    </a:solidFill>
                  </a:tcPr>
                </a:tc>
                <a:tc>
                  <a:txBody>
                    <a:bodyPr/>
                    <a:lstStyle/>
                    <a:p>
                      <a:r>
                        <a:rPr lang="en-US" sz="1200" dirty="0"/>
                        <a:t>Jane</a:t>
                      </a:r>
                      <a:r>
                        <a:rPr lang="en-US" sz="1200" baseline="0" dirty="0"/>
                        <a:t> Jones</a:t>
                      </a:r>
                      <a:endParaRPr lang="en-US" sz="1200" dirty="0">
                        <a:solidFill>
                          <a:srgbClr val="2B2A2A"/>
                        </a:solidFill>
                      </a:endParaRPr>
                    </a:p>
                  </a:txBody>
                  <a:tcPr marL="68598" marR="68598" marT="34290" marB="34290"/>
                </a:tc>
                <a:extLst>
                  <a:ext uri="{0D108BD9-81ED-4DB2-BD59-A6C34878D82A}">
                    <a16:rowId xmlns:a16="http://schemas.microsoft.com/office/drawing/2014/main" xmlns="" val="10002"/>
                  </a:ext>
                </a:extLst>
              </a:tr>
              <a:tr h="276696">
                <a:tc>
                  <a:txBody>
                    <a:bodyPr/>
                    <a:lstStyle/>
                    <a:p>
                      <a:r>
                        <a:rPr lang="en-US" sz="1200" dirty="0"/>
                        <a:t>139</a:t>
                      </a:r>
                      <a:endParaRPr lang="en-US" sz="1200" dirty="0">
                        <a:solidFill>
                          <a:srgbClr val="2B2A2A"/>
                        </a:solidFill>
                      </a:endParaRPr>
                    </a:p>
                  </a:txBody>
                  <a:tcPr marL="68598" marR="68598" marT="34290" marB="34290"/>
                </a:tc>
                <a:tc>
                  <a:txBody>
                    <a:bodyPr/>
                    <a:lstStyle/>
                    <a:p>
                      <a:pPr algn="ctr"/>
                      <a:r>
                        <a:rPr lang="en-US" sz="1200" dirty="0"/>
                        <a:t>M</a:t>
                      </a:r>
                      <a:endParaRPr lang="en-US" sz="1200" dirty="0">
                        <a:solidFill>
                          <a:srgbClr val="2B2A2A"/>
                        </a:solidFill>
                      </a:endParaRPr>
                    </a:p>
                  </a:txBody>
                  <a:tcPr marL="68598" marR="68598" marT="34290" marB="34290">
                    <a:solidFill>
                      <a:schemeClr val="accent5"/>
                    </a:solidFill>
                  </a:tcPr>
                </a:tc>
                <a:tc>
                  <a:txBody>
                    <a:bodyPr/>
                    <a:lstStyle/>
                    <a:p>
                      <a:r>
                        <a:rPr lang="en-US" sz="1200" dirty="0"/>
                        <a:t>Peter Black</a:t>
                      </a:r>
                      <a:endParaRPr lang="en-US" sz="1200" dirty="0">
                        <a:solidFill>
                          <a:srgbClr val="2B2A2A"/>
                        </a:solidFill>
                      </a:endParaRPr>
                    </a:p>
                  </a:txBody>
                  <a:tcPr marL="68598" marR="68598" marT="34290" marB="34290"/>
                </a:tc>
                <a:extLst>
                  <a:ext uri="{0D108BD9-81ED-4DB2-BD59-A6C34878D82A}">
                    <a16:rowId xmlns:a16="http://schemas.microsoft.com/office/drawing/2014/main" xmlns="" val="10003"/>
                  </a:ext>
                </a:extLst>
              </a:tr>
              <a:tr h="276696">
                <a:tc>
                  <a:txBody>
                    <a:bodyPr/>
                    <a:lstStyle/>
                    <a:p>
                      <a:r>
                        <a:rPr lang="en-US" sz="1200" dirty="0"/>
                        <a:t>446</a:t>
                      </a:r>
                      <a:endParaRPr lang="en-US" sz="1200" dirty="0">
                        <a:solidFill>
                          <a:srgbClr val="2B2A2A"/>
                        </a:solidFill>
                      </a:endParaRPr>
                    </a:p>
                  </a:txBody>
                  <a:tcPr marL="68598" marR="68598" marT="34290" marB="34290"/>
                </a:tc>
                <a:tc>
                  <a:txBody>
                    <a:bodyPr/>
                    <a:lstStyle/>
                    <a:p>
                      <a:pPr algn="ctr"/>
                      <a:r>
                        <a:rPr lang="en-US" sz="1200" dirty="0"/>
                        <a:t>M</a:t>
                      </a:r>
                      <a:endParaRPr lang="en-US" sz="1200" dirty="0">
                        <a:solidFill>
                          <a:srgbClr val="2B2A2A"/>
                        </a:solidFill>
                      </a:endParaRPr>
                    </a:p>
                  </a:txBody>
                  <a:tcPr marL="68598" marR="68598" marT="34290" marB="34290">
                    <a:solidFill>
                      <a:schemeClr val="accent5"/>
                    </a:solidFill>
                  </a:tcPr>
                </a:tc>
                <a:tc>
                  <a:txBody>
                    <a:bodyPr/>
                    <a:lstStyle/>
                    <a:p>
                      <a:r>
                        <a:rPr lang="en-US" sz="1200" dirty="0"/>
                        <a:t>Pat Partridge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4"/>
                  </a:ext>
                </a:extLst>
              </a:tr>
              <a:tr h="276696">
                <a:tc>
                  <a:txBody>
                    <a:bodyPr/>
                    <a:lstStyle/>
                    <a:p>
                      <a:r>
                        <a:rPr lang="en-US" sz="1200" dirty="0"/>
                        <a:t>658</a:t>
                      </a:r>
                      <a:endParaRPr lang="en-US" sz="1200" dirty="0">
                        <a:solidFill>
                          <a:srgbClr val="2B2A2A"/>
                        </a:solidFill>
                      </a:endParaRPr>
                    </a:p>
                  </a:txBody>
                  <a:tcPr marL="68598" marR="68598" marT="34290" marB="34290"/>
                </a:tc>
                <a:tc>
                  <a:txBody>
                    <a:bodyPr/>
                    <a:lstStyle/>
                    <a:p>
                      <a:pPr algn="ctr"/>
                      <a:r>
                        <a:rPr lang="en-US" sz="1200" dirty="0"/>
                        <a:t>F</a:t>
                      </a:r>
                      <a:endParaRPr lang="en-US" sz="1200" dirty="0">
                        <a:solidFill>
                          <a:srgbClr val="2B2A2A"/>
                        </a:solidFill>
                      </a:endParaRPr>
                    </a:p>
                  </a:txBody>
                  <a:tcPr marL="68598" marR="68598" marT="34290" marB="34290">
                    <a:solidFill>
                      <a:schemeClr val="accent5"/>
                    </a:solidFill>
                  </a:tcPr>
                </a:tc>
                <a:tc>
                  <a:txBody>
                    <a:bodyPr/>
                    <a:lstStyle/>
                    <a:p>
                      <a:r>
                        <a:rPr lang="en-US" sz="1200" dirty="0"/>
                        <a:t>Sarah Cyan</a:t>
                      </a:r>
                      <a:endParaRPr lang="en-US" sz="1200" dirty="0">
                        <a:solidFill>
                          <a:srgbClr val="2B2A2A"/>
                        </a:solidFill>
                      </a:endParaRPr>
                    </a:p>
                  </a:txBody>
                  <a:tcPr marL="68598" marR="68598" marT="34290" marB="34290"/>
                </a:tc>
                <a:extLst>
                  <a:ext uri="{0D108BD9-81ED-4DB2-BD59-A6C34878D82A}">
                    <a16:rowId xmlns:a16="http://schemas.microsoft.com/office/drawing/2014/main" xmlns="" val="10005"/>
                  </a:ext>
                </a:extLst>
              </a:tr>
              <a:tr h="276696">
                <a:tc>
                  <a:txBody>
                    <a:bodyPr/>
                    <a:lstStyle/>
                    <a:p>
                      <a:r>
                        <a:rPr lang="en-US" sz="1200" dirty="0"/>
                        <a:t>164</a:t>
                      </a:r>
                      <a:endParaRPr lang="en-US" sz="1200" dirty="0">
                        <a:solidFill>
                          <a:srgbClr val="2B2A2A"/>
                        </a:solidFill>
                      </a:endParaRPr>
                    </a:p>
                  </a:txBody>
                  <a:tcPr marL="68598" marR="68598" marT="34290" marB="34290"/>
                </a:tc>
                <a:tc>
                  <a:txBody>
                    <a:bodyPr/>
                    <a:lstStyle/>
                    <a:p>
                      <a:pPr algn="ctr"/>
                      <a:r>
                        <a:rPr lang="en-US" sz="1200" dirty="0"/>
                        <a:t>M</a:t>
                      </a:r>
                      <a:endParaRPr lang="en-US" sz="1200" dirty="0">
                        <a:solidFill>
                          <a:srgbClr val="2B2A2A"/>
                        </a:solidFill>
                      </a:endParaRPr>
                    </a:p>
                  </a:txBody>
                  <a:tcPr marL="68598" marR="68598" marT="34290" marB="34290">
                    <a:solidFill>
                      <a:schemeClr val="accent5"/>
                    </a:solidFill>
                  </a:tcPr>
                </a:tc>
                <a:tc>
                  <a:txBody>
                    <a:bodyPr/>
                    <a:lstStyle/>
                    <a:p>
                      <a:r>
                        <a:rPr lang="en-US" sz="1200" dirty="0"/>
                        <a:t>Brian Snail</a:t>
                      </a:r>
                      <a:endParaRPr lang="en-US" sz="1200" dirty="0">
                        <a:solidFill>
                          <a:srgbClr val="2B2A2A"/>
                        </a:solidFill>
                      </a:endParaRPr>
                    </a:p>
                  </a:txBody>
                  <a:tcPr marL="68598" marR="68598" marT="34290" marB="34290"/>
                </a:tc>
                <a:extLst>
                  <a:ext uri="{0D108BD9-81ED-4DB2-BD59-A6C34878D82A}">
                    <a16:rowId xmlns:a16="http://schemas.microsoft.com/office/drawing/2014/main" xmlns="" val="10006"/>
                  </a:ext>
                </a:extLst>
              </a:tr>
              <a:tr h="276696">
                <a:tc>
                  <a:txBody>
                    <a:bodyPr/>
                    <a:lstStyle/>
                    <a:p>
                      <a:r>
                        <a:rPr lang="en-US" sz="1200" dirty="0"/>
                        <a:t>209</a:t>
                      </a:r>
                      <a:endParaRPr lang="en-US" sz="1200" dirty="0">
                        <a:solidFill>
                          <a:srgbClr val="2B2A2A"/>
                        </a:solidFill>
                      </a:endParaRPr>
                    </a:p>
                  </a:txBody>
                  <a:tcPr marL="68598" marR="68598" marT="34290" marB="34290"/>
                </a:tc>
                <a:tc>
                  <a:txBody>
                    <a:bodyPr/>
                    <a:lstStyle/>
                    <a:p>
                      <a:pPr algn="ctr"/>
                      <a:r>
                        <a:rPr lang="en-US" sz="1200" dirty="0"/>
                        <a:t>M</a:t>
                      </a:r>
                      <a:endParaRPr lang="en-US" sz="1200" dirty="0">
                        <a:solidFill>
                          <a:srgbClr val="2B2A2A"/>
                        </a:solidFill>
                      </a:endParaRPr>
                    </a:p>
                  </a:txBody>
                  <a:tcPr marL="68598" marR="68598" marT="34290" marB="34290">
                    <a:solidFill>
                      <a:schemeClr val="accent5"/>
                    </a:solidFill>
                  </a:tcPr>
                </a:tc>
                <a:tc>
                  <a:txBody>
                    <a:bodyPr/>
                    <a:lstStyle/>
                    <a:p>
                      <a:r>
                        <a:rPr lang="en-US" sz="1200" dirty="0"/>
                        <a:t>James White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7"/>
                  </a:ext>
                </a:extLst>
              </a:tr>
              <a:tr h="276696">
                <a:tc>
                  <a:txBody>
                    <a:bodyPr/>
                    <a:lstStyle/>
                    <a:p>
                      <a:r>
                        <a:rPr lang="en-US" sz="1200" dirty="0"/>
                        <a:t>306</a:t>
                      </a:r>
                      <a:endParaRPr lang="en-US" sz="1200" dirty="0">
                        <a:solidFill>
                          <a:srgbClr val="2B2A2A"/>
                        </a:solidFill>
                      </a:endParaRPr>
                    </a:p>
                  </a:txBody>
                  <a:tcPr marL="68598" marR="68598" marT="34290" marB="34290"/>
                </a:tc>
                <a:tc>
                  <a:txBody>
                    <a:bodyPr/>
                    <a:lstStyle/>
                    <a:p>
                      <a:pPr algn="ctr"/>
                      <a:r>
                        <a:rPr lang="en-US" sz="1200" dirty="0"/>
                        <a:t>F</a:t>
                      </a:r>
                      <a:endParaRPr lang="en-US" sz="1200" dirty="0">
                        <a:solidFill>
                          <a:srgbClr val="2B2A2A"/>
                        </a:solidFill>
                      </a:endParaRPr>
                    </a:p>
                  </a:txBody>
                  <a:tcPr marL="68598" marR="68598" marT="34290" marB="34290">
                    <a:solidFill>
                      <a:schemeClr val="accent5"/>
                    </a:solidFill>
                  </a:tcPr>
                </a:tc>
                <a:tc>
                  <a:txBody>
                    <a:bodyPr/>
                    <a:lstStyle/>
                    <a:p>
                      <a:r>
                        <a:rPr lang="en-US" sz="1200" dirty="0"/>
                        <a:t>Lisa Green</a:t>
                      </a:r>
                      <a:endParaRPr lang="en-US" sz="1200" dirty="0">
                        <a:solidFill>
                          <a:srgbClr val="2B2A2A"/>
                        </a:solidFill>
                      </a:endParaRPr>
                    </a:p>
                  </a:txBody>
                  <a:tcPr marL="68598" marR="68598" marT="34290" marB="34290"/>
                </a:tc>
                <a:extLst>
                  <a:ext uri="{0D108BD9-81ED-4DB2-BD59-A6C34878D82A}">
                    <a16:rowId xmlns:a16="http://schemas.microsoft.com/office/drawing/2014/main" xmlns="" val="10008"/>
                  </a:ext>
                </a:extLst>
              </a:tr>
            </a:tbl>
          </a:graphicData>
        </a:graphic>
      </p:graphicFrame>
      <p:graphicFrame>
        <p:nvGraphicFramePr>
          <p:cNvPr id="85" name="Content Placeholder 3"/>
          <p:cNvGraphicFramePr>
            <a:graphicFrameLocks/>
          </p:cNvGraphicFramePr>
          <p:nvPr>
            <p:extLst/>
          </p:nvPr>
        </p:nvGraphicFramePr>
        <p:xfrm>
          <a:off x="5861304" y="449252"/>
          <a:ext cx="2174679" cy="1675567"/>
        </p:xfrm>
        <a:graphic>
          <a:graphicData uri="http://schemas.openxmlformats.org/drawingml/2006/table">
            <a:tbl>
              <a:tblPr firstRow="1" bandRow="1">
                <a:tableStyleId>{72833802-FEF1-4C79-8D5D-14CF1EAF98D9}</a:tableStyleId>
              </a:tblPr>
              <a:tblGrid>
                <a:gridCol w="396678">
                  <a:extLst>
                    <a:ext uri="{9D8B030D-6E8A-4147-A177-3AD203B41FA5}">
                      <a16:colId xmlns:a16="http://schemas.microsoft.com/office/drawing/2014/main" xmlns="" val="20000"/>
                    </a:ext>
                  </a:extLst>
                </a:gridCol>
                <a:gridCol w="673100">
                  <a:extLst>
                    <a:ext uri="{9D8B030D-6E8A-4147-A177-3AD203B41FA5}">
                      <a16:colId xmlns:a16="http://schemas.microsoft.com/office/drawing/2014/main" xmlns="" val="20001"/>
                    </a:ext>
                  </a:extLst>
                </a:gridCol>
                <a:gridCol w="1104901">
                  <a:extLst>
                    <a:ext uri="{9D8B030D-6E8A-4147-A177-3AD203B41FA5}">
                      <a16:colId xmlns:a16="http://schemas.microsoft.com/office/drawing/2014/main" xmlns="" val="20002"/>
                    </a:ext>
                  </a:extLst>
                </a:gridCol>
              </a:tblGrid>
              <a:tr h="292087">
                <a:tc>
                  <a:txBody>
                    <a:bodyPr/>
                    <a:lstStyle/>
                    <a:p>
                      <a:r>
                        <a:rPr lang="en-US" sz="1200" dirty="0"/>
                        <a:t>ID</a:t>
                      </a:r>
                      <a:endParaRPr lang="en-US" sz="1200" dirty="0">
                        <a:solidFill>
                          <a:srgbClr val="2B2A2A"/>
                        </a:solidFill>
                      </a:endParaRPr>
                    </a:p>
                  </a:txBody>
                  <a:tcPr marL="68598" marR="68598" marT="34290" marB="34290"/>
                </a:tc>
                <a:tc>
                  <a:txBody>
                    <a:bodyPr/>
                    <a:lstStyle/>
                    <a:p>
                      <a:pPr algn="ctr"/>
                      <a:r>
                        <a:rPr lang="en-US" sz="1200" dirty="0"/>
                        <a:t>Gender</a:t>
                      </a:r>
                      <a:endParaRPr lang="en-US" sz="1200" dirty="0">
                        <a:solidFill>
                          <a:srgbClr val="2B2A2A"/>
                        </a:solidFill>
                      </a:endParaRPr>
                    </a:p>
                  </a:txBody>
                  <a:tcPr marL="68598" marR="68598" marT="34290" marB="34290"/>
                </a:tc>
                <a:tc>
                  <a:txBody>
                    <a:bodyPr/>
                    <a:lstStyle/>
                    <a:p>
                      <a:r>
                        <a:rPr lang="en-US" sz="1200" dirty="0"/>
                        <a:t>Name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0"/>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1"/>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2"/>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3"/>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4"/>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5"/>
                  </a:ext>
                </a:extLst>
              </a:tr>
            </a:tbl>
          </a:graphicData>
        </a:graphic>
      </p:graphicFrame>
      <p:graphicFrame>
        <p:nvGraphicFramePr>
          <p:cNvPr id="88" name="Content Placeholder 3"/>
          <p:cNvGraphicFramePr>
            <a:graphicFrameLocks/>
          </p:cNvGraphicFramePr>
          <p:nvPr>
            <p:extLst/>
          </p:nvPr>
        </p:nvGraphicFramePr>
        <p:xfrm>
          <a:off x="5858540" y="2966335"/>
          <a:ext cx="2174679" cy="1122175"/>
        </p:xfrm>
        <a:graphic>
          <a:graphicData uri="http://schemas.openxmlformats.org/drawingml/2006/table">
            <a:tbl>
              <a:tblPr firstRow="1" bandRow="1">
                <a:tableStyleId>{72833802-FEF1-4C79-8D5D-14CF1EAF98D9}</a:tableStyleId>
              </a:tblPr>
              <a:tblGrid>
                <a:gridCol w="396678">
                  <a:extLst>
                    <a:ext uri="{9D8B030D-6E8A-4147-A177-3AD203B41FA5}">
                      <a16:colId xmlns:a16="http://schemas.microsoft.com/office/drawing/2014/main" xmlns="" val="20000"/>
                    </a:ext>
                  </a:extLst>
                </a:gridCol>
                <a:gridCol w="673100">
                  <a:extLst>
                    <a:ext uri="{9D8B030D-6E8A-4147-A177-3AD203B41FA5}">
                      <a16:colId xmlns:a16="http://schemas.microsoft.com/office/drawing/2014/main" xmlns="" val="20001"/>
                    </a:ext>
                  </a:extLst>
                </a:gridCol>
                <a:gridCol w="1104901">
                  <a:extLst>
                    <a:ext uri="{9D8B030D-6E8A-4147-A177-3AD203B41FA5}">
                      <a16:colId xmlns:a16="http://schemas.microsoft.com/office/drawing/2014/main" xmlns="" val="20002"/>
                    </a:ext>
                  </a:extLst>
                </a:gridCol>
              </a:tblGrid>
              <a:tr h="292087">
                <a:tc>
                  <a:txBody>
                    <a:bodyPr/>
                    <a:lstStyle/>
                    <a:p>
                      <a:r>
                        <a:rPr lang="en-US" sz="1200" dirty="0"/>
                        <a:t>ID</a:t>
                      </a:r>
                      <a:endParaRPr lang="en-US" sz="1200" dirty="0">
                        <a:solidFill>
                          <a:srgbClr val="2B2A2A"/>
                        </a:solidFill>
                      </a:endParaRPr>
                    </a:p>
                  </a:txBody>
                  <a:tcPr marL="68598" marR="68598" marT="34290" marB="34290"/>
                </a:tc>
                <a:tc>
                  <a:txBody>
                    <a:bodyPr/>
                    <a:lstStyle/>
                    <a:p>
                      <a:pPr algn="ctr"/>
                      <a:r>
                        <a:rPr lang="en-US" sz="1200" dirty="0"/>
                        <a:t>Gender</a:t>
                      </a:r>
                      <a:endParaRPr lang="en-US" sz="1200" dirty="0">
                        <a:solidFill>
                          <a:srgbClr val="2B2A2A"/>
                        </a:solidFill>
                      </a:endParaRPr>
                    </a:p>
                  </a:txBody>
                  <a:tcPr marL="68598" marR="68598" marT="34290" marB="34290"/>
                </a:tc>
                <a:tc>
                  <a:txBody>
                    <a:bodyPr/>
                    <a:lstStyle/>
                    <a:p>
                      <a:r>
                        <a:rPr lang="en-US" sz="1200" dirty="0"/>
                        <a:t>Name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0"/>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1"/>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2"/>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3"/>
                  </a:ext>
                </a:extLst>
              </a:tr>
            </a:tbl>
          </a:graphicData>
        </a:graphic>
      </p:graphicFrame>
      <p:sp>
        <p:nvSpPr>
          <p:cNvPr id="89" name="Rectangle 88"/>
          <p:cNvSpPr/>
          <p:nvPr/>
        </p:nvSpPr>
        <p:spPr>
          <a:xfrm>
            <a:off x="888274" y="1271451"/>
            <a:ext cx="653143" cy="2508069"/>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16" name="Title 1"/>
          <p:cNvSpPr txBox="1">
            <a:spLocks/>
          </p:cNvSpPr>
          <p:nvPr/>
        </p:nvSpPr>
        <p:spPr>
          <a:xfrm>
            <a:off x="336789" y="114936"/>
            <a:ext cx="8205304" cy="677000"/>
          </a:xfrm>
          <a:prstGeom prst="rect">
            <a:avLst/>
          </a:prstGeom>
        </p:spPr>
        <p:txBody>
          <a:bodyPr/>
          <a:lstStyle>
            <a:lvl1pPr algn="l" defTabSz="457200" rtl="0" eaLnBrk="1" latinLnBrk="0" hangingPunct="1">
              <a:spcBef>
                <a:spcPct val="0"/>
              </a:spcBef>
              <a:buNone/>
              <a:defRPr sz="2400" b="1" i="0" kern="1200">
                <a:solidFill>
                  <a:schemeClr val="tx1"/>
                </a:solidFill>
                <a:latin typeface="Arial"/>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Arial"/>
                <a:ea typeface="+mj-ea"/>
                <a:cs typeface="Arial"/>
              </a:rPr>
              <a:t>Distribution style: KEY</a:t>
            </a:r>
          </a:p>
        </p:txBody>
      </p:sp>
      <p:cxnSp>
        <p:nvCxnSpPr>
          <p:cNvPr id="20" name="Straight Arrow Connector 19"/>
          <p:cNvCxnSpPr/>
          <p:nvPr/>
        </p:nvCxnSpPr>
        <p:spPr>
          <a:xfrm flipV="1">
            <a:off x="2650418" y="882502"/>
            <a:ext cx="3208122" cy="80368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p:cNvCxnSpPr/>
          <p:nvPr/>
        </p:nvCxnSpPr>
        <p:spPr>
          <a:xfrm>
            <a:off x="2650418" y="1990847"/>
            <a:ext cx="3208122" cy="140070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6" name="Straight Arrow Connector 25"/>
          <p:cNvCxnSpPr/>
          <p:nvPr/>
        </p:nvCxnSpPr>
        <p:spPr>
          <a:xfrm flipV="1">
            <a:off x="2643581" y="1158949"/>
            <a:ext cx="3204326" cy="109008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5" name="Straight Arrow Connector 34"/>
          <p:cNvCxnSpPr/>
          <p:nvPr/>
        </p:nvCxnSpPr>
        <p:spPr>
          <a:xfrm>
            <a:off x="2643581" y="2816029"/>
            <a:ext cx="3214959" cy="82538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9" name="Straight Arrow Connector 38"/>
          <p:cNvCxnSpPr>
            <a:stCxn id="79" idx="3"/>
          </p:cNvCxnSpPr>
          <p:nvPr/>
        </p:nvCxnSpPr>
        <p:spPr>
          <a:xfrm flipV="1">
            <a:off x="2650418" y="1435395"/>
            <a:ext cx="3210886" cy="10949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2" name="Straight Arrow Connector 41"/>
          <p:cNvCxnSpPr/>
          <p:nvPr/>
        </p:nvCxnSpPr>
        <p:spPr>
          <a:xfrm flipV="1">
            <a:off x="2650418" y="1686188"/>
            <a:ext cx="3210886" cy="139688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5" name="Straight Arrow Connector 44"/>
          <p:cNvCxnSpPr/>
          <p:nvPr/>
        </p:nvCxnSpPr>
        <p:spPr>
          <a:xfrm flipV="1">
            <a:off x="2643581" y="1988288"/>
            <a:ext cx="3204326" cy="14032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aphicFrame>
        <p:nvGraphicFramePr>
          <p:cNvPr id="50" name="Content Placeholder 3"/>
          <p:cNvGraphicFramePr>
            <a:graphicFrameLocks/>
          </p:cNvGraphicFramePr>
          <p:nvPr>
            <p:extLst/>
          </p:nvPr>
        </p:nvGraphicFramePr>
        <p:xfrm>
          <a:off x="5858540" y="2966334"/>
          <a:ext cx="2174679" cy="1122175"/>
        </p:xfrm>
        <a:graphic>
          <a:graphicData uri="http://schemas.openxmlformats.org/drawingml/2006/table">
            <a:tbl>
              <a:tblPr firstRow="1" bandRow="1">
                <a:tableStyleId>{72833802-FEF1-4C79-8D5D-14CF1EAF98D9}</a:tableStyleId>
              </a:tblPr>
              <a:tblGrid>
                <a:gridCol w="396678">
                  <a:extLst>
                    <a:ext uri="{9D8B030D-6E8A-4147-A177-3AD203B41FA5}">
                      <a16:colId xmlns:a16="http://schemas.microsoft.com/office/drawing/2014/main" xmlns="" val="20000"/>
                    </a:ext>
                  </a:extLst>
                </a:gridCol>
                <a:gridCol w="673100">
                  <a:extLst>
                    <a:ext uri="{9D8B030D-6E8A-4147-A177-3AD203B41FA5}">
                      <a16:colId xmlns:a16="http://schemas.microsoft.com/office/drawing/2014/main" xmlns="" val="20001"/>
                    </a:ext>
                  </a:extLst>
                </a:gridCol>
                <a:gridCol w="1104901">
                  <a:extLst>
                    <a:ext uri="{9D8B030D-6E8A-4147-A177-3AD203B41FA5}">
                      <a16:colId xmlns:a16="http://schemas.microsoft.com/office/drawing/2014/main" xmlns="" val="20002"/>
                    </a:ext>
                  </a:extLst>
                </a:gridCol>
              </a:tblGrid>
              <a:tr h="292087">
                <a:tc>
                  <a:txBody>
                    <a:bodyPr/>
                    <a:lstStyle/>
                    <a:p>
                      <a:r>
                        <a:rPr lang="en-US" sz="1200" dirty="0"/>
                        <a:t>ID</a:t>
                      </a:r>
                      <a:endParaRPr lang="en-US" sz="1200" dirty="0">
                        <a:solidFill>
                          <a:srgbClr val="2B2A2A"/>
                        </a:solidFill>
                      </a:endParaRPr>
                    </a:p>
                  </a:txBody>
                  <a:tcPr marL="68598" marR="68598" marT="34290" marB="34290"/>
                </a:tc>
                <a:tc>
                  <a:txBody>
                    <a:bodyPr/>
                    <a:lstStyle/>
                    <a:p>
                      <a:pPr algn="ctr"/>
                      <a:r>
                        <a:rPr lang="en-US" sz="1200" dirty="0"/>
                        <a:t>Gender</a:t>
                      </a:r>
                      <a:endParaRPr lang="en-US" sz="1200" dirty="0">
                        <a:solidFill>
                          <a:srgbClr val="2B2A2A"/>
                        </a:solidFill>
                      </a:endParaRPr>
                    </a:p>
                  </a:txBody>
                  <a:tcPr marL="68598" marR="68598" marT="34290" marB="34290"/>
                </a:tc>
                <a:tc>
                  <a:txBody>
                    <a:bodyPr/>
                    <a:lstStyle/>
                    <a:p>
                      <a:r>
                        <a:rPr lang="en-US" sz="1200" dirty="0"/>
                        <a:t>Name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0"/>
                  </a:ext>
                </a:extLst>
              </a:tr>
              <a:tr h="276696">
                <a:tc>
                  <a:txBody>
                    <a:bodyPr/>
                    <a:lstStyle/>
                    <a:p>
                      <a:r>
                        <a:rPr lang="en-US" sz="1200" dirty="0"/>
                        <a:t>292</a:t>
                      </a:r>
                      <a:endParaRPr lang="en-US" sz="1200" dirty="0">
                        <a:solidFill>
                          <a:srgbClr val="2B2A2A"/>
                        </a:solidFill>
                      </a:endParaRPr>
                    </a:p>
                  </a:txBody>
                  <a:tcPr marL="68598" marR="68598" marT="34290" marB="34290"/>
                </a:tc>
                <a:tc>
                  <a:txBody>
                    <a:bodyPr/>
                    <a:lstStyle/>
                    <a:p>
                      <a:pPr algn="ctr"/>
                      <a:r>
                        <a:rPr lang="en-US" sz="1200" dirty="0"/>
                        <a:t>F</a:t>
                      </a:r>
                      <a:endParaRPr lang="en-US" sz="1200" dirty="0">
                        <a:solidFill>
                          <a:srgbClr val="2B2A2A"/>
                        </a:solidFill>
                      </a:endParaRPr>
                    </a:p>
                  </a:txBody>
                  <a:tcPr marL="68598" marR="68598" marT="34290" marB="34290"/>
                </a:tc>
                <a:tc>
                  <a:txBody>
                    <a:bodyPr/>
                    <a:lstStyle/>
                    <a:p>
                      <a:r>
                        <a:rPr lang="en-US" sz="1200" dirty="0"/>
                        <a:t>Jane Jones</a:t>
                      </a:r>
                      <a:endParaRPr lang="en-US" sz="1200" dirty="0">
                        <a:solidFill>
                          <a:srgbClr val="2B2A2A"/>
                        </a:solidFill>
                      </a:endParaRPr>
                    </a:p>
                  </a:txBody>
                  <a:tcPr marL="68598" marR="68598" marT="34290" marB="34290"/>
                </a:tc>
                <a:extLst>
                  <a:ext uri="{0D108BD9-81ED-4DB2-BD59-A6C34878D82A}">
                    <a16:rowId xmlns:a16="http://schemas.microsoft.com/office/drawing/2014/main" xmlns="" val="10001"/>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2"/>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3"/>
                  </a:ext>
                </a:extLst>
              </a:tr>
            </a:tbl>
          </a:graphicData>
        </a:graphic>
      </p:graphicFrame>
      <p:sp>
        <p:nvSpPr>
          <p:cNvPr id="2" name="Rectangle 1"/>
          <p:cNvSpPr/>
          <p:nvPr/>
        </p:nvSpPr>
        <p:spPr>
          <a:xfrm>
            <a:off x="3410712" y="2194560"/>
            <a:ext cx="1715512" cy="429411"/>
          </a:xfrm>
          <a:prstGeom prst="rect">
            <a:avLst/>
          </a:prstGeom>
          <a:solidFill>
            <a:schemeClr val="bg2"/>
          </a:solidFill>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Hash Function</a:t>
            </a:r>
          </a:p>
        </p:txBody>
      </p:sp>
      <p:cxnSp>
        <p:nvCxnSpPr>
          <p:cNvPr id="51" name="Straight Arrow Connector 50"/>
          <p:cNvCxnSpPr/>
          <p:nvPr/>
        </p:nvCxnSpPr>
        <p:spPr>
          <a:xfrm>
            <a:off x="2643581" y="3641416"/>
            <a:ext cx="3214959" cy="31145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55" name="Magnetic Disk 80"/>
          <p:cNvSpPr/>
          <p:nvPr/>
        </p:nvSpPr>
        <p:spPr bwMode="auto">
          <a:xfrm>
            <a:off x="8260007" y="920665"/>
            <a:ext cx="775752" cy="938894"/>
          </a:xfrm>
          <a:prstGeom prst="flowChartMagneticDisk">
            <a:avLst/>
          </a:prstGeom>
          <a:solidFill>
            <a:schemeClr val="accent3">
              <a:lumMod val="75000"/>
            </a:schemeClr>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marL="0" marR="0" lvl="0" indent="0" algn="ctr" defTabSz="685666"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prstClr val="black">
                    <a:alpha val="99000"/>
                  </a:prstClr>
                </a:solidFill>
                <a:effectLst/>
                <a:uLnTx/>
                <a:uFillTx/>
                <a:latin typeface="Calibri"/>
              </a:rPr>
              <a:t>1</a:t>
            </a:r>
          </a:p>
        </p:txBody>
      </p:sp>
      <p:sp>
        <p:nvSpPr>
          <p:cNvPr id="56" name="Magnetic Disk 81"/>
          <p:cNvSpPr/>
          <p:nvPr/>
        </p:nvSpPr>
        <p:spPr bwMode="auto">
          <a:xfrm>
            <a:off x="8260007" y="3013981"/>
            <a:ext cx="775752" cy="938894"/>
          </a:xfrm>
          <a:prstGeom prst="flowChartMagneticDisk">
            <a:avLst/>
          </a:prstGeom>
          <a:solidFill>
            <a:schemeClr val="accent3">
              <a:lumMod val="75000"/>
            </a:schemeClr>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marL="0" marR="0" lvl="0" indent="0" algn="ctr" defTabSz="685666"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srgbClr val="2B2A2A"/>
                </a:solidFill>
                <a:effectLst/>
                <a:uLnTx/>
                <a:uFillTx/>
                <a:latin typeface="Calibri"/>
              </a:rPr>
              <a:t>2</a:t>
            </a:r>
          </a:p>
        </p:txBody>
      </p:sp>
      <p:graphicFrame>
        <p:nvGraphicFramePr>
          <p:cNvPr id="31" name="Content Placeholder 3"/>
          <p:cNvGraphicFramePr>
            <a:graphicFrameLocks/>
          </p:cNvGraphicFramePr>
          <p:nvPr>
            <p:extLst/>
          </p:nvPr>
        </p:nvGraphicFramePr>
        <p:xfrm>
          <a:off x="5861304" y="444551"/>
          <a:ext cx="2174679" cy="1675567"/>
        </p:xfrm>
        <a:graphic>
          <a:graphicData uri="http://schemas.openxmlformats.org/drawingml/2006/table">
            <a:tbl>
              <a:tblPr firstRow="1" bandRow="1">
                <a:tableStyleId>{72833802-FEF1-4C79-8D5D-14CF1EAF98D9}</a:tableStyleId>
              </a:tblPr>
              <a:tblGrid>
                <a:gridCol w="396678">
                  <a:extLst>
                    <a:ext uri="{9D8B030D-6E8A-4147-A177-3AD203B41FA5}">
                      <a16:colId xmlns:a16="http://schemas.microsoft.com/office/drawing/2014/main" xmlns="" val="20000"/>
                    </a:ext>
                  </a:extLst>
                </a:gridCol>
                <a:gridCol w="673100">
                  <a:extLst>
                    <a:ext uri="{9D8B030D-6E8A-4147-A177-3AD203B41FA5}">
                      <a16:colId xmlns:a16="http://schemas.microsoft.com/office/drawing/2014/main" xmlns="" val="20001"/>
                    </a:ext>
                  </a:extLst>
                </a:gridCol>
                <a:gridCol w="1104901">
                  <a:extLst>
                    <a:ext uri="{9D8B030D-6E8A-4147-A177-3AD203B41FA5}">
                      <a16:colId xmlns:a16="http://schemas.microsoft.com/office/drawing/2014/main" xmlns="" val="20002"/>
                    </a:ext>
                  </a:extLst>
                </a:gridCol>
              </a:tblGrid>
              <a:tr h="292087">
                <a:tc>
                  <a:txBody>
                    <a:bodyPr/>
                    <a:lstStyle/>
                    <a:p>
                      <a:r>
                        <a:rPr lang="en-US" sz="1200" dirty="0"/>
                        <a:t>ID</a:t>
                      </a:r>
                      <a:endParaRPr lang="en-US" sz="1200" dirty="0">
                        <a:solidFill>
                          <a:srgbClr val="2B2A2A"/>
                        </a:solidFill>
                      </a:endParaRPr>
                    </a:p>
                  </a:txBody>
                  <a:tcPr marL="68598" marR="68598" marT="34290" marB="34290"/>
                </a:tc>
                <a:tc>
                  <a:txBody>
                    <a:bodyPr/>
                    <a:lstStyle/>
                    <a:p>
                      <a:pPr algn="ctr"/>
                      <a:r>
                        <a:rPr lang="en-US" sz="1200" dirty="0"/>
                        <a:t>Gender</a:t>
                      </a:r>
                      <a:endParaRPr lang="en-US" sz="1200" dirty="0">
                        <a:solidFill>
                          <a:srgbClr val="2B2A2A"/>
                        </a:solidFill>
                      </a:endParaRPr>
                    </a:p>
                  </a:txBody>
                  <a:tcPr marL="68598" marR="68598" marT="34290" marB="34290"/>
                </a:tc>
                <a:tc>
                  <a:txBody>
                    <a:bodyPr/>
                    <a:lstStyle/>
                    <a:p>
                      <a:r>
                        <a:rPr lang="en-US" sz="1200" dirty="0"/>
                        <a:t>Name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0"/>
                  </a:ext>
                </a:extLst>
              </a:tr>
              <a:tr h="276696">
                <a:tc>
                  <a:txBody>
                    <a:bodyPr/>
                    <a:lstStyle/>
                    <a:p>
                      <a:r>
                        <a:rPr lang="en-US" sz="1200" dirty="0"/>
                        <a:t>101</a:t>
                      </a:r>
                      <a:endParaRPr lang="en-US" sz="1200" dirty="0">
                        <a:solidFill>
                          <a:srgbClr val="2B2A2A"/>
                        </a:solidFill>
                      </a:endParaRPr>
                    </a:p>
                  </a:txBody>
                  <a:tcPr marL="68598" marR="68598" marT="34290" marB="34290"/>
                </a:tc>
                <a:tc>
                  <a:txBody>
                    <a:bodyPr/>
                    <a:lstStyle/>
                    <a:p>
                      <a:pPr algn="ctr"/>
                      <a:r>
                        <a:rPr lang="en-US" sz="1200" dirty="0"/>
                        <a:t>M</a:t>
                      </a:r>
                      <a:endParaRPr lang="en-US" sz="1200" dirty="0">
                        <a:solidFill>
                          <a:srgbClr val="2B2A2A"/>
                        </a:solidFill>
                      </a:endParaRPr>
                    </a:p>
                  </a:txBody>
                  <a:tcPr marL="68598" marR="68598" marT="34290" marB="34290"/>
                </a:tc>
                <a:tc>
                  <a:txBody>
                    <a:bodyPr/>
                    <a:lstStyle/>
                    <a:p>
                      <a:r>
                        <a:rPr lang="en-US" sz="1200" dirty="0"/>
                        <a:t>John</a:t>
                      </a:r>
                      <a:r>
                        <a:rPr lang="en-US" sz="1200" baseline="0" dirty="0"/>
                        <a:t> Smith</a:t>
                      </a:r>
                      <a:endParaRPr lang="en-US" sz="1200" dirty="0">
                        <a:solidFill>
                          <a:srgbClr val="2B2A2A"/>
                        </a:solidFill>
                      </a:endParaRPr>
                    </a:p>
                  </a:txBody>
                  <a:tcPr marL="68598" marR="68598" marT="34290" marB="34290"/>
                </a:tc>
                <a:extLst>
                  <a:ext uri="{0D108BD9-81ED-4DB2-BD59-A6C34878D82A}">
                    <a16:rowId xmlns:a16="http://schemas.microsoft.com/office/drawing/2014/main" xmlns="" val="10001"/>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2"/>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3"/>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4"/>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5"/>
                  </a:ext>
                </a:extLst>
              </a:tr>
            </a:tbl>
          </a:graphicData>
        </a:graphic>
      </p:graphicFrame>
      <p:graphicFrame>
        <p:nvGraphicFramePr>
          <p:cNvPr id="33" name="Content Placeholder 3"/>
          <p:cNvGraphicFramePr>
            <a:graphicFrameLocks/>
          </p:cNvGraphicFramePr>
          <p:nvPr>
            <p:extLst/>
          </p:nvPr>
        </p:nvGraphicFramePr>
        <p:xfrm>
          <a:off x="5861304" y="444551"/>
          <a:ext cx="2174679" cy="1675567"/>
        </p:xfrm>
        <a:graphic>
          <a:graphicData uri="http://schemas.openxmlformats.org/drawingml/2006/table">
            <a:tbl>
              <a:tblPr firstRow="1" bandRow="1">
                <a:tableStyleId>{72833802-FEF1-4C79-8D5D-14CF1EAF98D9}</a:tableStyleId>
              </a:tblPr>
              <a:tblGrid>
                <a:gridCol w="396678">
                  <a:extLst>
                    <a:ext uri="{9D8B030D-6E8A-4147-A177-3AD203B41FA5}">
                      <a16:colId xmlns:a16="http://schemas.microsoft.com/office/drawing/2014/main" xmlns="" val="20000"/>
                    </a:ext>
                  </a:extLst>
                </a:gridCol>
                <a:gridCol w="673100">
                  <a:extLst>
                    <a:ext uri="{9D8B030D-6E8A-4147-A177-3AD203B41FA5}">
                      <a16:colId xmlns:a16="http://schemas.microsoft.com/office/drawing/2014/main" xmlns="" val="20001"/>
                    </a:ext>
                  </a:extLst>
                </a:gridCol>
                <a:gridCol w="1104901">
                  <a:extLst>
                    <a:ext uri="{9D8B030D-6E8A-4147-A177-3AD203B41FA5}">
                      <a16:colId xmlns:a16="http://schemas.microsoft.com/office/drawing/2014/main" xmlns="" val="20002"/>
                    </a:ext>
                  </a:extLst>
                </a:gridCol>
              </a:tblGrid>
              <a:tr h="292087">
                <a:tc>
                  <a:txBody>
                    <a:bodyPr/>
                    <a:lstStyle/>
                    <a:p>
                      <a:r>
                        <a:rPr lang="en-US" sz="1200" dirty="0"/>
                        <a:t>ID</a:t>
                      </a:r>
                      <a:endParaRPr lang="en-US" sz="1200" dirty="0">
                        <a:solidFill>
                          <a:srgbClr val="2B2A2A"/>
                        </a:solidFill>
                      </a:endParaRPr>
                    </a:p>
                  </a:txBody>
                  <a:tcPr marL="68598" marR="68598" marT="34290" marB="34290"/>
                </a:tc>
                <a:tc>
                  <a:txBody>
                    <a:bodyPr/>
                    <a:lstStyle/>
                    <a:p>
                      <a:pPr algn="ctr"/>
                      <a:r>
                        <a:rPr lang="en-US" sz="1200" dirty="0"/>
                        <a:t>Gender</a:t>
                      </a:r>
                      <a:endParaRPr lang="en-US" sz="1200" dirty="0">
                        <a:solidFill>
                          <a:srgbClr val="2B2A2A"/>
                        </a:solidFill>
                      </a:endParaRPr>
                    </a:p>
                  </a:txBody>
                  <a:tcPr marL="68598" marR="68598" marT="34290" marB="34290"/>
                </a:tc>
                <a:tc>
                  <a:txBody>
                    <a:bodyPr/>
                    <a:lstStyle/>
                    <a:p>
                      <a:r>
                        <a:rPr lang="en-US" sz="1200" dirty="0"/>
                        <a:t>Name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0"/>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1"/>
                  </a:ext>
                </a:extLst>
              </a:tr>
              <a:tr h="276696">
                <a:tc>
                  <a:txBody>
                    <a:bodyPr/>
                    <a:lstStyle/>
                    <a:p>
                      <a:r>
                        <a:rPr lang="en-US" sz="1200" dirty="0"/>
                        <a:t>139</a:t>
                      </a:r>
                      <a:endParaRPr lang="en-US" sz="1200" dirty="0">
                        <a:solidFill>
                          <a:srgbClr val="2B2A2A"/>
                        </a:solidFill>
                      </a:endParaRPr>
                    </a:p>
                  </a:txBody>
                  <a:tcPr marL="68598" marR="68598" marT="34290" marB="34290"/>
                </a:tc>
                <a:tc>
                  <a:txBody>
                    <a:bodyPr/>
                    <a:lstStyle/>
                    <a:p>
                      <a:pPr algn="ctr"/>
                      <a:r>
                        <a:rPr lang="en-US" sz="1200" dirty="0"/>
                        <a:t>M</a:t>
                      </a:r>
                      <a:endParaRPr lang="en-US" sz="1200" dirty="0">
                        <a:solidFill>
                          <a:srgbClr val="2B2A2A"/>
                        </a:solidFill>
                      </a:endParaRPr>
                    </a:p>
                  </a:txBody>
                  <a:tcPr marL="68598" marR="68598" marT="34290" marB="34290"/>
                </a:tc>
                <a:tc>
                  <a:txBody>
                    <a:bodyPr/>
                    <a:lstStyle/>
                    <a:p>
                      <a:r>
                        <a:rPr lang="en-US" sz="1200" dirty="0"/>
                        <a:t>Peter Black</a:t>
                      </a:r>
                      <a:endParaRPr lang="en-US" sz="1200" dirty="0">
                        <a:solidFill>
                          <a:srgbClr val="2B2A2A"/>
                        </a:solidFill>
                      </a:endParaRPr>
                    </a:p>
                  </a:txBody>
                  <a:tcPr marL="68598" marR="68598" marT="34290" marB="34290"/>
                </a:tc>
                <a:extLst>
                  <a:ext uri="{0D108BD9-81ED-4DB2-BD59-A6C34878D82A}">
                    <a16:rowId xmlns:a16="http://schemas.microsoft.com/office/drawing/2014/main" xmlns="" val="10002"/>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3"/>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4"/>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5"/>
                  </a:ext>
                </a:extLst>
              </a:tr>
            </a:tbl>
          </a:graphicData>
        </a:graphic>
      </p:graphicFrame>
      <p:graphicFrame>
        <p:nvGraphicFramePr>
          <p:cNvPr id="36" name="Content Placeholder 3"/>
          <p:cNvGraphicFramePr>
            <a:graphicFrameLocks/>
          </p:cNvGraphicFramePr>
          <p:nvPr>
            <p:extLst/>
          </p:nvPr>
        </p:nvGraphicFramePr>
        <p:xfrm>
          <a:off x="5861304" y="444551"/>
          <a:ext cx="2174679" cy="1675567"/>
        </p:xfrm>
        <a:graphic>
          <a:graphicData uri="http://schemas.openxmlformats.org/drawingml/2006/table">
            <a:tbl>
              <a:tblPr firstRow="1" bandRow="1">
                <a:tableStyleId>{72833802-FEF1-4C79-8D5D-14CF1EAF98D9}</a:tableStyleId>
              </a:tblPr>
              <a:tblGrid>
                <a:gridCol w="396678">
                  <a:extLst>
                    <a:ext uri="{9D8B030D-6E8A-4147-A177-3AD203B41FA5}">
                      <a16:colId xmlns:a16="http://schemas.microsoft.com/office/drawing/2014/main" xmlns="" val="20000"/>
                    </a:ext>
                  </a:extLst>
                </a:gridCol>
                <a:gridCol w="673100">
                  <a:extLst>
                    <a:ext uri="{9D8B030D-6E8A-4147-A177-3AD203B41FA5}">
                      <a16:colId xmlns:a16="http://schemas.microsoft.com/office/drawing/2014/main" xmlns="" val="20001"/>
                    </a:ext>
                  </a:extLst>
                </a:gridCol>
                <a:gridCol w="1104901">
                  <a:extLst>
                    <a:ext uri="{9D8B030D-6E8A-4147-A177-3AD203B41FA5}">
                      <a16:colId xmlns:a16="http://schemas.microsoft.com/office/drawing/2014/main" xmlns="" val="20002"/>
                    </a:ext>
                  </a:extLst>
                </a:gridCol>
              </a:tblGrid>
              <a:tr h="292087">
                <a:tc>
                  <a:txBody>
                    <a:bodyPr/>
                    <a:lstStyle/>
                    <a:p>
                      <a:r>
                        <a:rPr lang="en-US" sz="1200" dirty="0"/>
                        <a:t>ID</a:t>
                      </a:r>
                      <a:endParaRPr lang="en-US" sz="1200" dirty="0">
                        <a:solidFill>
                          <a:srgbClr val="2B2A2A"/>
                        </a:solidFill>
                      </a:endParaRPr>
                    </a:p>
                  </a:txBody>
                  <a:tcPr marL="68598" marR="68598" marT="34290" marB="34290"/>
                </a:tc>
                <a:tc>
                  <a:txBody>
                    <a:bodyPr/>
                    <a:lstStyle/>
                    <a:p>
                      <a:pPr algn="ctr"/>
                      <a:r>
                        <a:rPr lang="en-US" sz="1200" dirty="0"/>
                        <a:t>Gender</a:t>
                      </a:r>
                      <a:endParaRPr lang="en-US" sz="1200" dirty="0">
                        <a:solidFill>
                          <a:srgbClr val="2B2A2A"/>
                        </a:solidFill>
                      </a:endParaRPr>
                    </a:p>
                  </a:txBody>
                  <a:tcPr marL="68598" marR="68598" marT="34290" marB="34290"/>
                </a:tc>
                <a:tc>
                  <a:txBody>
                    <a:bodyPr/>
                    <a:lstStyle/>
                    <a:p>
                      <a:r>
                        <a:rPr lang="en-US" sz="1200" dirty="0"/>
                        <a:t>Name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0"/>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1"/>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2"/>
                  </a:ext>
                </a:extLst>
              </a:tr>
              <a:tr h="276696">
                <a:tc>
                  <a:txBody>
                    <a:bodyPr/>
                    <a:lstStyle/>
                    <a:p>
                      <a:r>
                        <a:rPr lang="en-US" sz="1200" dirty="0"/>
                        <a:t>446</a:t>
                      </a:r>
                      <a:endParaRPr lang="en-US" sz="1200" dirty="0">
                        <a:solidFill>
                          <a:srgbClr val="2B2A2A"/>
                        </a:solidFill>
                      </a:endParaRPr>
                    </a:p>
                  </a:txBody>
                  <a:tcPr marL="68598" marR="68598" marT="34290" marB="34290"/>
                </a:tc>
                <a:tc>
                  <a:txBody>
                    <a:bodyPr/>
                    <a:lstStyle/>
                    <a:p>
                      <a:pPr algn="ctr"/>
                      <a:r>
                        <a:rPr lang="en-US" sz="1200" dirty="0"/>
                        <a:t>M</a:t>
                      </a:r>
                      <a:endParaRPr lang="en-US" sz="1200" dirty="0">
                        <a:solidFill>
                          <a:srgbClr val="2B2A2A"/>
                        </a:solidFill>
                      </a:endParaRPr>
                    </a:p>
                  </a:txBody>
                  <a:tcPr marL="68598" marR="68598" marT="34290" marB="34290"/>
                </a:tc>
                <a:tc>
                  <a:txBody>
                    <a:bodyPr/>
                    <a:lstStyle/>
                    <a:p>
                      <a:r>
                        <a:rPr lang="en-US" sz="1200" dirty="0"/>
                        <a:t>Pat Partridge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3"/>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4"/>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5"/>
                  </a:ext>
                </a:extLst>
              </a:tr>
            </a:tbl>
          </a:graphicData>
        </a:graphic>
      </p:graphicFrame>
      <p:graphicFrame>
        <p:nvGraphicFramePr>
          <p:cNvPr id="37" name="Content Placeholder 3"/>
          <p:cNvGraphicFramePr>
            <a:graphicFrameLocks/>
          </p:cNvGraphicFramePr>
          <p:nvPr>
            <p:extLst/>
          </p:nvPr>
        </p:nvGraphicFramePr>
        <p:xfrm>
          <a:off x="5861304" y="444551"/>
          <a:ext cx="2174679" cy="1675567"/>
        </p:xfrm>
        <a:graphic>
          <a:graphicData uri="http://schemas.openxmlformats.org/drawingml/2006/table">
            <a:tbl>
              <a:tblPr firstRow="1" bandRow="1">
                <a:tableStyleId>{72833802-FEF1-4C79-8D5D-14CF1EAF98D9}</a:tableStyleId>
              </a:tblPr>
              <a:tblGrid>
                <a:gridCol w="396678">
                  <a:extLst>
                    <a:ext uri="{9D8B030D-6E8A-4147-A177-3AD203B41FA5}">
                      <a16:colId xmlns:a16="http://schemas.microsoft.com/office/drawing/2014/main" xmlns="" val="20000"/>
                    </a:ext>
                  </a:extLst>
                </a:gridCol>
                <a:gridCol w="673100">
                  <a:extLst>
                    <a:ext uri="{9D8B030D-6E8A-4147-A177-3AD203B41FA5}">
                      <a16:colId xmlns:a16="http://schemas.microsoft.com/office/drawing/2014/main" xmlns="" val="20001"/>
                    </a:ext>
                  </a:extLst>
                </a:gridCol>
                <a:gridCol w="1104901">
                  <a:extLst>
                    <a:ext uri="{9D8B030D-6E8A-4147-A177-3AD203B41FA5}">
                      <a16:colId xmlns:a16="http://schemas.microsoft.com/office/drawing/2014/main" xmlns="" val="20002"/>
                    </a:ext>
                  </a:extLst>
                </a:gridCol>
              </a:tblGrid>
              <a:tr h="292087">
                <a:tc>
                  <a:txBody>
                    <a:bodyPr/>
                    <a:lstStyle/>
                    <a:p>
                      <a:r>
                        <a:rPr lang="en-US" sz="1200" dirty="0"/>
                        <a:t>ID</a:t>
                      </a:r>
                      <a:endParaRPr lang="en-US" sz="1200" dirty="0">
                        <a:solidFill>
                          <a:srgbClr val="2B2A2A"/>
                        </a:solidFill>
                      </a:endParaRPr>
                    </a:p>
                  </a:txBody>
                  <a:tcPr marL="68598" marR="68598" marT="34290" marB="34290"/>
                </a:tc>
                <a:tc>
                  <a:txBody>
                    <a:bodyPr/>
                    <a:lstStyle/>
                    <a:p>
                      <a:pPr algn="ctr"/>
                      <a:r>
                        <a:rPr lang="en-US" sz="1200" dirty="0"/>
                        <a:t>Gender</a:t>
                      </a:r>
                      <a:endParaRPr lang="en-US" sz="1200" dirty="0">
                        <a:solidFill>
                          <a:srgbClr val="2B2A2A"/>
                        </a:solidFill>
                      </a:endParaRPr>
                    </a:p>
                  </a:txBody>
                  <a:tcPr marL="68598" marR="68598" marT="34290" marB="34290"/>
                </a:tc>
                <a:tc>
                  <a:txBody>
                    <a:bodyPr/>
                    <a:lstStyle/>
                    <a:p>
                      <a:r>
                        <a:rPr lang="en-US" sz="1200" dirty="0"/>
                        <a:t>Name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0"/>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1"/>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2"/>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3"/>
                  </a:ext>
                </a:extLst>
              </a:tr>
              <a:tr h="276696">
                <a:tc>
                  <a:txBody>
                    <a:bodyPr/>
                    <a:lstStyle/>
                    <a:p>
                      <a:r>
                        <a:rPr lang="en-US" sz="1200" dirty="0"/>
                        <a:t>164</a:t>
                      </a:r>
                      <a:endParaRPr lang="en-US" sz="1200" dirty="0">
                        <a:solidFill>
                          <a:srgbClr val="2B2A2A"/>
                        </a:solidFill>
                      </a:endParaRPr>
                    </a:p>
                  </a:txBody>
                  <a:tcPr marL="68598" marR="68598" marT="34290" marB="34290"/>
                </a:tc>
                <a:tc>
                  <a:txBody>
                    <a:bodyPr/>
                    <a:lstStyle/>
                    <a:p>
                      <a:pPr algn="ctr"/>
                      <a:r>
                        <a:rPr lang="en-US" sz="1200" dirty="0"/>
                        <a:t>M</a:t>
                      </a:r>
                      <a:endParaRPr lang="en-US" sz="1200" dirty="0">
                        <a:solidFill>
                          <a:srgbClr val="2B2A2A"/>
                        </a:solidFill>
                      </a:endParaRPr>
                    </a:p>
                  </a:txBody>
                  <a:tcPr marL="68598" marR="68598" marT="34290" marB="34290"/>
                </a:tc>
                <a:tc>
                  <a:txBody>
                    <a:bodyPr/>
                    <a:lstStyle/>
                    <a:p>
                      <a:r>
                        <a:rPr lang="en-US" sz="1200" dirty="0"/>
                        <a:t>Brian Snail</a:t>
                      </a:r>
                      <a:endParaRPr lang="en-US" sz="1200" dirty="0">
                        <a:solidFill>
                          <a:srgbClr val="2B2A2A"/>
                        </a:solidFill>
                      </a:endParaRPr>
                    </a:p>
                  </a:txBody>
                  <a:tcPr marL="68598" marR="68598" marT="34290" marB="34290"/>
                </a:tc>
                <a:extLst>
                  <a:ext uri="{0D108BD9-81ED-4DB2-BD59-A6C34878D82A}">
                    <a16:rowId xmlns:a16="http://schemas.microsoft.com/office/drawing/2014/main" xmlns="" val="10004"/>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5"/>
                  </a:ext>
                </a:extLst>
              </a:tr>
            </a:tbl>
          </a:graphicData>
        </a:graphic>
      </p:graphicFrame>
      <p:graphicFrame>
        <p:nvGraphicFramePr>
          <p:cNvPr id="19" name="Content Placeholder 3"/>
          <p:cNvGraphicFramePr>
            <a:graphicFrameLocks/>
          </p:cNvGraphicFramePr>
          <p:nvPr>
            <p:extLst/>
          </p:nvPr>
        </p:nvGraphicFramePr>
        <p:xfrm>
          <a:off x="5861304" y="444551"/>
          <a:ext cx="2174679" cy="1675567"/>
        </p:xfrm>
        <a:graphic>
          <a:graphicData uri="http://schemas.openxmlformats.org/drawingml/2006/table">
            <a:tbl>
              <a:tblPr firstRow="1" bandRow="1">
                <a:tableStyleId>{72833802-FEF1-4C79-8D5D-14CF1EAF98D9}</a:tableStyleId>
              </a:tblPr>
              <a:tblGrid>
                <a:gridCol w="396678">
                  <a:extLst>
                    <a:ext uri="{9D8B030D-6E8A-4147-A177-3AD203B41FA5}">
                      <a16:colId xmlns:a16="http://schemas.microsoft.com/office/drawing/2014/main" xmlns="" val="20000"/>
                    </a:ext>
                  </a:extLst>
                </a:gridCol>
                <a:gridCol w="673100">
                  <a:extLst>
                    <a:ext uri="{9D8B030D-6E8A-4147-A177-3AD203B41FA5}">
                      <a16:colId xmlns:a16="http://schemas.microsoft.com/office/drawing/2014/main" xmlns="" val="20001"/>
                    </a:ext>
                  </a:extLst>
                </a:gridCol>
                <a:gridCol w="1104901">
                  <a:extLst>
                    <a:ext uri="{9D8B030D-6E8A-4147-A177-3AD203B41FA5}">
                      <a16:colId xmlns:a16="http://schemas.microsoft.com/office/drawing/2014/main" xmlns="" val="20002"/>
                    </a:ext>
                  </a:extLst>
                </a:gridCol>
              </a:tblGrid>
              <a:tr h="292087">
                <a:tc>
                  <a:txBody>
                    <a:bodyPr/>
                    <a:lstStyle/>
                    <a:p>
                      <a:r>
                        <a:rPr lang="en-US" sz="1200" dirty="0"/>
                        <a:t>ID</a:t>
                      </a:r>
                      <a:endParaRPr lang="en-US" sz="1200" dirty="0">
                        <a:solidFill>
                          <a:srgbClr val="2B2A2A"/>
                        </a:solidFill>
                      </a:endParaRPr>
                    </a:p>
                  </a:txBody>
                  <a:tcPr marL="68598" marR="68598" marT="34290" marB="34290"/>
                </a:tc>
                <a:tc>
                  <a:txBody>
                    <a:bodyPr/>
                    <a:lstStyle/>
                    <a:p>
                      <a:pPr algn="ctr"/>
                      <a:r>
                        <a:rPr lang="en-US" sz="1200" dirty="0"/>
                        <a:t>Gender</a:t>
                      </a:r>
                      <a:endParaRPr lang="en-US" sz="1200" dirty="0">
                        <a:solidFill>
                          <a:srgbClr val="2B2A2A"/>
                        </a:solidFill>
                      </a:endParaRPr>
                    </a:p>
                  </a:txBody>
                  <a:tcPr marL="68598" marR="68598" marT="34290" marB="34290"/>
                </a:tc>
                <a:tc>
                  <a:txBody>
                    <a:bodyPr/>
                    <a:lstStyle/>
                    <a:p>
                      <a:r>
                        <a:rPr lang="en-US" sz="1200" dirty="0"/>
                        <a:t>Name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0"/>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1"/>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2"/>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3"/>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4"/>
                  </a:ext>
                </a:extLst>
              </a:tr>
              <a:tr h="276696">
                <a:tc>
                  <a:txBody>
                    <a:bodyPr/>
                    <a:lstStyle/>
                    <a:p>
                      <a:r>
                        <a:rPr lang="en-US" sz="1200" dirty="0"/>
                        <a:t>209</a:t>
                      </a:r>
                      <a:endParaRPr lang="en-US" sz="1200" dirty="0">
                        <a:solidFill>
                          <a:srgbClr val="2B2A2A"/>
                        </a:solidFill>
                      </a:endParaRPr>
                    </a:p>
                  </a:txBody>
                  <a:tcPr marL="68598" marR="68598" marT="34290" marB="34290"/>
                </a:tc>
                <a:tc>
                  <a:txBody>
                    <a:bodyPr/>
                    <a:lstStyle/>
                    <a:p>
                      <a:pPr algn="ctr"/>
                      <a:r>
                        <a:rPr lang="en-US" sz="1200" dirty="0"/>
                        <a:t>M</a:t>
                      </a:r>
                      <a:endParaRPr lang="en-US" sz="1200" dirty="0">
                        <a:solidFill>
                          <a:srgbClr val="2B2A2A"/>
                        </a:solidFill>
                      </a:endParaRPr>
                    </a:p>
                  </a:txBody>
                  <a:tcPr marL="68598" marR="68598" marT="34290" marB="34290"/>
                </a:tc>
                <a:tc>
                  <a:txBody>
                    <a:bodyPr/>
                    <a:lstStyle/>
                    <a:p>
                      <a:r>
                        <a:rPr lang="en-US" sz="1200" dirty="0"/>
                        <a:t>James White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5"/>
                  </a:ext>
                </a:extLst>
              </a:tr>
            </a:tbl>
          </a:graphicData>
        </a:graphic>
      </p:graphicFrame>
      <p:graphicFrame>
        <p:nvGraphicFramePr>
          <p:cNvPr id="40" name="Content Placeholder 3"/>
          <p:cNvGraphicFramePr>
            <a:graphicFrameLocks/>
          </p:cNvGraphicFramePr>
          <p:nvPr>
            <p:extLst/>
          </p:nvPr>
        </p:nvGraphicFramePr>
        <p:xfrm>
          <a:off x="5858540" y="2966334"/>
          <a:ext cx="2174679" cy="1122175"/>
        </p:xfrm>
        <a:graphic>
          <a:graphicData uri="http://schemas.openxmlformats.org/drawingml/2006/table">
            <a:tbl>
              <a:tblPr firstRow="1" bandRow="1">
                <a:tableStyleId>{72833802-FEF1-4C79-8D5D-14CF1EAF98D9}</a:tableStyleId>
              </a:tblPr>
              <a:tblGrid>
                <a:gridCol w="396678">
                  <a:extLst>
                    <a:ext uri="{9D8B030D-6E8A-4147-A177-3AD203B41FA5}">
                      <a16:colId xmlns:a16="http://schemas.microsoft.com/office/drawing/2014/main" xmlns="" val="20000"/>
                    </a:ext>
                  </a:extLst>
                </a:gridCol>
                <a:gridCol w="673100">
                  <a:extLst>
                    <a:ext uri="{9D8B030D-6E8A-4147-A177-3AD203B41FA5}">
                      <a16:colId xmlns:a16="http://schemas.microsoft.com/office/drawing/2014/main" xmlns="" val="20001"/>
                    </a:ext>
                  </a:extLst>
                </a:gridCol>
                <a:gridCol w="1104901">
                  <a:extLst>
                    <a:ext uri="{9D8B030D-6E8A-4147-A177-3AD203B41FA5}">
                      <a16:colId xmlns:a16="http://schemas.microsoft.com/office/drawing/2014/main" xmlns="" val="20002"/>
                    </a:ext>
                  </a:extLst>
                </a:gridCol>
              </a:tblGrid>
              <a:tr h="292087">
                <a:tc>
                  <a:txBody>
                    <a:bodyPr/>
                    <a:lstStyle/>
                    <a:p>
                      <a:r>
                        <a:rPr lang="en-US" sz="1200" dirty="0"/>
                        <a:t>ID</a:t>
                      </a:r>
                      <a:endParaRPr lang="en-US" sz="1200" dirty="0">
                        <a:solidFill>
                          <a:srgbClr val="2B2A2A"/>
                        </a:solidFill>
                      </a:endParaRPr>
                    </a:p>
                  </a:txBody>
                  <a:tcPr marL="68598" marR="68598" marT="34290" marB="34290"/>
                </a:tc>
                <a:tc>
                  <a:txBody>
                    <a:bodyPr/>
                    <a:lstStyle/>
                    <a:p>
                      <a:pPr algn="ctr"/>
                      <a:r>
                        <a:rPr lang="en-US" sz="1200" dirty="0"/>
                        <a:t>Gender</a:t>
                      </a:r>
                      <a:endParaRPr lang="en-US" sz="1200" dirty="0">
                        <a:solidFill>
                          <a:srgbClr val="2B2A2A"/>
                        </a:solidFill>
                      </a:endParaRPr>
                    </a:p>
                  </a:txBody>
                  <a:tcPr marL="68598" marR="68598" marT="34290" marB="34290"/>
                </a:tc>
                <a:tc>
                  <a:txBody>
                    <a:bodyPr/>
                    <a:lstStyle/>
                    <a:p>
                      <a:r>
                        <a:rPr lang="en-US" sz="1200" dirty="0"/>
                        <a:t>Name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0"/>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1"/>
                  </a:ext>
                </a:extLst>
              </a:tr>
              <a:tr h="276696">
                <a:tc>
                  <a:txBody>
                    <a:bodyPr/>
                    <a:lstStyle/>
                    <a:p>
                      <a:r>
                        <a:rPr lang="en-US" sz="1200" dirty="0"/>
                        <a:t>658</a:t>
                      </a:r>
                      <a:endParaRPr lang="en-US" sz="1200" dirty="0">
                        <a:solidFill>
                          <a:srgbClr val="2B2A2A"/>
                        </a:solidFill>
                      </a:endParaRPr>
                    </a:p>
                  </a:txBody>
                  <a:tcPr marL="68598" marR="68598" marT="34290" marB="34290"/>
                </a:tc>
                <a:tc>
                  <a:txBody>
                    <a:bodyPr/>
                    <a:lstStyle/>
                    <a:p>
                      <a:pPr algn="ctr"/>
                      <a:r>
                        <a:rPr lang="en-US" sz="1200" dirty="0"/>
                        <a:t>F</a:t>
                      </a:r>
                      <a:endParaRPr lang="en-US" sz="1200" dirty="0">
                        <a:solidFill>
                          <a:srgbClr val="2B2A2A"/>
                        </a:solidFill>
                      </a:endParaRPr>
                    </a:p>
                  </a:txBody>
                  <a:tcPr marL="68598" marR="68598" marT="34290" marB="34290"/>
                </a:tc>
                <a:tc>
                  <a:txBody>
                    <a:bodyPr/>
                    <a:lstStyle/>
                    <a:p>
                      <a:r>
                        <a:rPr lang="en-US" sz="1200" dirty="0"/>
                        <a:t>Sarah Cyan</a:t>
                      </a:r>
                      <a:endParaRPr lang="en-US" sz="1200" dirty="0">
                        <a:solidFill>
                          <a:srgbClr val="2B2A2A"/>
                        </a:solidFill>
                      </a:endParaRPr>
                    </a:p>
                  </a:txBody>
                  <a:tcPr marL="68598" marR="68598" marT="34290" marB="34290"/>
                </a:tc>
                <a:extLst>
                  <a:ext uri="{0D108BD9-81ED-4DB2-BD59-A6C34878D82A}">
                    <a16:rowId xmlns:a16="http://schemas.microsoft.com/office/drawing/2014/main" xmlns="" val="10002"/>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3"/>
                  </a:ext>
                </a:extLst>
              </a:tr>
            </a:tbl>
          </a:graphicData>
        </a:graphic>
      </p:graphicFrame>
      <p:graphicFrame>
        <p:nvGraphicFramePr>
          <p:cNvPr id="41" name="Content Placeholder 3"/>
          <p:cNvGraphicFramePr>
            <a:graphicFrameLocks/>
          </p:cNvGraphicFramePr>
          <p:nvPr>
            <p:extLst/>
          </p:nvPr>
        </p:nvGraphicFramePr>
        <p:xfrm>
          <a:off x="5858540" y="2969131"/>
          <a:ext cx="2174679" cy="1122175"/>
        </p:xfrm>
        <a:graphic>
          <a:graphicData uri="http://schemas.openxmlformats.org/drawingml/2006/table">
            <a:tbl>
              <a:tblPr firstRow="1" bandRow="1">
                <a:tableStyleId>{72833802-FEF1-4C79-8D5D-14CF1EAF98D9}</a:tableStyleId>
              </a:tblPr>
              <a:tblGrid>
                <a:gridCol w="396678">
                  <a:extLst>
                    <a:ext uri="{9D8B030D-6E8A-4147-A177-3AD203B41FA5}">
                      <a16:colId xmlns:a16="http://schemas.microsoft.com/office/drawing/2014/main" xmlns="" val="20000"/>
                    </a:ext>
                  </a:extLst>
                </a:gridCol>
                <a:gridCol w="673100">
                  <a:extLst>
                    <a:ext uri="{9D8B030D-6E8A-4147-A177-3AD203B41FA5}">
                      <a16:colId xmlns:a16="http://schemas.microsoft.com/office/drawing/2014/main" xmlns="" val="20001"/>
                    </a:ext>
                  </a:extLst>
                </a:gridCol>
                <a:gridCol w="1104901">
                  <a:extLst>
                    <a:ext uri="{9D8B030D-6E8A-4147-A177-3AD203B41FA5}">
                      <a16:colId xmlns:a16="http://schemas.microsoft.com/office/drawing/2014/main" xmlns="" val="20002"/>
                    </a:ext>
                  </a:extLst>
                </a:gridCol>
              </a:tblGrid>
              <a:tr h="292087">
                <a:tc>
                  <a:txBody>
                    <a:bodyPr/>
                    <a:lstStyle/>
                    <a:p>
                      <a:r>
                        <a:rPr lang="en-US" sz="1200" dirty="0"/>
                        <a:t>ID</a:t>
                      </a:r>
                      <a:endParaRPr lang="en-US" sz="1200" dirty="0">
                        <a:solidFill>
                          <a:srgbClr val="2B2A2A"/>
                        </a:solidFill>
                      </a:endParaRPr>
                    </a:p>
                  </a:txBody>
                  <a:tcPr marL="68598" marR="68598" marT="34290" marB="34290"/>
                </a:tc>
                <a:tc>
                  <a:txBody>
                    <a:bodyPr/>
                    <a:lstStyle/>
                    <a:p>
                      <a:pPr algn="ctr"/>
                      <a:r>
                        <a:rPr lang="en-US" sz="1200" dirty="0"/>
                        <a:t>Gender</a:t>
                      </a:r>
                      <a:endParaRPr lang="en-US" sz="1200" dirty="0">
                        <a:solidFill>
                          <a:srgbClr val="2B2A2A"/>
                        </a:solidFill>
                      </a:endParaRPr>
                    </a:p>
                  </a:txBody>
                  <a:tcPr marL="68598" marR="68598" marT="34290" marB="34290"/>
                </a:tc>
                <a:tc>
                  <a:txBody>
                    <a:bodyPr/>
                    <a:lstStyle/>
                    <a:p>
                      <a:r>
                        <a:rPr lang="en-US" sz="1200" dirty="0"/>
                        <a:t>Name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0"/>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1"/>
                  </a:ext>
                </a:extLst>
              </a:tr>
              <a:tr h="276696">
                <a:tc>
                  <a:txBody>
                    <a:bodyPr/>
                    <a:lstStyle/>
                    <a:p>
                      <a:endParaRPr lang="en-US" sz="1200" dirty="0">
                        <a:solidFill>
                          <a:srgbClr val="2B2A2A"/>
                        </a:solidFill>
                      </a:endParaRPr>
                    </a:p>
                  </a:txBody>
                  <a:tcPr marL="68598" marR="68598" marT="34290" marB="34290"/>
                </a:tc>
                <a:tc>
                  <a:txBody>
                    <a:bodyPr/>
                    <a:lstStyle/>
                    <a:p>
                      <a:pPr algn="ctr"/>
                      <a:endParaRPr lang="en-US" sz="1200" dirty="0">
                        <a:solidFill>
                          <a:srgbClr val="2B2A2A"/>
                        </a:solidFill>
                      </a:endParaRPr>
                    </a:p>
                  </a:txBody>
                  <a:tcPr marL="68598" marR="68598" marT="34290" marB="34290"/>
                </a:tc>
                <a:tc>
                  <a:txBody>
                    <a:bodyPr/>
                    <a:lstStyle/>
                    <a:p>
                      <a:endParaRPr lang="en-US" sz="1200" dirty="0">
                        <a:solidFill>
                          <a:srgbClr val="2B2A2A"/>
                        </a:solidFill>
                      </a:endParaRPr>
                    </a:p>
                  </a:txBody>
                  <a:tcPr marL="68598" marR="68598" marT="34290" marB="34290"/>
                </a:tc>
                <a:extLst>
                  <a:ext uri="{0D108BD9-81ED-4DB2-BD59-A6C34878D82A}">
                    <a16:rowId xmlns:a16="http://schemas.microsoft.com/office/drawing/2014/main" xmlns="" val="10002"/>
                  </a:ext>
                </a:extLst>
              </a:tr>
              <a:tr h="276696">
                <a:tc>
                  <a:txBody>
                    <a:bodyPr/>
                    <a:lstStyle/>
                    <a:p>
                      <a:r>
                        <a:rPr lang="en-US" sz="1200" dirty="0"/>
                        <a:t>306</a:t>
                      </a:r>
                      <a:endParaRPr lang="en-US" sz="1200" dirty="0">
                        <a:solidFill>
                          <a:srgbClr val="2B2A2A"/>
                        </a:solidFill>
                      </a:endParaRPr>
                    </a:p>
                  </a:txBody>
                  <a:tcPr marL="68598" marR="68598" marT="34290" marB="34290"/>
                </a:tc>
                <a:tc>
                  <a:txBody>
                    <a:bodyPr/>
                    <a:lstStyle/>
                    <a:p>
                      <a:pPr algn="ctr"/>
                      <a:r>
                        <a:rPr lang="en-US" sz="1200" dirty="0"/>
                        <a:t>F</a:t>
                      </a:r>
                      <a:endParaRPr lang="en-US" sz="1200" dirty="0">
                        <a:solidFill>
                          <a:srgbClr val="2B2A2A"/>
                        </a:solidFill>
                      </a:endParaRPr>
                    </a:p>
                  </a:txBody>
                  <a:tcPr marL="68598" marR="68598" marT="34290" marB="34290"/>
                </a:tc>
                <a:tc>
                  <a:txBody>
                    <a:bodyPr/>
                    <a:lstStyle/>
                    <a:p>
                      <a:r>
                        <a:rPr lang="en-US" sz="1200" dirty="0"/>
                        <a:t>Lisa Green</a:t>
                      </a:r>
                      <a:endParaRPr lang="en-US" sz="1200" dirty="0">
                        <a:solidFill>
                          <a:srgbClr val="2B2A2A"/>
                        </a:solidFill>
                      </a:endParaRPr>
                    </a:p>
                  </a:txBody>
                  <a:tcPr marL="68598" marR="68598" marT="34290" marB="34290"/>
                </a:tc>
                <a:extLst>
                  <a:ext uri="{0D108BD9-81ED-4DB2-BD59-A6C34878D82A}">
                    <a16:rowId xmlns:a16="http://schemas.microsoft.com/office/drawing/2014/main" xmlns="" val="10003"/>
                  </a:ext>
                </a:extLst>
              </a:tr>
            </a:tbl>
          </a:graphicData>
        </a:graphic>
      </p:graphicFrame>
      <p:sp>
        <p:nvSpPr>
          <p:cNvPr id="4" name="Footer Placeholder 3"/>
          <p:cNvSpPr>
            <a:spLocks noGrp="1"/>
          </p:cNvSpPr>
          <p:nvPr>
            <p:ph type="ftr" sz="quarter" idx="3"/>
          </p:nvPr>
        </p:nvSpPr>
        <p:spPr/>
        <p:txBody>
          <a:bodyPr/>
          <a:lstStyle/>
          <a:p>
            <a:r>
              <a:rPr lang="en-US"/>
              <a:t>© 2016 Amazon Web Services, Inc. and its affiliates. All rights reserved.</a:t>
            </a:r>
            <a:endParaRPr lang="en-US" dirty="0"/>
          </a:p>
        </p:txBody>
      </p:sp>
    </p:spTree>
    <p:extLst>
      <p:ext uri="{BB962C8B-B14F-4D97-AF65-F5344CB8AC3E}">
        <p14:creationId xmlns:p14="http://schemas.microsoft.com/office/powerpoint/2010/main" xmlns="" val="118531417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336789" y="114936"/>
            <a:ext cx="8205304" cy="677000"/>
          </a:xfrm>
          <a:prstGeom prst="rect">
            <a:avLst/>
          </a:prstGeom>
        </p:spPr>
        <p:txBody>
          <a:bodyPr/>
          <a:lstStyle>
            <a:lvl1pPr algn="l" defTabSz="457200" rtl="0" eaLnBrk="1" latinLnBrk="0" hangingPunct="1">
              <a:spcBef>
                <a:spcPct val="0"/>
              </a:spcBef>
              <a:buNone/>
              <a:defRPr sz="2400" b="1" i="0" kern="1200">
                <a:solidFill>
                  <a:schemeClr val="tx1"/>
                </a:solidFill>
                <a:latin typeface="Arial"/>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Arial"/>
                <a:ea typeface="+mj-ea"/>
                <a:cs typeface="Arial"/>
              </a:rPr>
              <a:t>Distribution style: ALL</a:t>
            </a:r>
          </a:p>
        </p:txBody>
      </p:sp>
      <p:graphicFrame>
        <p:nvGraphicFramePr>
          <p:cNvPr id="33" name="Content Placeholder 3"/>
          <p:cNvGraphicFramePr>
            <a:graphicFrameLocks/>
          </p:cNvGraphicFramePr>
          <p:nvPr>
            <p:extLst/>
          </p:nvPr>
        </p:nvGraphicFramePr>
        <p:xfrm>
          <a:off x="511583" y="1148722"/>
          <a:ext cx="2174679" cy="2505655"/>
        </p:xfrm>
        <a:graphic>
          <a:graphicData uri="http://schemas.openxmlformats.org/drawingml/2006/table">
            <a:tbl>
              <a:tblPr firstRow="1" bandRow="1">
                <a:tableStyleId>{72833802-FEF1-4C79-8D5D-14CF1EAF98D9}</a:tableStyleId>
              </a:tblPr>
              <a:tblGrid>
                <a:gridCol w="396678">
                  <a:extLst>
                    <a:ext uri="{9D8B030D-6E8A-4147-A177-3AD203B41FA5}">
                      <a16:colId xmlns:a16="http://schemas.microsoft.com/office/drawing/2014/main" xmlns="" val="20000"/>
                    </a:ext>
                  </a:extLst>
                </a:gridCol>
                <a:gridCol w="673100">
                  <a:extLst>
                    <a:ext uri="{9D8B030D-6E8A-4147-A177-3AD203B41FA5}">
                      <a16:colId xmlns:a16="http://schemas.microsoft.com/office/drawing/2014/main" xmlns="" val="20001"/>
                    </a:ext>
                  </a:extLst>
                </a:gridCol>
                <a:gridCol w="1104901">
                  <a:extLst>
                    <a:ext uri="{9D8B030D-6E8A-4147-A177-3AD203B41FA5}">
                      <a16:colId xmlns:a16="http://schemas.microsoft.com/office/drawing/2014/main" xmlns="" val="20002"/>
                    </a:ext>
                  </a:extLst>
                </a:gridCol>
              </a:tblGrid>
              <a:tr h="292087">
                <a:tc>
                  <a:txBody>
                    <a:bodyPr/>
                    <a:lstStyle/>
                    <a:p>
                      <a:r>
                        <a:rPr lang="en-US" sz="1200" dirty="0"/>
                        <a:t>ID</a:t>
                      </a:r>
                      <a:endParaRPr lang="en-US" sz="1200" dirty="0">
                        <a:solidFill>
                          <a:srgbClr val="2B2A2A"/>
                        </a:solidFill>
                      </a:endParaRPr>
                    </a:p>
                  </a:txBody>
                  <a:tcPr marL="68598" marR="68598" marT="34290" marB="34290"/>
                </a:tc>
                <a:tc>
                  <a:txBody>
                    <a:bodyPr/>
                    <a:lstStyle/>
                    <a:p>
                      <a:pPr algn="ctr"/>
                      <a:r>
                        <a:rPr lang="en-US" sz="1200" dirty="0"/>
                        <a:t>Gender</a:t>
                      </a:r>
                      <a:endParaRPr lang="en-US" sz="1200" dirty="0">
                        <a:solidFill>
                          <a:srgbClr val="2B2A2A"/>
                        </a:solidFill>
                      </a:endParaRPr>
                    </a:p>
                  </a:txBody>
                  <a:tcPr marL="68598" marR="68598" marT="34290" marB="34290"/>
                </a:tc>
                <a:tc>
                  <a:txBody>
                    <a:bodyPr/>
                    <a:lstStyle/>
                    <a:p>
                      <a:r>
                        <a:rPr lang="en-US" sz="1200" dirty="0"/>
                        <a:t>Name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0"/>
                  </a:ext>
                </a:extLst>
              </a:tr>
              <a:tr h="276696">
                <a:tc>
                  <a:txBody>
                    <a:bodyPr/>
                    <a:lstStyle/>
                    <a:p>
                      <a:r>
                        <a:rPr lang="en-US" sz="1200" dirty="0"/>
                        <a:t>101</a:t>
                      </a:r>
                      <a:endParaRPr lang="en-US" sz="1200" dirty="0">
                        <a:solidFill>
                          <a:srgbClr val="2B2A2A"/>
                        </a:solidFill>
                      </a:endParaRPr>
                    </a:p>
                  </a:txBody>
                  <a:tcPr marL="68598" marR="68598" marT="34290" marB="34290"/>
                </a:tc>
                <a:tc>
                  <a:txBody>
                    <a:bodyPr/>
                    <a:lstStyle/>
                    <a:p>
                      <a:pPr algn="ctr"/>
                      <a:r>
                        <a:rPr lang="en-US" sz="1200" dirty="0"/>
                        <a:t>M</a:t>
                      </a:r>
                      <a:endParaRPr lang="en-US" sz="1200" dirty="0">
                        <a:solidFill>
                          <a:srgbClr val="2B2A2A"/>
                        </a:solidFill>
                      </a:endParaRPr>
                    </a:p>
                  </a:txBody>
                  <a:tcPr marL="68598" marR="68598" marT="34290" marB="34290"/>
                </a:tc>
                <a:tc>
                  <a:txBody>
                    <a:bodyPr/>
                    <a:lstStyle/>
                    <a:p>
                      <a:r>
                        <a:rPr lang="en-US" sz="1200" dirty="0"/>
                        <a:t>John</a:t>
                      </a:r>
                      <a:r>
                        <a:rPr lang="en-US" sz="1200" baseline="0" dirty="0"/>
                        <a:t> Smith</a:t>
                      </a:r>
                      <a:endParaRPr lang="en-US" sz="1200" dirty="0">
                        <a:solidFill>
                          <a:srgbClr val="2B2A2A"/>
                        </a:solidFill>
                      </a:endParaRPr>
                    </a:p>
                  </a:txBody>
                  <a:tcPr marL="68598" marR="68598" marT="34290" marB="34290"/>
                </a:tc>
                <a:extLst>
                  <a:ext uri="{0D108BD9-81ED-4DB2-BD59-A6C34878D82A}">
                    <a16:rowId xmlns:a16="http://schemas.microsoft.com/office/drawing/2014/main" xmlns="" val="10001"/>
                  </a:ext>
                </a:extLst>
              </a:tr>
              <a:tr h="276696">
                <a:tc>
                  <a:txBody>
                    <a:bodyPr/>
                    <a:lstStyle/>
                    <a:p>
                      <a:r>
                        <a:rPr lang="en-US" sz="1200" dirty="0"/>
                        <a:t>292</a:t>
                      </a:r>
                      <a:endParaRPr lang="en-US" sz="1200" dirty="0">
                        <a:solidFill>
                          <a:srgbClr val="2B2A2A"/>
                        </a:solidFill>
                      </a:endParaRPr>
                    </a:p>
                  </a:txBody>
                  <a:tcPr marL="68598" marR="68598" marT="34290" marB="34290"/>
                </a:tc>
                <a:tc>
                  <a:txBody>
                    <a:bodyPr/>
                    <a:lstStyle/>
                    <a:p>
                      <a:pPr algn="ctr"/>
                      <a:r>
                        <a:rPr lang="en-US" sz="1200" dirty="0"/>
                        <a:t>F</a:t>
                      </a:r>
                      <a:endParaRPr lang="en-US" sz="1200" dirty="0">
                        <a:solidFill>
                          <a:srgbClr val="2B2A2A"/>
                        </a:solidFill>
                      </a:endParaRPr>
                    </a:p>
                  </a:txBody>
                  <a:tcPr marL="68598" marR="68598" marT="34290" marB="34290"/>
                </a:tc>
                <a:tc>
                  <a:txBody>
                    <a:bodyPr/>
                    <a:lstStyle/>
                    <a:p>
                      <a:r>
                        <a:rPr lang="en-US" sz="1200" dirty="0"/>
                        <a:t>Jane</a:t>
                      </a:r>
                      <a:r>
                        <a:rPr lang="en-US" sz="1200" baseline="0" dirty="0"/>
                        <a:t> Jones</a:t>
                      </a:r>
                      <a:endParaRPr lang="en-US" sz="1200" dirty="0">
                        <a:solidFill>
                          <a:srgbClr val="2B2A2A"/>
                        </a:solidFill>
                      </a:endParaRPr>
                    </a:p>
                  </a:txBody>
                  <a:tcPr marL="68598" marR="68598" marT="34290" marB="34290"/>
                </a:tc>
                <a:extLst>
                  <a:ext uri="{0D108BD9-81ED-4DB2-BD59-A6C34878D82A}">
                    <a16:rowId xmlns:a16="http://schemas.microsoft.com/office/drawing/2014/main" xmlns="" val="10002"/>
                  </a:ext>
                </a:extLst>
              </a:tr>
              <a:tr h="276696">
                <a:tc>
                  <a:txBody>
                    <a:bodyPr/>
                    <a:lstStyle/>
                    <a:p>
                      <a:r>
                        <a:rPr lang="en-US" sz="1200" dirty="0"/>
                        <a:t>139</a:t>
                      </a:r>
                      <a:endParaRPr lang="en-US" sz="1200" dirty="0">
                        <a:solidFill>
                          <a:srgbClr val="2B2A2A"/>
                        </a:solidFill>
                      </a:endParaRPr>
                    </a:p>
                  </a:txBody>
                  <a:tcPr marL="68598" marR="68598" marT="34290" marB="34290"/>
                </a:tc>
                <a:tc>
                  <a:txBody>
                    <a:bodyPr/>
                    <a:lstStyle/>
                    <a:p>
                      <a:pPr algn="ctr"/>
                      <a:r>
                        <a:rPr lang="en-US" sz="1200" dirty="0"/>
                        <a:t>M</a:t>
                      </a:r>
                      <a:endParaRPr lang="en-US" sz="1200" dirty="0">
                        <a:solidFill>
                          <a:srgbClr val="2B2A2A"/>
                        </a:solidFill>
                      </a:endParaRPr>
                    </a:p>
                  </a:txBody>
                  <a:tcPr marL="68598" marR="68598" marT="34290" marB="34290"/>
                </a:tc>
                <a:tc>
                  <a:txBody>
                    <a:bodyPr/>
                    <a:lstStyle/>
                    <a:p>
                      <a:r>
                        <a:rPr lang="en-US" sz="1200" dirty="0"/>
                        <a:t>Peter Black</a:t>
                      </a:r>
                      <a:endParaRPr lang="en-US" sz="1200" dirty="0">
                        <a:solidFill>
                          <a:srgbClr val="2B2A2A"/>
                        </a:solidFill>
                      </a:endParaRPr>
                    </a:p>
                  </a:txBody>
                  <a:tcPr marL="68598" marR="68598" marT="34290" marB="34290"/>
                </a:tc>
                <a:extLst>
                  <a:ext uri="{0D108BD9-81ED-4DB2-BD59-A6C34878D82A}">
                    <a16:rowId xmlns:a16="http://schemas.microsoft.com/office/drawing/2014/main" xmlns="" val="10003"/>
                  </a:ext>
                </a:extLst>
              </a:tr>
              <a:tr h="276696">
                <a:tc>
                  <a:txBody>
                    <a:bodyPr/>
                    <a:lstStyle/>
                    <a:p>
                      <a:r>
                        <a:rPr lang="en-US" sz="1200" dirty="0"/>
                        <a:t>446</a:t>
                      </a:r>
                      <a:endParaRPr lang="en-US" sz="1200" dirty="0">
                        <a:solidFill>
                          <a:srgbClr val="2B2A2A"/>
                        </a:solidFill>
                      </a:endParaRPr>
                    </a:p>
                  </a:txBody>
                  <a:tcPr marL="68598" marR="68598" marT="34290" marB="34290"/>
                </a:tc>
                <a:tc>
                  <a:txBody>
                    <a:bodyPr/>
                    <a:lstStyle/>
                    <a:p>
                      <a:pPr algn="ctr"/>
                      <a:r>
                        <a:rPr lang="en-US" sz="1200" dirty="0"/>
                        <a:t>M</a:t>
                      </a:r>
                      <a:endParaRPr lang="en-US" sz="1200" dirty="0">
                        <a:solidFill>
                          <a:srgbClr val="2B2A2A"/>
                        </a:solidFill>
                      </a:endParaRPr>
                    </a:p>
                  </a:txBody>
                  <a:tcPr marL="68598" marR="68598" marT="34290" marB="34290"/>
                </a:tc>
                <a:tc>
                  <a:txBody>
                    <a:bodyPr/>
                    <a:lstStyle/>
                    <a:p>
                      <a:r>
                        <a:rPr lang="en-US" sz="1200" dirty="0"/>
                        <a:t>Pat Partridge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4"/>
                  </a:ext>
                </a:extLst>
              </a:tr>
              <a:tr h="276696">
                <a:tc>
                  <a:txBody>
                    <a:bodyPr/>
                    <a:lstStyle/>
                    <a:p>
                      <a:r>
                        <a:rPr lang="en-US" sz="1200" dirty="0"/>
                        <a:t>658</a:t>
                      </a:r>
                      <a:endParaRPr lang="en-US" sz="1200" dirty="0">
                        <a:solidFill>
                          <a:srgbClr val="2B2A2A"/>
                        </a:solidFill>
                      </a:endParaRPr>
                    </a:p>
                  </a:txBody>
                  <a:tcPr marL="68598" marR="68598" marT="34290" marB="34290"/>
                </a:tc>
                <a:tc>
                  <a:txBody>
                    <a:bodyPr/>
                    <a:lstStyle/>
                    <a:p>
                      <a:pPr algn="ctr"/>
                      <a:r>
                        <a:rPr lang="en-US" sz="1200" dirty="0"/>
                        <a:t>F</a:t>
                      </a:r>
                      <a:endParaRPr lang="en-US" sz="1200" dirty="0">
                        <a:solidFill>
                          <a:srgbClr val="2B2A2A"/>
                        </a:solidFill>
                      </a:endParaRPr>
                    </a:p>
                  </a:txBody>
                  <a:tcPr marL="68598" marR="68598" marT="34290" marB="34290"/>
                </a:tc>
                <a:tc>
                  <a:txBody>
                    <a:bodyPr/>
                    <a:lstStyle/>
                    <a:p>
                      <a:r>
                        <a:rPr lang="en-US" sz="1200" dirty="0"/>
                        <a:t>Sarah Cyan</a:t>
                      </a:r>
                      <a:endParaRPr lang="en-US" sz="1200" dirty="0">
                        <a:solidFill>
                          <a:srgbClr val="2B2A2A"/>
                        </a:solidFill>
                      </a:endParaRPr>
                    </a:p>
                  </a:txBody>
                  <a:tcPr marL="68598" marR="68598" marT="34290" marB="34290"/>
                </a:tc>
                <a:extLst>
                  <a:ext uri="{0D108BD9-81ED-4DB2-BD59-A6C34878D82A}">
                    <a16:rowId xmlns:a16="http://schemas.microsoft.com/office/drawing/2014/main" xmlns="" val="10005"/>
                  </a:ext>
                </a:extLst>
              </a:tr>
              <a:tr h="276696">
                <a:tc>
                  <a:txBody>
                    <a:bodyPr/>
                    <a:lstStyle/>
                    <a:p>
                      <a:r>
                        <a:rPr lang="en-US" sz="1200" dirty="0"/>
                        <a:t>164</a:t>
                      </a:r>
                      <a:endParaRPr lang="en-US" sz="1200" dirty="0">
                        <a:solidFill>
                          <a:srgbClr val="2B2A2A"/>
                        </a:solidFill>
                      </a:endParaRPr>
                    </a:p>
                  </a:txBody>
                  <a:tcPr marL="68598" marR="68598" marT="34290" marB="34290"/>
                </a:tc>
                <a:tc>
                  <a:txBody>
                    <a:bodyPr/>
                    <a:lstStyle/>
                    <a:p>
                      <a:pPr algn="ctr"/>
                      <a:r>
                        <a:rPr lang="en-US" sz="1200" dirty="0"/>
                        <a:t>M</a:t>
                      </a:r>
                      <a:endParaRPr lang="en-US" sz="1200" dirty="0">
                        <a:solidFill>
                          <a:srgbClr val="2B2A2A"/>
                        </a:solidFill>
                      </a:endParaRPr>
                    </a:p>
                  </a:txBody>
                  <a:tcPr marL="68598" marR="68598" marT="34290" marB="34290"/>
                </a:tc>
                <a:tc>
                  <a:txBody>
                    <a:bodyPr/>
                    <a:lstStyle/>
                    <a:p>
                      <a:r>
                        <a:rPr lang="en-US" sz="1200" dirty="0"/>
                        <a:t>Brian Snail</a:t>
                      </a:r>
                      <a:endParaRPr lang="en-US" sz="1200" dirty="0">
                        <a:solidFill>
                          <a:srgbClr val="2B2A2A"/>
                        </a:solidFill>
                      </a:endParaRPr>
                    </a:p>
                  </a:txBody>
                  <a:tcPr marL="68598" marR="68598" marT="34290" marB="34290"/>
                </a:tc>
                <a:extLst>
                  <a:ext uri="{0D108BD9-81ED-4DB2-BD59-A6C34878D82A}">
                    <a16:rowId xmlns:a16="http://schemas.microsoft.com/office/drawing/2014/main" xmlns="" val="10006"/>
                  </a:ext>
                </a:extLst>
              </a:tr>
              <a:tr h="276696">
                <a:tc>
                  <a:txBody>
                    <a:bodyPr/>
                    <a:lstStyle/>
                    <a:p>
                      <a:r>
                        <a:rPr lang="en-US" sz="1200" dirty="0"/>
                        <a:t>209</a:t>
                      </a:r>
                      <a:endParaRPr lang="en-US" sz="1200" dirty="0">
                        <a:solidFill>
                          <a:srgbClr val="2B2A2A"/>
                        </a:solidFill>
                      </a:endParaRPr>
                    </a:p>
                  </a:txBody>
                  <a:tcPr marL="68598" marR="68598" marT="34290" marB="34290"/>
                </a:tc>
                <a:tc>
                  <a:txBody>
                    <a:bodyPr/>
                    <a:lstStyle/>
                    <a:p>
                      <a:pPr algn="ctr"/>
                      <a:r>
                        <a:rPr lang="en-US" sz="1200" dirty="0"/>
                        <a:t>M</a:t>
                      </a:r>
                      <a:endParaRPr lang="en-US" sz="1200" dirty="0">
                        <a:solidFill>
                          <a:srgbClr val="2B2A2A"/>
                        </a:solidFill>
                      </a:endParaRPr>
                    </a:p>
                  </a:txBody>
                  <a:tcPr marL="68598" marR="68598" marT="34290" marB="34290"/>
                </a:tc>
                <a:tc>
                  <a:txBody>
                    <a:bodyPr/>
                    <a:lstStyle/>
                    <a:p>
                      <a:r>
                        <a:rPr lang="en-US" sz="1200" dirty="0"/>
                        <a:t>James White</a:t>
                      </a:r>
                      <a:endParaRPr lang="en-US" sz="1200" dirty="0">
                        <a:solidFill>
                          <a:srgbClr val="2B2A2A"/>
                        </a:solidFill>
                      </a:endParaRPr>
                    </a:p>
                  </a:txBody>
                  <a:tcPr marL="68598" marR="68598" marT="34290" marB="34290"/>
                </a:tc>
                <a:extLst>
                  <a:ext uri="{0D108BD9-81ED-4DB2-BD59-A6C34878D82A}">
                    <a16:rowId xmlns:a16="http://schemas.microsoft.com/office/drawing/2014/main" xmlns="" val="10007"/>
                  </a:ext>
                </a:extLst>
              </a:tr>
              <a:tr h="276696">
                <a:tc>
                  <a:txBody>
                    <a:bodyPr/>
                    <a:lstStyle/>
                    <a:p>
                      <a:r>
                        <a:rPr lang="en-US" sz="1200" dirty="0"/>
                        <a:t>306</a:t>
                      </a:r>
                      <a:endParaRPr lang="en-US" sz="1200" dirty="0">
                        <a:solidFill>
                          <a:srgbClr val="2B2A2A"/>
                        </a:solidFill>
                      </a:endParaRPr>
                    </a:p>
                  </a:txBody>
                  <a:tcPr marL="68598" marR="68598" marT="34290" marB="34290"/>
                </a:tc>
                <a:tc>
                  <a:txBody>
                    <a:bodyPr/>
                    <a:lstStyle/>
                    <a:p>
                      <a:pPr algn="ctr"/>
                      <a:r>
                        <a:rPr lang="en-US" sz="1200" dirty="0"/>
                        <a:t>F</a:t>
                      </a:r>
                      <a:endParaRPr lang="en-US" sz="1200" dirty="0">
                        <a:solidFill>
                          <a:srgbClr val="2B2A2A"/>
                        </a:solidFill>
                      </a:endParaRPr>
                    </a:p>
                  </a:txBody>
                  <a:tcPr marL="68598" marR="68598" marT="34290" marB="34290"/>
                </a:tc>
                <a:tc>
                  <a:txBody>
                    <a:bodyPr/>
                    <a:lstStyle/>
                    <a:p>
                      <a:r>
                        <a:rPr lang="en-US" sz="1200" dirty="0"/>
                        <a:t>Lisa Green</a:t>
                      </a:r>
                      <a:endParaRPr lang="en-US" sz="1200" dirty="0">
                        <a:solidFill>
                          <a:srgbClr val="2B2A2A"/>
                        </a:solidFill>
                      </a:endParaRPr>
                    </a:p>
                  </a:txBody>
                  <a:tcPr marL="68598" marR="68598" marT="34290" marB="34290"/>
                </a:tc>
                <a:extLst>
                  <a:ext uri="{0D108BD9-81ED-4DB2-BD59-A6C34878D82A}">
                    <a16:rowId xmlns:a16="http://schemas.microsoft.com/office/drawing/2014/main" xmlns="" val="10008"/>
                  </a:ext>
                </a:extLst>
              </a:tr>
            </a:tbl>
          </a:graphicData>
        </a:graphic>
      </p:graphicFrame>
      <p:grpSp>
        <p:nvGrpSpPr>
          <p:cNvPr id="4" name="Group 3"/>
          <p:cNvGrpSpPr/>
          <p:nvPr/>
        </p:nvGrpSpPr>
        <p:grpSpPr>
          <a:xfrm>
            <a:off x="7869319" y="114936"/>
            <a:ext cx="775752" cy="4463252"/>
            <a:chOff x="7861227" y="143515"/>
            <a:chExt cx="775752" cy="4463252"/>
          </a:xfrm>
        </p:grpSpPr>
        <p:sp>
          <p:nvSpPr>
            <p:cNvPr id="37" name="Magnetic Disk 80"/>
            <p:cNvSpPr/>
            <p:nvPr/>
          </p:nvSpPr>
          <p:spPr bwMode="auto">
            <a:xfrm>
              <a:off x="7861227" y="143515"/>
              <a:ext cx="775752" cy="938894"/>
            </a:xfrm>
            <a:prstGeom prst="flowChartMagneticDisk">
              <a:avLst/>
            </a:prstGeom>
            <a:solidFill>
              <a:schemeClr val="accent3">
                <a:lumMod val="75000"/>
              </a:schemeClr>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marL="0" marR="0" lvl="0" indent="0" algn="ctr" defTabSz="685666"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prstClr val="black">
                      <a:alpha val="99000"/>
                    </a:prstClr>
                  </a:solidFill>
                  <a:effectLst/>
                  <a:uLnTx/>
                  <a:uFillTx/>
                  <a:latin typeface="Calibri"/>
                </a:rPr>
                <a:t>1</a:t>
              </a:r>
            </a:p>
          </p:txBody>
        </p:sp>
        <p:sp>
          <p:nvSpPr>
            <p:cNvPr id="38" name="Magnetic Disk 81"/>
            <p:cNvSpPr/>
            <p:nvPr/>
          </p:nvSpPr>
          <p:spPr bwMode="auto">
            <a:xfrm>
              <a:off x="7861227" y="1318301"/>
              <a:ext cx="775752" cy="938894"/>
            </a:xfrm>
            <a:prstGeom prst="flowChartMagneticDisk">
              <a:avLst/>
            </a:prstGeom>
            <a:solidFill>
              <a:schemeClr val="accent3">
                <a:lumMod val="75000"/>
              </a:schemeClr>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marL="0" marR="0" lvl="0" indent="0" algn="ctr" defTabSz="685666"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prstClr val="black">
                      <a:alpha val="99000"/>
                    </a:prstClr>
                  </a:solidFill>
                  <a:effectLst/>
                  <a:uLnTx/>
                  <a:uFillTx/>
                  <a:latin typeface="Calibri"/>
                </a:rPr>
                <a:t>2</a:t>
              </a:r>
            </a:p>
          </p:txBody>
        </p:sp>
        <p:sp>
          <p:nvSpPr>
            <p:cNvPr id="40" name="Magnetic Disk 82"/>
            <p:cNvSpPr/>
            <p:nvPr/>
          </p:nvSpPr>
          <p:spPr bwMode="auto">
            <a:xfrm>
              <a:off x="7861227" y="2493087"/>
              <a:ext cx="775752" cy="938894"/>
            </a:xfrm>
            <a:prstGeom prst="flowChartMagneticDisk">
              <a:avLst/>
            </a:prstGeom>
            <a:solidFill>
              <a:schemeClr val="accent3">
                <a:lumMod val="75000"/>
              </a:schemeClr>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marL="0" marR="0" lvl="0" indent="0" algn="ctr" defTabSz="685666"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prstClr val="black">
                      <a:alpha val="99000"/>
                    </a:prstClr>
                  </a:solidFill>
                  <a:effectLst/>
                  <a:uLnTx/>
                  <a:uFillTx/>
                  <a:latin typeface="Calibri"/>
                </a:rPr>
                <a:t>3</a:t>
              </a:r>
            </a:p>
          </p:txBody>
        </p:sp>
        <p:sp>
          <p:nvSpPr>
            <p:cNvPr id="41" name="Magnetic Disk 83"/>
            <p:cNvSpPr/>
            <p:nvPr/>
          </p:nvSpPr>
          <p:spPr bwMode="auto">
            <a:xfrm>
              <a:off x="7861227" y="3667873"/>
              <a:ext cx="775752" cy="938894"/>
            </a:xfrm>
            <a:prstGeom prst="flowChartMagneticDisk">
              <a:avLst/>
            </a:prstGeom>
            <a:solidFill>
              <a:schemeClr val="accent3">
                <a:lumMod val="75000"/>
              </a:schemeClr>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marL="0" marR="0" lvl="0" indent="0" algn="ctr" defTabSz="685666"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prstClr val="black">
                      <a:alpha val="99000"/>
                    </a:prstClr>
                  </a:solidFill>
                  <a:effectLst/>
                  <a:uLnTx/>
                  <a:uFillTx/>
                  <a:latin typeface="Calibri"/>
                </a:rPr>
                <a:t>4</a:t>
              </a:r>
            </a:p>
          </p:txBody>
        </p:sp>
      </p:grpSp>
      <p:cxnSp>
        <p:nvCxnSpPr>
          <p:cNvPr id="58" name="Straight Arrow Connector 57"/>
          <p:cNvCxnSpPr>
            <a:stCxn id="33" idx="3"/>
          </p:cNvCxnSpPr>
          <p:nvPr/>
        </p:nvCxnSpPr>
        <p:spPr>
          <a:xfrm flipV="1">
            <a:off x="2686262" y="603708"/>
            <a:ext cx="3437495" cy="179784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9" name="Straight Arrow Connector 58"/>
          <p:cNvCxnSpPr>
            <a:stCxn id="33" idx="3"/>
          </p:cNvCxnSpPr>
          <p:nvPr/>
        </p:nvCxnSpPr>
        <p:spPr>
          <a:xfrm flipV="1">
            <a:off x="2686262" y="1802173"/>
            <a:ext cx="3445587" cy="59937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60" name="Straight Arrow Connector 59"/>
          <p:cNvCxnSpPr>
            <a:stCxn id="33" idx="3"/>
          </p:cNvCxnSpPr>
          <p:nvPr/>
        </p:nvCxnSpPr>
        <p:spPr>
          <a:xfrm>
            <a:off x="2686262" y="2401549"/>
            <a:ext cx="3445587" cy="57782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61" name="Straight Arrow Connector 60"/>
          <p:cNvCxnSpPr>
            <a:stCxn id="33" idx="3"/>
          </p:cNvCxnSpPr>
          <p:nvPr/>
        </p:nvCxnSpPr>
        <p:spPr>
          <a:xfrm>
            <a:off x="2686262" y="2401549"/>
            <a:ext cx="3453679" cy="17550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57" name="Rectangle 56"/>
          <p:cNvSpPr/>
          <p:nvPr/>
        </p:nvSpPr>
        <p:spPr>
          <a:xfrm>
            <a:off x="3701522" y="2156947"/>
            <a:ext cx="1475837" cy="429411"/>
          </a:xfrm>
          <a:prstGeom prst="rect">
            <a:avLst/>
          </a:prstGeom>
          <a:solidFill>
            <a:schemeClr val="bg2"/>
          </a:solidFill>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Duplication</a:t>
            </a:r>
          </a:p>
        </p:txBody>
      </p:sp>
      <p:graphicFrame>
        <p:nvGraphicFramePr>
          <p:cNvPr id="21" name="Content Placeholder 3"/>
          <p:cNvGraphicFramePr>
            <a:graphicFrameLocks/>
          </p:cNvGraphicFramePr>
          <p:nvPr>
            <p:extLst/>
          </p:nvPr>
        </p:nvGraphicFramePr>
        <p:xfrm>
          <a:off x="6201449" y="172236"/>
          <a:ext cx="847797" cy="862944"/>
        </p:xfrm>
        <a:graphic>
          <a:graphicData uri="http://schemas.openxmlformats.org/drawingml/2006/table">
            <a:tbl>
              <a:tblPr bandRow="1">
                <a:tableStyleId>{72833802-FEF1-4C79-8D5D-14CF1EAF98D9}</a:tableStyleId>
              </a:tblPr>
              <a:tblGrid>
                <a:gridCol w="154644">
                  <a:extLst>
                    <a:ext uri="{9D8B030D-6E8A-4147-A177-3AD203B41FA5}">
                      <a16:colId xmlns:a16="http://schemas.microsoft.com/office/drawing/2014/main" xmlns="" val="20000"/>
                    </a:ext>
                  </a:extLst>
                </a:gridCol>
                <a:gridCol w="262408">
                  <a:extLst>
                    <a:ext uri="{9D8B030D-6E8A-4147-A177-3AD203B41FA5}">
                      <a16:colId xmlns:a16="http://schemas.microsoft.com/office/drawing/2014/main" xmlns="" val="20001"/>
                    </a:ext>
                  </a:extLst>
                </a:gridCol>
                <a:gridCol w="430745">
                  <a:extLst>
                    <a:ext uri="{9D8B030D-6E8A-4147-A177-3AD203B41FA5}">
                      <a16:colId xmlns:a16="http://schemas.microsoft.com/office/drawing/2014/main" xmlns="" val="20002"/>
                    </a:ext>
                  </a:extLst>
                </a:gridCol>
              </a:tblGrid>
              <a:tr h="107868">
                <a:tc>
                  <a:txBody>
                    <a:bodyPr/>
                    <a:lstStyle/>
                    <a:p>
                      <a:r>
                        <a:rPr lang="en-US" sz="300" dirty="0"/>
                        <a:t>101</a:t>
                      </a:r>
                      <a:endParaRPr lang="en-US" sz="300" dirty="0">
                        <a:solidFill>
                          <a:srgbClr val="2B2A2A"/>
                        </a:solidFill>
                      </a:endParaRPr>
                    </a:p>
                  </a:txBody>
                  <a:tcPr marL="26742" marR="26742" marT="13368" marB="13368"/>
                </a:tc>
                <a:tc>
                  <a:txBody>
                    <a:bodyPr/>
                    <a:lstStyle/>
                    <a:p>
                      <a:pPr algn="ctr"/>
                      <a:r>
                        <a:rPr lang="en-US" sz="300" dirty="0"/>
                        <a:t>M</a:t>
                      </a:r>
                      <a:endParaRPr lang="en-US" sz="300" dirty="0">
                        <a:solidFill>
                          <a:srgbClr val="2B2A2A"/>
                        </a:solidFill>
                      </a:endParaRPr>
                    </a:p>
                  </a:txBody>
                  <a:tcPr marL="26742" marR="26742" marT="13368" marB="13368"/>
                </a:tc>
                <a:tc>
                  <a:txBody>
                    <a:bodyPr/>
                    <a:lstStyle/>
                    <a:p>
                      <a:r>
                        <a:rPr lang="en-US" sz="300" dirty="0"/>
                        <a:t>John</a:t>
                      </a:r>
                      <a:r>
                        <a:rPr lang="en-US" sz="300" baseline="0" dirty="0"/>
                        <a:t> Smith</a:t>
                      </a:r>
                      <a:endParaRPr lang="en-US" sz="300" dirty="0">
                        <a:solidFill>
                          <a:srgbClr val="2B2A2A"/>
                        </a:solidFill>
                      </a:endParaRPr>
                    </a:p>
                  </a:txBody>
                  <a:tcPr marL="26742" marR="26742" marT="13368" marB="13368"/>
                </a:tc>
                <a:extLst>
                  <a:ext uri="{0D108BD9-81ED-4DB2-BD59-A6C34878D82A}">
                    <a16:rowId xmlns:a16="http://schemas.microsoft.com/office/drawing/2014/main" xmlns="" val="10000"/>
                  </a:ext>
                </a:extLst>
              </a:tr>
              <a:tr h="107868">
                <a:tc>
                  <a:txBody>
                    <a:bodyPr/>
                    <a:lstStyle/>
                    <a:p>
                      <a:r>
                        <a:rPr lang="en-US" sz="300" dirty="0"/>
                        <a:t>292</a:t>
                      </a:r>
                      <a:endParaRPr lang="en-US" sz="300" dirty="0">
                        <a:solidFill>
                          <a:srgbClr val="2B2A2A"/>
                        </a:solidFill>
                      </a:endParaRPr>
                    </a:p>
                  </a:txBody>
                  <a:tcPr marL="26742" marR="26742" marT="13368" marB="13368"/>
                </a:tc>
                <a:tc>
                  <a:txBody>
                    <a:bodyPr/>
                    <a:lstStyle/>
                    <a:p>
                      <a:pPr algn="ctr"/>
                      <a:r>
                        <a:rPr lang="en-US" sz="300" dirty="0"/>
                        <a:t>F</a:t>
                      </a:r>
                      <a:endParaRPr lang="en-US" sz="300" dirty="0">
                        <a:solidFill>
                          <a:srgbClr val="2B2A2A"/>
                        </a:solidFill>
                      </a:endParaRPr>
                    </a:p>
                  </a:txBody>
                  <a:tcPr marL="26742" marR="26742" marT="13368" marB="13368"/>
                </a:tc>
                <a:tc>
                  <a:txBody>
                    <a:bodyPr/>
                    <a:lstStyle/>
                    <a:p>
                      <a:r>
                        <a:rPr lang="en-US" sz="300" dirty="0"/>
                        <a:t>Jane</a:t>
                      </a:r>
                      <a:r>
                        <a:rPr lang="en-US" sz="300" baseline="0" dirty="0"/>
                        <a:t> Jones</a:t>
                      </a:r>
                      <a:endParaRPr lang="en-US" sz="300" dirty="0">
                        <a:solidFill>
                          <a:srgbClr val="2B2A2A"/>
                        </a:solidFill>
                      </a:endParaRPr>
                    </a:p>
                  </a:txBody>
                  <a:tcPr marL="26742" marR="26742" marT="13368" marB="13368"/>
                </a:tc>
                <a:extLst>
                  <a:ext uri="{0D108BD9-81ED-4DB2-BD59-A6C34878D82A}">
                    <a16:rowId xmlns:a16="http://schemas.microsoft.com/office/drawing/2014/main" xmlns="" val="10001"/>
                  </a:ext>
                </a:extLst>
              </a:tr>
              <a:tr h="107868">
                <a:tc>
                  <a:txBody>
                    <a:bodyPr/>
                    <a:lstStyle/>
                    <a:p>
                      <a:r>
                        <a:rPr lang="en-US" sz="300" dirty="0"/>
                        <a:t>139</a:t>
                      </a:r>
                      <a:endParaRPr lang="en-US" sz="300" dirty="0">
                        <a:solidFill>
                          <a:srgbClr val="2B2A2A"/>
                        </a:solidFill>
                      </a:endParaRPr>
                    </a:p>
                  </a:txBody>
                  <a:tcPr marL="26742" marR="26742" marT="13368" marB="13368"/>
                </a:tc>
                <a:tc>
                  <a:txBody>
                    <a:bodyPr/>
                    <a:lstStyle/>
                    <a:p>
                      <a:pPr algn="ctr"/>
                      <a:r>
                        <a:rPr lang="en-US" sz="300" dirty="0"/>
                        <a:t>M</a:t>
                      </a:r>
                      <a:endParaRPr lang="en-US" sz="300" dirty="0">
                        <a:solidFill>
                          <a:srgbClr val="2B2A2A"/>
                        </a:solidFill>
                      </a:endParaRPr>
                    </a:p>
                  </a:txBody>
                  <a:tcPr marL="26742" marR="26742" marT="13368" marB="13368"/>
                </a:tc>
                <a:tc>
                  <a:txBody>
                    <a:bodyPr/>
                    <a:lstStyle/>
                    <a:p>
                      <a:r>
                        <a:rPr lang="en-US" sz="300" dirty="0"/>
                        <a:t>Peter Black</a:t>
                      </a:r>
                      <a:endParaRPr lang="en-US" sz="300" dirty="0">
                        <a:solidFill>
                          <a:srgbClr val="2B2A2A"/>
                        </a:solidFill>
                      </a:endParaRPr>
                    </a:p>
                  </a:txBody>
                  <a:tcPr marL="26742" marR="26742" marT="13368" marB="13368"/>
                </a:tc>
                <a:extLst>
                  <a:ext uri="{0D108BD9-81ED-4DB2-BD59-A6C34878D82A}">
                    <a16:rowId xmlns:a16="http://schemas.microsoft.com/office/drawing/2014/main" xmlns="" val="10002"/>
                  </a:ext>
                </a:extLst>
              </a:tr>
              <a:tr h="107868">
                <a:tc>
                  <a:txBody>
                    <a:bodyPr/>
                    <a:lstStyle/>
                    <a:p>
                      <a:r>
                        <a:rPr lang="en-US" sz="300" dirty="0"/>
                        <a:t>446</a:t>
                      </a:r>
                      <a:endParaRPr lang="en-US" sz="300" dirty="0">
                        <a:solidFill>
                          <a:srgbClr val="2B2A2A"/>
                        </a:solidFill>
                      </a:endParaRPr>
                    </a:p>
                  </a:txBody>
                  <a:tcPr marL="26742" marR="26742" marT="13368" marB="13368"/>
                </a:tc>
                <a:tc>
                  <a:txBody>
                    <a:bodyPr/>
                    <a:lstStyle/>
                    <a:p>
                      <a:pPr algn="ctr"/>
                      <a:r>
                        <a:rPr lang="en-US" sz="300" dirty="0"/>
                        <a:t>M</a:t>
                      </a:r>
                      <a:endParaRPr lang="en-US" sz="300" dirty="0">
                        <a:solidFill>
                          <a:srgbClr val="2B2A2A"/>
                        </a:solidFill>
                      </a:endParaRPr>
                    </a:p>
                  </a:txBody>
                  <a:tcPr marL="26742" marR="26742" marT="13368" marB="13368"/>
                </a:tc>
                <a:tc>
                  <a:txBody>
                    <a:bodyPr/>
                    <a:lstStyle/>
                    <a:p>
                      <a:r>
                        <a:rPr lang="en-US" sz="300" dirty="0"/>
                        <a:t>Pat Partridge</a:t>
                      </a:r>
                      <a:endParaRPr lang="en-US" sz="300" dirty="0">
                        <a:solidFill>
                          <a:srgbClr val="2B2A2A"/>
                        </a:solidFill>
                      </a:endParaRPr>
                    </a:p>
                  </a:txBody>
                  <a:tcPr marL="26742" marR="26742" marT="13368" marB="13368"/>
                </a:tc>
                <a:extLst>
                  <a:ext uri="{0D108BD9-81ED-4DB2-BD59-A6C34878D82A}">
                    <a16:rowId xmlns:a16="http://schemas.microsoft.com/office/drawing/2014/main" xmlns="" val="10003"/>
                  </a:ext>
                </a:extLst>
              </a:tr>
              <a:tr h="107868">
                <a:tc>
                  <a:txBody>
                    <a:bodyPr/>
                    <a:lstStyle/>
                    <a:p>
                      <a:r>
                        <a:rPr lang="en-US" sz="300" dirty="0"/>
                        <a:t>658</a:t>
                      </a:r>
                      <a:endParaRPr lang="en-US" sz="300" dirty="0">
                        <a:solidFill>
                          <a:srgbClr val="2B2A2A"/>
                        </a:solidFill>
                      </a:endParaRPr>
                    </a:p>
                  </a:txBody>
                  <a:tcPr marL="26742" marR="26742" marT="13368" marB="13368"/>
                </a:tc>
                <a:tc>
                  <a:txBody>
                    <a:bodyPr/>
                    <a:lstStyle/>
                    <a:p>
                      <a:pPr algn="ctr"/>
                      <a:r>
                        <a:rPr lang="en-US" sz="300" dirty="0"/>
                        <a:t>F</a:t>
                      </a:r>
                      <a:endParaRPr lang="en-US" sz="300" dirty="0">
                        <a:solidFill>
                          <a:srgbClr val="2B2A2A"/>
                        </a:solidFill>
                      </a:endParaRPr>
                    </a:p>
                  </a:txBody>
                  <a:tcPr marL="26742" marR="26742" marT="13368" marB="13368"/>
                </a:tc>
                <a:tc>
                  <a:txBody>
                    <a:bodyPr/>
                    <a:lstStyle/>
                    <a:p>
                      <a:r>
                        <a:rPr lang="en-US" sz="300" dirty="0"/>
                        <a:t>Sarah Cyan</a:t>
                      </a:r>
                      <a:endParaRPr lang="en-US" sz="300" dirty="0">
                        <a:solidFill>
                          <a:srgbClr val="2B2A2A"/>
                        </a:solidFill>
                      </a:endParaRPr>
                    </a:p>
                  </a:txBody>
                  <a:tcPr marL="26742" marR="26742" marT="13368" marB="13368"/>
                </a:tc>
                <a:extLst>
                  <a:ext uri="{0D108BD9-81ED-4DB2-BD59-A6C34878D82A}">
                    <a16:rowId xmlns:a16="http://schemas.microsoft.com/office/drawing/2014/main" xmlns="" val="10004"/>
                  </a:ext>
                </a:extLst>
              </a:tr>
              <a:tr h="107868">
                <a:tc>
                  <a:txBody>
                    <a:bodyPr/>
                    <a:lstStyle/>
                    <a:p>
                      <a:r>
                        <a:rPr lang="en-US" sz="300" dirty="0"/>
                        <a:t>164</a:t>
                      </a:r>
                      <a:endParaRPr lang="en-US" sz="300" dirty="0">
                        <a:solidFill>
                          <a:srgbClr val="2B2A2A"/>
                        </a:solidFill>
                      </a:endParaRPr>
                    </a:p>
                  </a:txBody>
                  <a:tcPr marL="26742" marR="26742" marT="13368" marB="13368"/>
                </a:tc>
                <a:tc>
                  <a:txBody>
                    <a:bodyPr/>
                    <a:lstStyle/>
                    <a:p>
                      <a:pPr algn="ctr"/>
                      <a:r>
                        <a:rPr lang="en-US" sz="300" dirty="0"/>
                        <a:t>M</a:t>
                      </a:r>
                      <a:endParaRPr lang="en-US" sz="300" dirty="0">
                        <a:solidFill>
                          <a:srgbClr val="2B2A2A"/>
                        </a:solidFill>
                      </a:endParaRPr>
                    </a:p>
                  </a:txBody>
                  <a:tcPr marL="26742" marR="26742" marT="13368" marB="13368"/>
                </a:tc>
                <a:tc>
                  <a:txBody>
                    <a:bodyPr/>
                    <a:lstStyle/>
                    <a:p>
                      <a:r>
                        <a:rPr lang="en-US" sz="300" dirty="0"/>
                        <a:t>Brian Snail</a:t>
                      </a:r>
                      <a:endParaRPr lang="en-US" sz="300" dirty="0">
                        <a:solidFill>
                          <a:srgbClr val="2B2A2A"/>
                        </a:solidFill>
                      </a:endParaRPr>
                    </a:p>
                  </a:txBody>
                  <a:tcPr marL="26742" marR="26742" marT="13368" marB="13368"/>
                </a:tc>
                <a:extLst>
                  <a:ext uri="{0D108BD9-81ED-4DB2-BD59-A6C34878D82A}">
                    <a16:rowId xmlns:a16="http://schemas.microsoft.com/office/drawing/2014/main" xmlns="" val="10005"/>
                  </a:ext>
                </a:extLst>
              </a:tr>
              <a:tr h="107868">
                <a:tc>
                  <a:txBody>
                    <a:bodyPr/>
                    <a:lstStyle/>
                    <a:p>
                      <a:r>
                        <a:rPr lang="en-US" sz="300" dirty="0"/>
                        <a:t>209</a:t>
                      </a:r>
                      <a:endParaRPr lang="en-US" sz="300" dirty="0">
                        <a:solidFill>
                          <a:srgbClr val="2B2A2A"/>
                        </a:solidFill>
                      </a:endParaRPr>
                    </a:p>
                  </a:txBody>
                  <a:tcPr marL="26742" marR="26742" marT="13368" marB="13368"/>
                </a:tc>
                <a:tc>
                  <a:txBody>
                    <a:bodyPr/>
                    <a:lstStyle/>
                    <a:p>
                      <a:pPr algn="ctr"/>
                      <a:r>
                        <a:rPr lang="en-US" sz="300" dirty="0"/>
                        <a:t>M</a:t>
                      </a:r>
                      <a:endParaRPr lang="en-US" sz="300" dirty="0">
                        <a:solidFill>
                          <a:srgbClr val="2B2A2A"/>
                        </a:solidFill>
                      </a:endParaRPr>
                    </a:p>
                  </a:txBody>
                  <a:tcPr marL="26742" marR="26742" marT="13368" marB="13368"/>
                </a:tc>
                <a:tc>
                  <a:txBody>
                    <a:bodyPr/>
                    <a:lstStyle/>
                    <a:p>
                      <a:r>
                        <a:rPr lang="en-US" sz="300" dirty="0"/>
                        <a:t>James White</a:t>
                      </a:r>
                      <a:endParaRPr lang="en-US" sz="300" dirty="0">
                        <a:solidFill>
                          <a:srgbClr val="2B2A2A"/>
                        </a:solidFill>
                      </a:endParaRPr>
                    </a:p>
                  </a:txBody>
                  <a:tcPr marL="26742" marR="26742" marT="13368" marB="13368"/>
                </a:tc>
                <a:extLst>
                  <a:ext uri="{0D108BD9-81ED-4DB2-BD59-A6C34878D82A}">
                    <a16:rowId xmlns:a16="http://schemas.microsoft.com/office/drawing/2014/main" xmlns="" val="10006"/>
                  </a:ext>
                </a:extLst>
              </a:tr>
              <a:tr h="107868">
                <a:tc>
                  <a:txBody>
                    <a:bodyPr/>
                    <a:lstStyle/>
                    <a:p>
                      <a:r>
                        <a:rPr lang="en-US" sz="300" dirty="0"/>
                        <a:t>306</a:t>
                      </a:r>
                      <a:endParaRPr lang="en-US" sz="300" dirty="0">
                        <a:solidFill>
                          <a:srgbClr val="2B2A2A"/>
                        </a:solidFill>
                      </a:endParaRPr>
                    </a:p>
                  </a:txBody>
                  <a:tcPr marL="26742" marR="26742" marT="13368" marB="13368"/>
                </a:tc>
                <a:tc>
                  <a:txBody>
                    <a:bodyPr/>
                    <a:lstStyle/>
                    <a:p>
                      <a:pPr algn="ctr"/>
                      <a:r>
                        <a:rPr lang="en-US" sz="300" dirty="0"/>
                        <a:t>F</a:t>
                      </a:r>
                      <a:endParaRPr lang="en-US" sz="300" dirty="0">
                        <a:solidFill>
                          <a:srgbClr val="2B2A2A"/>
                        </a:solidFill>
                      </a:endParaRPr>
                    </a:p>
                  </a:txBody>
                  <a:tcPr marL="26742" marR="26742" marT="13368" marB="13368"/>
                </a:tc>
                <a:tc>
                  <a:txBody>
                    <a:bodyPr/>
                    <a:lstStyle/>
                    <a:p>
                      <a:r>
                        <a:rPr lang="en-US" sz="300" dirty="0"/>
                        <a:t>Lisa Green</a:t>
                      </a:r>
                      <a:endParaRPr lang="en-US" sz="300" dirty="0">
                        <a:solidFill>
                          <a:srgbClr val="2B2A2A"/>
                        </a:solidFill>
                      </a:endParaRPr>
                    </a:p>
                  </a:txBody>
                  <a:tcPr marL="26742" marR="26742" marT="13368" marB="13368"/>
                </a:tc>
                <a:extLst>
                  <a:ext uri="{0D108BD9-81ED-4DB2-BD59-A6C34878D82A}">
                    <a16:rowId xmlns:a16="http://schemas.microsoft.com/office/drawing/2014/main" xmlns="" val="10007"/>
                  </a:ext>
                </a:extLst>
              </a:tr>
            </a:tbl>
          </a:graphicData>
        </a:graphic>
      </p:graphicFrame>
      <p:graphicFrame>
        <p:nvGraphicFramePr>
          <p:cNvPr id="22" name="Content Placeholder 3"/>
          <p:cNvGraphicFramePr>
            <a:graphicFrameLocks/>
          </p:cNvGraphicFramePr>
          <p:nvPr>
            <p:extLst/>
          </p:nvPr>
        </p:nvGraphicFramePr>
        <p:xfrm>
          <a:off x="6201449" y="1327922"/>
          <a:ext cx="847797" cy="862944"/>
        </p:xfrm>
        <a:graphic>
          <a:graphicData uri="http://schemas.openxmlformats.org/drawingml/2006/table">
            <a:tbl>
              <a:tblPr bandRow="1">
                <a:tableStyleId>{72833802-FEF1-4C79-8D5D-14CF1EAF98D9}</a:tableStyleId>
              </a:tblPr>
              <a:tblGrid>
                <a:gridCol w="154644">
                  <a:extLst>
                    <a:ext uri="{9D8B030D-6E8A-4147-A177-3AD203B41FA5}">
                      <a16:colId xmlns:a16="http://schemas.microsoft.com/office/drawing/2014/main" xmlns="" val="20000"/>
                    </a:ext>
                  </a:extLst>
                </a:gridCol>
                <a:gridCol w="262408">
                  <a:extLst>
                    <a:ext uri="{9D8B030D-6E8A-4147-A177-3AD203B41FA5}">
                      <a16:colId xmlns:a16="http://schemas.microsoft.com/office/drawing/2014/main" xmlns="" val="20001"/>
                    </a:ext>
                  </a:extLst>
                </a:gridCol>
                <a:gridCol w="430745">
                  <a:extLst>
                    <a:ext uri="{9D8B030D-6E8A-4147-A177-3AD203B41FA5}">
                      <a16:colId xmlns:a16="http://schemas.microsoft.com/office/drawing/2014/main" xmlns="" val="20002"/>
                    </a:ext>
                  </a:extLst>
                </a:gridCol>
              </a:tblGrid>
              <a:tr h="107868">
                <a:tc>
                  <a:txBody>
                    <a:bodyPr/>
                    <a:lstStyle/>
                    <a:p>
                      <a:r>
                        <a:rPr lang="en-US" sz="300" dirty="0"/>
                        <a:t>101</a:t>
                      </a:r>
                      <a:endParaRPr lang="en-US" sz="300" dirty="0">
                        <a:solidFill>
                          <a:srgbClr val="2B2A2A"/>
                        </a:solidFill>
                      </a:endParaRPr>
                    </a:p>
                  </a:txBody>
                  <a:tcPr marL="26742" marR="26742" marT="13368" marB="13368"/>
                </a:tc>
                <a:tc>
                  <a:txBody>
                    <a:bodyPr/>
                    <a:lstStyle/>
                    <a:p>
                      <a:pPr algn="ctr"/>
                      <a:r>
                        <a:rPr lang="en-US" sz="300" dirty="0"/>
                        <a:t>M</a:t>
                      </a:r>
                      <a:endParaRPr lang="en-US" sz="300" dirty="0">
                        <a:solidFill>
                          <a:srgbClr val="2B2A2A"/>
                        </a:solidFill>
                      </a:endParaRPr>
                    </a:p>
                  </a:txBody>
                  <a:tcPr marL="26742" marR="26742" marT="13368" marB="13368"/>
                </a:tc>
                <a:tc>
                  <a:txBody>
                    <a:bodyPr/>
                    <a:lstStyle/>
                    <a:p>
                      <a:r>
                        <a:rPr lang="en-US" sz="300" dirty="0"/>
                        <a:t>John</a:t>
                      </a:r>
                      <a:r>
                        <a:rPr lang="en-US" sz="300" baseline="0" dirty="0"/>
                        <a:t> Smith</a:t>
                      </a:r>
                      <a:endParaRPr lang="en-US" sz="300" dirty="0">
                        <a:solidFill>
                          <a:srgbClr val="2B2A2A"/>
                        </a:solidFill>
                      </a:endParaRPr>
                    </a:p>
                  </a:txBody>
                  <a:tcPr marL="26742" marR="26742" marT="13368" marB="13368"/>
                </a:tc>
                <a:extLst>
                  <a:ext uri="{0D108BD9-81ED-4DB2-BD59-A6C34878D82A}">
                    <a16:rowId xmlns:a16="http://schemas.microsoft.com/office/drawing/2014/main" xmlns="" val="10000"/>
                  </a:ext>
                </a:extLst>
              </a:tr>
              <a:tr h="107868">
                <a:tc>
                  <a:txBody>
                    <a:bodyPr/>
                    <a:lstStyle/>
                    <a:p>
                      <a:r>
                        <a:rPr lang="en-US" sz="300" dirty="0"/>
                        <a:t>292</a:t>
                      </a:r>
                      <a:endParaRPr lang="en-US" sz="300" dirty="0">
                        <a:solidFill>
                          <a:srgbClr val="2B2A2A"/>
                        </a:solidFill>
                      </a:endParaRPr>
                    </a:p>
                  </a:txBody>
                  <a:tcPr marL="26742" marR="26742" marT="13368" marB="13368"/>
                </a:tc>
                <a:tc>
                  <a:txBody>
                    <a:bodyPr/>
                    <a:lstStyle/>
                    <a:p>
                      <a:pPr algn="ctr"/>
                      <a:r>
                        <a:rPr lang="en-US" sz="300" dirty="0"/>
                        <a:t>F</a:t>
                      </a:r>
                      <a:endParaRPr lang="en-US" sz="300" dirty="0">
                        <a:solidFill>
                          <a:srgbClr val="2B2A2A"/>
                        </a:solidFill>
                      </a:endParaRPr>
                    </a:p>
                  </a:txBody>
                  <a:tcPr marL="26742" marR="26742" marT="13368" marB="13368"/>
                </a:tc>
                <a:tc>
                  <a:txBody>
                    <a:bodyPr/>
                    <a:lstStyle/>
                    <a:p>
                      <a:r>
                        <a:rPr lang="en-US" sz="300" dirty="0"/>
                        <a:t>Jane</a:t>
                      </a:r>
                      <a:r>
                        <a:rPr lang="en-US" sz="300" baseline="0" dirty="0"/>
                        <a:t> Jones</a:t>
                      </a:r>
                      <a:endParaRPr lang="en-US" sz="300" dirty="0">
                        <a:solidFill>
                          <a:srgbClr val="2B2A2A"/>
                        </a:solidFill>
                      </a:endParaRPr>
                    </a:p>
                  </a:txBody>
                  <a:tcPr marL="26742" marR="26742" marT="13368" marB="13368"/>
                </a:tc>
                <a:extLst>
                  <a:ext uri="{0D108BD9-81ED-4DB2-BD59-A6C34878D82A}">
                    <a16:rowId xmlns:a16="http://schemas.microsoft.com/office/drawing/2014/main" xmlns="" val="10001"/>
                  </a:ext>
                </a:extLst>
              </a:tr>
              <a:tr h="107868">
                <a:tc>
                  <a:txBody>
                    <a:bodyPr/>
                    <a:lstStyle/>
                    <a:p>
                      <a:r>
                        <a:rPr lang="en-US" sz="300" dirty="0"/>
                        <a:t>139</a:t>
                      </a:r>
                      <a:endParaRPr lang="en-US" sz="300" dirty="0">
                        <a:solidFill>
                          <a:srgbClr val="2B2A2A"/>
                        </a:solidFill>
                      </a:endParaRPr>
                    </a:p>
                  </a:txBody>
                  <a:tcPr marL="26742" marR="26742" marT="13368" marB="13368"/>
                </a:tc>
                <a:tc>
                  <a:txBody>
                    <a:bodyPr/>
                    <a:lstStyle/>
                    <a:p>
                      <a:pPr algn="ctr"/>
                      <a:r>
                        <a:rPr lang="en-US" sz="300" dirty="0"/>
                        <a:t>M</a:t>
                      </a:r>
                      <a:endParaRPr lang="en-US" sz="300" dirty="0">
                        <a:solidFill>
                          <a:srgbClr val="2B2A2A"/>
                        </a:solidFill>
                      </a:endParaRPr>
                    </a:p>
                  </a:txBody>
                  <a:tcPr marL="26742" marR="26742" marT="13368" marB="13368"/>
                </a:tc>
                <a:tc>
                  <a:txBody>
                    <a:bodyPr/>
                    <a:lstStyle/>
                    <a:p>
                      <a:r>
                        <a:rPr lang="en-US" sz="300" dirty="0"/>
                        <a:t>Peter Black</a:t>
                      </a:r>
                      <a:endParaRPr lang="en-US" sz="300" dirty="0">
                        <a:solidFill>
                          <a:srgbClr val="2B2A2A"/>
                        </a:solidFill>
                      </a:endParaRPr>
                    </a:p>
                  </a:txBody>
                  <a:tcPr marL="26742" marR="26742" marT="13368" marB="13368"/>
                </a:tc>
                <a:extLst>
                  <a:ext uri="{0D108BD9-81ED-4DB2-BD59-A6C34878D82A}">
                    <a16:rowId xmlns:a16="http://schemas.microsoft.com/office/drawing/2014/main" xmlns="" val="10002"/>
                  </a:ext>
                </a:extLst>
              </a:tr>
              <a:tr h="107868">
                <a:tc>
                  <a:txBody>
                    <a:bodyPr/>
                    <a:lstStyle/>
                    <a:p>
                      <a:r>
                        <a:rPr lang="en-US" sz="300" dirty="0"/>
                        <a:t>446</a:t>
                      </a:r>
                      <a:endParaRPr lang="en-US" sz="300" dirty="0">
                        <a:solidFill>
                          <a:srgbClr val="2B2A2A"/>
                        </a:solidFill>
                      </a:endParaRPr>
                    </a:p>
                  </a:txBody>
                  <a:tcPr marL="26742" marR="26742" marT="13368" marB="13368"/>
                </a:tc>
                <a:tc>
                  <a:txBody>
                    <a:bodyPr/>
                    <a:lstStyle/>
                    <a:p>
                      <a:pPr algn="ctr"/>
                      <a:r>
                        <a:rPr lang="en-US" sz="300" dirty="0"/>
                        <a:t>M</a:t>
                      </a:r>
                      <a:endParaRPr lang="en-US" sz="300" dirty="0">
                        <a:solidFill>
                          <a:srgbClr val="2B2A2A"/>
                        </a:solidFill>
                      </a:endParaRPr>
                    </a:p>
                  </a:txBody>
                  <a:tcPr marL="26742" marR="26742" marT="13368" marB="13368"/>
                </a:tc>
                <a:tc>
                  <a:txBody>
                    <a:bodyPr/>
                    <a:lstStyle/>
                    <a:p>
                      <a:r>
                        <a:rPr lang="en-US" sz="300" dirty="0"/>
                        <a:t>Pat Partridge</a:t>
                      </a:r>
                      <a:endParaRPr lang="en-US" sz="300" dirty="0">
                        <a:solidFill>
                          <a:srgbClr val="2B2A2A"/>
                        </a:solidFill>
                      </a:endParaRPr>
                    </a:p>
                  </a:txBody>
                  <a:tcPr marL="26742" marR="26742" marT="13368" marB="13368"/>
                </a:tc>
                <a:extLst>
                  <a:ext uri="{0D108BD9-81ED-4DB2-BD59-A6C34878D82A}">
                    <a16:rowId xmlns:a16="http://schemas.microsoft.com/office/drawing/2014/main" xmlns="" val="10003"/>
                  </a:ext>
                </a:extLst>
              </a:tr>
              <a:tr h="107868">
                <a:tc>
                  <a:txBody>
                    <a:bodyPr/>
                    <a:lstStyle/>
                    <a:p>
                      <a:r>
                        <a:rPr lang="en-US" sz="300" dirty="0"/>
                        <a:t>658</a:t>
                      </a:r>
                      <a:endParaRPr lang="en-US" sz="300" dirty="0">
                        <a:solidFill>
                          <a:srgbClr val="2B2A2A"/>
                        </a:solidFill>
                      </a:endParaRPr>
                    </a:p>
                  </a:txBody>
                  <a:tcPr marL="26742" marR="26742" marT="13368" marB="13368"/>
                </a:tc>
                <a:tc>
                  <a:txBody>
                    <a:bodyPr/>
                    <a:lstStyle/>
                    <a:p>
                      <a:pPr algn="ctr"/>
                      <a:r>
                        <a:rPr lang="en-US" sz="300" dirty="0"/>
                        <a:t>F</a:t>
                      </a:r>
                      <a:endParaRPr lang="en-US" sz="300" dirty="0">
                        <a:solidFill>
                          <a:srgbClr val="2B2A2A"/>
                        </a:solidFill>
                      </a:endParaRPr>
                    </a:p>
                  </a:txBody>
                  <a:tcPr marL="26742" marR="26742" marT="13368" marB="13368"/>
                </a:tc>
                <a:tc>
                  <a:txBody>
                    <a:bodyPr/>
                    <a:lstStyle/>
                    <a:p>
                      <a:r>
                        <a:rPr lang="en-US" sz="300" dirty="0"/>
                        <a:t>Sarah Cyan</a:t>
                      </a:r>
                      <a:endParaRPr lang="en-US" sz="300" dirty="0">
                        <a:solidFill>
                          <a:srgbClr val="2B2A2A"/>
                        </a:solidFill>
                      </a:endParaRPr>
                    </a:p>
                  </a:txBody>
                  <a:tcPr marL="26742" marR="26742" marT="13368" marB="13368"/>
                </a:tc>
                <a:extLst>
                  <a:ext uri="{0D108BD9-81ED-4DB2-BD59-A6C34878D82A}">
                    <a16:rowId xmlns:a16="http://schemas.microsoft.com/office/drawing/2014/main" xmlns="" val="10004"/>
                  </a:ext>
                </a:extLst>
              </a:tr>
              <a:tr h="107868">
                <a:tc>
                  <a:txBody>
                    <a:bodyPr/>
                    <a:lstStyle/>
                    <a:p>
                      <a:r>
                        <a:rPr lang="en-US" sz="300" dirty="0"/>
                        <a:t>164</a:t>
                      </a:r>
                      <a:endParaRPr lang="en-US" sz="300" dirty="0">
                        <a:solidFill>
                          <a:srgbClr val="2B2A2A"/>
                        </a:solidFill>
                      </a:endParaRPr>
                    </a:p>
                  </a:txBody>
                  <a:tcPr marL="26742" marR="26742" marT="13368" marB="13368"/>
                </a:tc>
                <a:tc>
                  <a:txBody>
                    <a:bodyPr/>
                    <a:lstStyle/>
                    <a:p>
                      <a:pPr algn="ctr"/>
                      <a:r>
                        <a:rPr lang="en-US" sz="300" dirty="0"/>
                        <a:t>M</a:t>
                      </a:r>
                      <a:endParaRPr lang="en-US" sz="300" dirty="0">
                        <a:solidFill>
                          <a:srgbClr val="2B2A2A"/>
                        </a:solidFill>
                      </a:endParaRPr>
                    </a:p>
                  </a:txBody>
                  <a:tcPr marL="26742" marR="26742" marT="13368" marB="13368"/>
                </a:tc>
                <a:tc>
                  <a:txBody>
                    <a:bodyPr/>
                    <a:lstStyle/>
                    <a:p>
                      <a:r>
                        <a:rPr lang="en-US" sz="300" dirty="0"/>
                        <a:t>Brian Snail</a:t>
                      </a:r>
                      <a:endParaRPr lang="en-US" sz="300" dirty="0">
                        <a:solidFill>
                          <a:srgbClr val="2B2A2A"/>
                        </a:solidFill>
                      </a:endParaRPr>
                    </a:p>
                  </a:txBody>
                  <a:tcPr marL="26742" marR="26742" marT="13368" marB="13368"/>
                </a:tc>
                <a:extLst>
                  <a:ext uri="{0D108BD9-81ED-4DB2-BD59-A6C34878D82A}">
                    <a16:rowId xmlns:a16="http://schemas.microsoft.com/office/drawing/2014/main" xmlns="" val="10005"/>
                  </a:ext>
                </a:extLst>
              </a:tr>
              <a:tr h="107868">
                <a:tc>
                  <a:txBody>
                    <a:bodyPr/>
                    <a:lstStyle/>
                    <a:p>
                      <a:r>
                        <a:rPr lang="en-US" sz="300" dirty="0"/>
                        <a:t>209</a:t>
                      </a:r>
                      <a:endParaRPr lang="en-US" sz="300" dirty="0">
                        <a:solidFill>
                          <a:srgbClr val="2B2A2A"/>
                        </a:solidFill>
                      </a:endParaRPr>
                    </a:p>
                  </a:txBody>
                  <a:tcPr marL="26742" marR="26742" marT="13368" marB="13368"/>
                </a:tc>
                <a:tc>
                  <a:txBody>
                    <a:bodyPr/>
                    <a:lstStyle/>
                    <a:p>
                      <a:pPr algn="ctr"/>
                      <a:r>
                        <a:rPr lang="en-US" sz="300" dirty="0"/>
                        <a:t>M</a:t>
                      </a:r>
                      <a:endParaRPr lang="en-US" sz="300" dirty="0">
                        <a:solidFill>
                          <a:srgbClr val="2B2A2A"/>
                        </a:solidFill>
                      </a:endParaRPr>
                    </a:p>
                  </a:txBody>
                  <a:tcPr marL="26742" marR="26742" marT="13368" marB="13368"/>
                </a:tc>
                <a:tc>
                  <a:txBody>
                    <a:bodyPr/>
                    <a:lstStyle/>
                    <a:p>
                      <a:r>
                        <a:rPr lang="en-US" sz="300" dirty="0"/>
                        <a:t>James White</a:t>
                      </a:r>
                      <a:endParaRPr lang="en-US" sz="300" dirty="0">
                        <a:solidFill>
                          <a:srgbClr val="2B2A2A"/>
                        </a:solidFill>
                      </a:endParaRPr>
                    </a:p>
                  </a:txBody>
                  <a:tcPr marL="26742" marR="26742" marT="13368" marB="13368"/>
                </a:tc>
                <a:extLst>
                  <a:ext uri="{0D108BD9-81ED-4DB2-BD59-A6C34878D82A}">
                    <a16:rowId xmlns:a16="http://schemas.microsoft.com/office/drawing/2014/main" xmlns="" val="10006"/>
                  </a:ext>
                </a:extLst>
              </a:tr>
              <a:tr h="107868">
                <a:tc>
                  <a:txBody>
                    <a:bodyPr/>
                    <a:lstStyle/>
                    <a:p>
                      <a:r>
                        <a:rPr lang="en-US" sz="300" dirty="0"/>
                        <a:t>306</a:t>
                      </a:r>
                      <a:endParaRPr lang="en-US" sz="300" dirty="0">
                        <a:solidFill>
                          <a:srgbClr val="2B2A2A"/>
                        </a:solidFill>
                      </a:endParaRPr>
                    </a:p>
                  </a:txBody>
                  <a:tcPr marL="26742" marR="26742" marT="13368" marB="13368"/>
                </a:tc>
                <a:tc>
                  <a:txBody>
                    <a:bodyPr/>
                    <a:lstStyle/>
                    <a:p>
                      <a:pPr algn="ctr"/>
                      <a:r>
                        <a:rPr lang="en-US" sz="300" dirty="0"/>
                        <a:t>F</a:t>
                      </a:r>
                      <a:endParaRPr lang="en-US" sz="300" dirty="0">
                        <a:solidFill>
                          <a:srgbClr val="2B2A2A"/>
                        </a:solidFill>
                      </a:endParaRPr>
                    </a:p>
                  </a:txBody>
                  <a:tcPr marL="26742" marR="26742" marT="13368" marB="13368"/>
                </a:tc>
                <a:tc>
                  <a:txBody>
                    <a:bodyPr/>
                    <a:lstStyle/>
                    <a:p>
                      <a:r>
                        <a:rPr lang="en-US" sz="300" dirty="0"/>
                        <a:t>Lisa Green</a:t>
                      </a:r>
                      <a:endParaRPr lang="en-US" sz="300" dirty="0">
                        <a:solidFill>
                          <a:srgbClr val="2B2A2A"/>
                        </a:solidFill>
                      </a:endParaRPr>
                    </a:p>
                  </a:txBody>
                  <a:tcPr marL="26742" marR="26742" marT="13368" marB="13368"/>
                </a:tc>
                <a:extLst>
                  <a:ext uri="{0D108BD9-81ED-4DB2-BD59-A6C34878D82A}">
                    <a16:rowId xmlns:a16="http://schemas.microsoft.com/office/drawing/2014/main" xmlns="" val="10007"/>
                  </a:ext>
                </a:extLst>
              </a:tr>
            </a:tbl>
          </a:graphicData>
        </a:graphic>
      </p:graphicFrame>
      <p:graphicFrame>
        <p:nvGraphicFramePr>
          <p:cNvPr id="23" name="Content Placeholder 3"/>
          <p:cNvGraphicFramePr>
            <a:graphicFrameLocks/>
          </p:cNvGraphicFramePr>
          <p:nvPr>
            <p:extLst/>
          </p:nvPr>
        </p:nvGraphicFramePr>
        <p:xfrm>
          <a:off x="6201449" y="2483608"/>
          <a:ext cx="847797" cy="862944"/>
        </p:xfrm>
        <a:graphic>
          <a:graphicData uri="http://schemas.openxmlformats.org/drawingml/2006/table">
            <a:tbl>
              <a:tblPr bandRow="1">
                <a:tableStyleId>{72833802-FEF1-4C79-8D5D-14CF1EAF98D9}</a:tableStyleId>
              </a:tblPr>
              <a:tblGrid>
                <a:gridCol w="154644">
                  <a:extLst>
                    <a:ext uri="{9D8B030D-6E8A-4147-A177-3AD203B41FA5}">
                      <a16:colId xmlns:a16="http://schemas.microsoft.com/office/drawing/2014/main" xmlns="" val="20000"/>
                    </a:ext>
                  </a:extLst>
                </a:gridCol>
                <a:gridCol w="262408">
                  <a:extLst>
                    <a:ext uri="{9D8B030D-6E8A-4147-A177-3AD203B41FA5}">
                      <a16:colId xmlns:a16="http://schemas.microsoft.com/office/drawing/2014/main" xmlns="" val="20001"/>
                    </a:ext>
                  </a:extLst>
                </a:gridCol>
                <a:gridCol w="430745">
                  <a:extLst>
                    <a:ext uri="{9D8B030D-6E8A-4147-A177-3AD203B41FA5}">
                      <a16:colId xmlns:a16="http://schemas.microsoft.com/office/drawing/2014/main" xmlns="" val="20002"/>
                    </a:ext>
                  </a:extLst>
                </a:gridCol>
              </a:tblGrid>
              <a:tr h="107868">
                <a:tc>
                  <a:txBody>
                    <a:bodyPr/>
                    <a:lstStyle/>
                    <a:p>
                      <a:r>
                        <a:rPr lang="en-US" sz="300" dirty="0"/>
                        <a:t>101</a:t>
                      </a:r>
                      <a:endParaRPr lang="en-US" sz="300" dirty="0">
                        <a:solidFill>
                          <a:srgbClr val="2B2A2A"/>
                        </a:solidFill>
                      </a:endParaRPr>
                    </a:p>
                  </a:txBody>
                  <a:tcPr marL="26742" marR="26742" marT="13368" marB="13368"/>
                </a:tc>
                <a:tc>
                  <a:txBody>
                    <a:bodyPr/>
                    <a:lstStyle/>
                    <a:p>
                      <a:pPr algn="ctr"/>
                      <a:r>
                        <a:rPr lang="en-US" sz="300" dirty="0"/>
                        <a:t>M</a:t>
                      </a:r>
                      <a:endParaRPr lang="en-US" sz="300" dirty="0">
                        <a:solidFill>
                          <a:srgbClr val="2B2A2A"/>
                        </a:solidFill>
                      </a:endParaRPr>
                    </a:p>
                  </a:txBody>
                  <a:tcPr marL="26742" marR="26742" marT="13368" marB="13368"/>
                </a:tc>
                <a:tc>
                  <a:txBody>
                    <a:bodyPr/>
                    <a:lstStyle/>
                    <a:p>
                      <a:r>
                        <a:rPr lang="en-US" sz="300" dirty="0"/>
                        <a:t>John</a:t>
                      </a:r>
                      <a:r>
                        <a:rPr lang="en-US" sz="300" baseline="0" dirty="0"/>
                        <a:t> Smith</a:t>
                      </a:r>
                      <a:endParaRPr lang="en-US" sz="300" dirty="0">
                        <a:solidFill>
                          <a:srgbClr val="2B2A2A"/>
                        </a:solidFill>
                      </a:endParaRPr>
                    </a:p>
                  </a:txBody>
                  <a:tcPr marL="26742" marR="26742" marT="13368" marB="13368"/>
                </a:tc>
                <a:extLst>
                  <a:ext uri="{0D108BD9-81ED-4DB2-BD59-A6C34878D82A}">
                    <a16:rowId xmlns:a16="http://schemas.microsoft.com/office/drawing/2014/main" xmlns="" val="10000"/>
                  </a:ext>
                </a:extLst>
              </a:tr>
              <a:tr h="107868">
                <a:tc>
                  <a:txBody>
                    <a:bodyPr/>
                    <a:lstStyle/>
                    <a:p>
                      <a:r>
                        <a:rPr lang="en-US" sz="300" dirty="0"/>
                        <a:t>292</a:t>
                      </a:r>
                      <a:endParaRPr lang="en-US" sz="300" dirty="0">
                        <a:solidFill>
                          <a:srgbClr val="2B2A2A"/>
                        </a:solidFill>
                      </a:endParaRPr>
                    </a:p>
                  </a:txBody>
                  <a:tcPr marL="26742" marR="26742" marT="13368" marB="13368"/>
                </a:tc>
                <a:tc>
                  <a:txBody>
                    <a:bodyPr/>
                    <a:lstStyle/>
                    <a:p>
                      <a:pPr algn="ctr"/>
                      <a:r>
                        <a:rPr lang="en-US" sz="300" dirty="0"/>
                        <a:t>F</a:t>
                      </a:r>
                      <a:endParaRPr lang="en-US" sz="300" dirty="0">
                        <a:solidFill>
                          <a:srgbClr val="2B2A2A"/>
                        </a:solidFill>
                      </a:endParaRPr>
                    </a:p>
                  </a:txBody>
                  <a:tcPr marL="26742" marR="26742" marT="13368" marB="13368"/>
                </a:tc>
                <a:tc>
                  <a:txBody>
                    <a:bodyPr/>
                    <a:lstStyle/>
                    <a:p>
                      <a:r>
                        <a:rPr lang="en-US" sz="300" dirty="0"/>
                        <a:t>Jane</a:t>
                      </a:r>
                      <a:r>
                        <a:rPr lang="en-US" sz="300" baseline="0" dirty="0"/>
                        <a:t> Jones</a:t>
                      </a:r>
                      <a:endParaRPr lang="en-US" sz="300" dirty="0">
                        <a:solidFill>
                          <a:srgbClr val="2B2A2A"/>
                        </a:solidFill>
                      </a:endParaRPr>
                    </a:p>
                  </a:txBody>
                  <a:tcPr marL="26742" marR="26742" marT="13368" marB="13368"/>
                </a:tc>
                <a:extLst>
                  <a:ext uri="{0D108BD9-81ED-4DB2-BD59-A6C34878D82A}">
                    <a16:rowId xmlns:a16="http://schemas.microsoft.com/office/drawing/2014/main" xmlns="" val="10001"/>
                  </a:ext>
                </a:extLst>
              </a:tr>
              <a:tr h="107868">
                <a:tc>
                  <a:txBody>
                    <a:bodyPr/>
                    <a:lstStyle/>
                    <a:p>
                      <a:r>
                        <a:rPr lang="en-US" sz="300" dirty="0"/>
                        <a:t>139</a:t>
                      </a:r>
                      <a:endParaRPr lang="en-US" sz="300" dirty="0">
                        <a:solidFill>
                          <a:srgbClr val="2B2A2A"/>
                        </a:solidFill>
                      </a:endParaRPr>
                    </a:p>
                  </a:txBody>
                  <a:tcPr marL="26742" marR="26742" marT="13368" marB="13368"/>
                </a:tc>
                <a:tc>
                  <a:txBody>
                    <a:bodyPr/>
                    <a:lstStyle/>
                    <a:p>
                      <a:pPr algn="ctr"/>
                      <a:r>
                        <a:rPr lang="en-US" sz="300" dirty="0"/>
                        <a:t>M</a:t>
                      </a:r>
                      <a:endParaRPr lang="en-US" sz="300" dirty="0">
                        <a:solidFill>
                          <a:srgbClr val="2B2A2A"/>
                        </a:solidFill>
                      </a:endParaRPr>
                    </a:p>
                  </a:txBody>
                  <a:tcPr marL="26742" marR="26742" marT="13368" marB="13368"/>
                </a:tc>
                <a:tc>
                  <a:txBody>
                    <a:bodyPr/>
                    <a:lstStyle/>
                    <a:p>
                      <a:r>
                        <a:rPr lang="en-US" sz="300" dirty="0"/>
                        <a:t>Peter Black</a:t>
                      </a:r>
                      <a:endParaRPr lang="en-US" sz="300" dirty="0">
                        <a:solidFill>
                          <a:srgbClr val="2B2A2A"/>
                        </a:solidFill>
                      </a:endParaRPr>
                    </a:p>
                  </a:txBody>
                  <a:tcPr marL="26742" marR="26742" marT="13368" marB="13368"/>
                </a:tc>
                <a:extLst>
                  <a:ext uri="{0D108BD9-81ED-4DB2-BD59-A6C34878D82A}">
                    <a16:rowId xmlns:a16="http://schemas.microsoft.com/office/drawing/2014/main" xmlns="" val="10002"/>
                  </a:ext>
                </a:extLst>
              </a:tr>
              <a:tr h="107868">
                <a:tc>
                  <a:txBody>
                    <a:bodyPr/>
                    <a:lstStyle/>
                    <a:p>
                      <a:r>
                        <a:rPr lang="en-US" sz="300" dirty="0"/>
                        <a:t>446</a:t>
                      </a:r>
                      <a:endParaRPr lang="en-US" sz="300" dirty="0">
                        <a:solidFill>
                          <a:srgbClr val="2B2A2A"/>
                        </a:solidFill>
                      </a:endParaRPr>
                    </a:p>
                  </a:txBody>
                  <a:tcPr marL="26742" marR="26742" marT="13368" marB="13368"/>
                </a:tc>
                <a:tc>
                  <a:txBody>
                    <a:bodyPr/>
                    <a:lstStyle/>
                    <a:p>
                      <a:pPr algn="ctr"/>
                      <a:r>
                        <a:rPr lang="en-US" sz="300" dirty="0"/>
                        <a:t>M</a:t>
                      </a:r>
                      <a:endParaRPr lang="en-US" sz="300" dirty="0">
                        <a:solidFill>
                          <a:srgbClr val="2B2A2A"/>
                        </a:solidFill>
                      </a:endParaRPr>
                    </a:p>
                  </a:txBody>
                  <a:tcPr marL="26742" marR="26742" marT="13368" marB="13368"/>
                </a:tc>
                <a:tc>
                  <a:txBody>
                    <a:bodyPr/>
                    <a:lstStyle/>
                    <a:p>
                      <a:r>
                        <a:rPr lang="en-US" sz="300" dirty="0"/>
                        <a:t>Pat Partridge</a:t>
                      </a:r>
                      <a:endParaRPr lang="en-US" sz="300" dirty="0">
                        <a:solidFill>
                          <a:srgbClr val="2B2A2A"/>
                        </a:solidFill>
                      </a:endParaRPr>
                    </a:p>
                  </a:txBody>
                  <a:tcPr marL="26742" marR="26742" marT="13368" marB="13368"/>
                </a:tc>
                <a:extLst>
                  <a:ext uri="{0D108BD9-81ED-4DB2-BD59-A6C34878D82A}">
                    <a16:rowId xmlns:a16="http://schemas.microsoft.com/office/drawing/2014/main" xmlns="" val="10003"/>
                  </a:ext>
                </a:extLst>
              </a:tr>
              <a:tr h="107868">
                <a:tc>
                  <a:txBody>
                    <a:bodyPr/>
                    <a:lstStyle/>
                    <a:p>
                      <a:r>
                        <a:rPr lang="en-US" sz="300" dirty="0"/>
                        <a:t>658</a:t>
                      </a:r>
                      <a:endParaRPr lang="en-US" sz="300" dirty="0">
                        <a:solidFill>
                          <a:srgbClr val="2B2A2A"/>
                        </a:solidFill>
                      </a:endParaRPr>
                    </a:p>
                  </a:txBody>
                  <a:tcPr marL="26742" marR="26742" marT="13368" marB="13368"/>
                </a:tc>
                <a:tc>
                  <a:txBody>
                    <a:bodyPr/>
                    <a:lstStyle/>
                    <a:p>
                      <a:pPr algn="ctr"/>
                      <a:r>
                        <a:rPr lang="en-US" sz="300" dirty="0"/>
                        <a:t>F</a:t>
                      </a:r>
                      <a:endParaRPr lang="en-US" sz="300" dirty="0">
                        <a:solidFill>
                          <a:srgbClr val="2B2A2A"/>
                        </a:solidFill>
                      </a:endParaRPr>
                    </a:p>
                  </a:txBody>
                  <a:tcPr marL="26742" marR="26742" marT="13368" marB="13368"/>
                </a:tc>
                <a:tc>
                  <a:txBody>
                    <a:bodyPr/>
                    <a:lstStyle/>
                    <a:p>
                      <a:r>
                        <a:rPr lang="en-US" sz="300" dirty="0"/>
                        <a:t>Sarah Cyan</a:t>
                      </a:r>
                      <a:endParaRPr lang="en-US" sz="300" dirty="0">
                        <a:solidFill>
                          <a:srgbClr val="2B2A2A"/>
                        </a:solidFill>
                      </a:endParaRPr>
                    </a:p>
                  </a:txBody>
                  <a:tcPr marL="26742" marR="26742" marT="13368" marB="13368"/>
                </a:tc>
                <a:extLst>
                  <a:ext uri="{0D108BD9-81ED-4DB2-BD59-A6C34878D82A}">
                    <a16:rowId xmlns:a16="http://schemas.microsoft.com/office/drawing/2014/main" xmlns="" val="10004"/>
                  </a:ext>
                </a:extLst>
              </a:tr>
              <a:tr h="107868">
                <a:tc>
                  <a:txBody>
                    <a:bodyPr/>
                    <a:lstStyle/>
                    <a:p>
                      <a:r>
                        <a:rPr lang="en-US" sz="300" dirty="0"/>
                        <a:t>164</a:t>
                      </a:r>
                      <a:endParaRPr lang="en-US" sz="300" dirty="0">
                        <a:solidFill>
                          <a:srgbClr val="2B2A2A"/>
                        </a:solidFill>
                      </a:endParaRPr>
                    </a:p>
                  </a:txBody>
                  <a:tcPr marL="26742" marR="26742" marT="13368" marB="13368"/>
                </a:tc>
                <a:tc>
                  <a:txBody>
                    <a:bodyPr/>
                    <a:lstStyle/>
                    <a:p>
                      <a:pPr algn="ctr"/>
                      <a:r>
                        <a:rPr lang="en-US" sz="300" dirty="0"/>
                        <a:t>M</a:t>
                      </a:r>
                      <a:endParaRPr lang="en-US" sz="300" dirty="0">
                        <a:solidFill>
                          <a:srgbClr val="2B2A2A"/>
                        </a:solidFill>
                      </a:endParaRPr>
                    </a:p>
                  </a:txBody>
                  <a:tcPr marL="26742" marR="26742" marT="13368" marB="13368"/>
                </a:tc>
                <a:tc>
                  <a:txBody>
                    <a:bodyPr/>
                    <a:lstStyle/>
                    <a:p>
                      <a:r>
                        <a:rPr lang="en-US" sz="300" dirty="0"/>
                        <a:t>Brian Snail</a:t>
                      </a:r>
                      <a:endParaRPr lang="en-US" sz="300" dirty="0">
                        <a:solidFill>
                          <a:srgbClr val="2B2A2A"/>
                        </a:solidFill>
                      </a:endParaRPr>
                    </a:p>
                  </a:txBody>
                  <a:tcPr marL="26742" marR="26742" marT="13368" marB="13368"/>
                </a:tc>
                <a:extLst>
                  <a:ext uri="{0D108BD9-81ED-4DB2-BD59-A6C34878D82A}">
                    <a16:rowId xmlns:a16="http://schemas.microsoft.com/office/drawing/2014/main" xmlns="" val="10005"/>
                  </a:ext>
                </a:extLst>
              </a:tr>
              <a:tr h="107868">
                <a:tc>
                  <a:txBody>
                    <a:bodyPr/>
                    <a:lstStyle/>
                    <a:p>
                      <a:r>
                        <a:rPr lang="en-US" sz="300" dirty="0"/>
                        <a:t>209</a:t>
                      </a:r>
                      <a:endParaRPr lang="en-US" sz="300" dirty="0">
                        <a:solidFill>
                          <a:srgbClr val="2B2A2A"/>
                        </a:solidFill>
                      </a:endParaRPr>
                    </a:p>
                  </a:txBody>
                  <a:tcPr marL="26742" marR="26742" marT="13368" marB="13368"/>
                </a:tc>
                <a:tc>
                  <a:txBody>
                    <a:bodyPr/>
                    <a:lstStyle/>
                    <a:p>
                      <a:pPr algn="ctr"/>
                      <a:r>
                        <a:rPr lang="en-US" sz="300" dirty="0"/>
                        <a:t>M</a:t>
                      </a:r>
                      <a:endParaRPr lang="en-US" sz="300" dirty="0">
                        <a:solidFill>
                          <a:srgbClr val="2B2A2A"/>
                        </a:solidFill>
                      </a:endParaRPr>
                    </a:p>
                  </a:txBody>
                  <a:tcPr marL="26742" marR="26742" marT="13368" marB="13368"/>
                </a:tc>
                <a:tc>
                  <a:txBody>
                    <a:bodyPr/>
                    <a:lstStyle/>
                    <a:p>
                      <a:r>
                        <a:rPr lang="en-US" sz="300" dirty="0"/>
                        <a:t>James White</a:t>
                      </a:r>
                      <a:endParaRPr lang="en-US" sz="300" dirty="0">
                        <a:solidFill>
                          <a:srgbClr val="2B2A2A"/>
                        </a:solidFill>
                      </a:endParaRPr>
                    </a:p>
                  </a:txBody>
                  <a:tcPr marL="26742" marR="26742" marT="13368" marB="13368"/>
                </a:tc>
                <a:extLst>
                  <a:ext uri="{0D108BD9-81ED-4DB2-BD59-A6C34878D82A}">
                    <a16:rowId xmlns:a16="http://schemas.microsoft.com/office/drawing/2014/main" xmlns="" val="10006"/>
                  </a:ext>
                </a:extLst>
              </a:tr>
              <a:tr h="107868">
                <a:tc>
                  <a:txBody>
                    <a:bodyPr/>
                    <a:lstStyle/>
                    <a:p>
                      <a:r>
                        <a:rPr lang="en-US" sz="300" dirty="0"/>
                        <a:t>306</a:t>
                      </a:r>
                      <a:endParaRPr lang="en-US" sz="300" dirty="0">
                        <a:solidFill>
                          <a:srgbClr val="2B2A2A"/>
                        </a:solidFill>
                      </a:endParaRPr>
                    </a:p>
                  </a:txBody>
                  <a:tcPr marL="26742" marR="26742" marT="13368" marB="13368"/>
                </a:tc>
                <a:tc>
                  <a:txBody>
                    <a:bodyPr/>
                    <a:lstStyle/>
                    <a:p>
                      <a:pPr algn="ctr"/>
                      <a:r>
                        <a:rPr lang="en-US" sz="300" dirty="0"/>
                        <a:t>F</a:t>
                      </a:r>
                      <a:endParaRPr lang="en-US" sz="300" dirty="0">
                        <a:solidFill>
                          <a:srgbClr val="2B2A2A"/>
                        </a:solidFill>
                      </a:endParaRPr>
                    </a:p>
                  </a:txBody>
                  <a:tcPr marL="26742" marR="26742" marT="13368" marB="13368"/>
                </a:tc>
                <a:tc>
                  <a:txBody>
                    <a:bodyPr/>
                    <a:lstStyle/>
                    <a:p>
                      <a:r>
                        <a:rPr lang="en-US" sz="300" dirty="0"/>
                        <a:t>Lisa Green</a:t>
                      </a:r>
                      <a:endParaRPr lang="en-US" sz="300" dirty="0">
                        <a:solidFill>
                          <a:srgbClr val="2B2A2A"/>
                        </a:solidFill>
                      </a:endParaRPr>
                    </a:p>
                  </a:txBody>
                  <a:tcPr marL="26742" marR="26742" marT="13368" marB="13368"/>
                </a:tc>
                <a:extLst>
                  <a:ext uri="{0D108BD9-81ED-4DB2-BD59-A6C34878D82A}">
                    <a16:rowId xmlns:a16="http://schemas.microsoft.com/office/drawing/2014/main" xmlns="" val="10007"/>
                  </a:ext>
                </a:extLst>
              </a:tr>
            </a:tbl>
          </a:graphicData>
        </a:graphic>
      </p:graphicFrame>
      <p:graphicFrame>
        <p:nvGraphicFramePr>
          <p:cNvPr id="24" name="Content Placeholder 3"/>
          <p:cNvGraphicFramePr>
            <a:graphicFrameLocks/>
          </p:cNvGraphicFramePr>
          <p:nvPr>
            <p:extLst/>
          </p:nvPr>
        </p:nvGraphicFramePr>
        <p:xfrm>
          <a:off x="6201449" y="3639294"/>
          <a:ext cx="847797" cy="862944"/>
        </p:xfrm>
        <a:graphic>
          <a:graphicData uri="http://schemas.openxmlformats.org/drawingml/2006/table">
            <a:tbl>
              <a:tblPr bandRow="1">
                <a:tableStyleId>{72833802-FEF1-4C79-8D5D-14CF1EAF98D9}</a:tableStyleId>
              </a:tblPr>
              <a:tblGrid>
                <a:gridCol w="154644">
                  <a:extLst>
                    <a:ext uri="{9D8B030D-6E8A-4147-A177-3AD203B41FA5}">
                      <a16:colId xmlns:a16="http://schemas.microsoft.com/office/drawing/2014/main" xmlns="" val="20000"/>
                    </a:ext>
                  </a:extLst>
                </a:gridCol>
                <a:gridCol w="262408">
                  <a:extLst>
                    <a:ext uri="{9D8B030D-6E8A-4147-A177-3AD203B41FA5}">
                      <a16:colId xmlns:a16="http://schemas.microsoft.com/office/drawing/2014/main" xmlns="" val="20001"/>
                    </a:ext>
                  </a:extLst>
                </a:gridCol>
                <a:gridCol w="430745">
                  <a:extLst>
                    <a:ext uri="{9D8B030D-6E8A-4147-A177-3AD203B41FA5}">
                      <a16:colId xmlns:a16="http://schemas.microsoft.com/office/drawing/2014/main" xmlns="" val="20002"/>
                    </a:ext>
                  </a:extLst>
                </a:gridCol>
              </a:tblGrid>
              <a:tr h="107868">
                <a:tc>
                  <a:txBody>
                    <a:bodyPr/>
                    <a:lstStyle/>
                    <a:p>
                      <a:r>
                        <a:rPr lang="en-US" sz="300" dirty="0"/>
                        <a:t>101</a:t>
                      </a:r>
                      <a:endParaRPr lang="en-US" sz="300" dirty="0">
                        <a:solidFill>
                          <a:srgbClr val="2B2A2A"/>
                        </a:solidFill>
                      </a:endParaRPr>
                    </a:p>
                  </a:txBody>
                  <a:tcPr marL="26742" marR="26742" marT="13368" marB="13368"/>
                </a:tc>
                <a:tc>
                  <a:txBody>
                    <a:bodyPr/>
                    <a:lstStyle/>
                    <a:p>
                      <a:pPr algn="ctr"/>
                      <a:r>
                        <a:rPr lang="en-US" sz="300" dirty="0"/>
                        <a:t>M</a:t>
                      </a:r>
                      <a:endParaRPr lang="en-US" sz="300" dirty="0">
                        <a:solidFill>
                          <a:srgbClr val="2B2A2A"/>
                        </a:solidFill>
                      </a:endParaRPr>
                    </a:p>
                  </a:txBody>
                  <a:tcPr marL="26742" marR="26742" marT="13368" marB="13368"/>
                </a:tc>
                <a:tc>
                  <a:txBody>
                    <a:bodyPr/>
                    <a:lstStyle/>
                    <a:p>
                      <a:r>
                        <a:rPr lang="en-US" sz="300" dirty="0"/>
                        <a:t>John</a:t>
                      </a:r>
                      <a:r>
                        <a:rPr lang="en-US" sz="300" baseline="0" dirty="0"/>
                        <a:t> Smith</a:t>
                      </a:r>
                      <a:endParaRPr lang="en-US" sz="300" dirty="0">
                        <a:solidFill>
                          <a:srgbClr val="2B2A2A"/>
                        </a:solidFill>
                      </a:endParaRPr>
                    </a:p>
                  </a:txBody>
                  <a:tcPr marL="26742" marR="26742" marT="13368" marB="13368"/>
                </a:tc>
                <a:extLst>
                  <a:ext uri="{0D108BD9-81ED-4DB2-BD59-A6C34878D82A}">
                    <a16:rowId xmlns:a16="http://schemas.microsoft.com/office/drawing/2014/main" xmlns="" val="10000"/>
                  </a:ext>
                </a:extLst>
              </a:tr>
              <a:tr h="107868">
                <a:tc>
                  <a:txBody>
                    <a:bodyPr/>
                    <a:lstStyle/>
                    <a:p>
                      <a:r>
                        <a:rPr lang="en-US" sz="300" dirty="0"/>
                        <a:t>292</a:t>
                      </a:r>
                      <a:endParaRPr lang="en-US" sz="300" dirty="0">
                        <a:solidFill>
                          <a:srgbClr val="2B2A2A"/>
                        </a:solidFill>
                      </a:endParaRPr>
                    </a:p>
                  </a:txBody>
                  <a:tcPr marL="26742" marR="26742" marT="13368" marB="13368"/>
                </a:tc>
                <a:tc>
                  <a:txBody>
                    <a:bodyPr/>
                    <a:lstStyle/>
                    <a:p>
                      <a:pPr algn="ctr"/>
                      <a:r>
                        <a:rPr lang="en-US" sz="300" dirty="0"/>
                        <a:t>F</a:t>
                      </a:r>
                      <a:endParaRPr lang="en-US" sz="300" dirty="0">
                        <a:solidFill>
                          <a:srgbClr val="2B2A2A"/>
                        </a:solidFill>
                      </a:endParaRPr>
                    </a:p>
                  </a:txBody>
                  <a:tcPr marL="26742" marR="26742" marT="13368" marB="13368"/>
                </a:tc>
                <a:tc>
                  <a:txBody>
                    <a:bodyPr/>
                    <a:lstStyle/>
                    <a:p>
                      <a:r>
                        <a:rPr lang="en-US" sz="300" dirty="0"/>
                        <a:t>Jane</a:t>
                      </a:r>
                      <a:r>
                        <a:rPr lang="en-US" sz="300" baseline="0" dirty="0"/>
                        <a:t> Jones</a:t>
                      </a:r>
                      <a:endParaRPr lang="en-US" sz="300" dirty="0">
                        <a:solidFill>
                          <a:srgbClr val="2B2A2A"/>
                        </a:solidFill>
                      </a:endParaRPr>
                    </a:p>
                  </a:txBody>
                  <a:tcPr marL="26742" marR="26742" marT="13368" marB="13368"/>
                </a:tc>
                <a:extLst>
                  <a:ext uri="{0D108BD9-81ED-4DB2-BD59-A6C34878D82A}">
                    <a16:rowId xmlns:a16="http://schemas.microsoft.com/office/drawing/2014/main" xmlns="" val="10001"/>
                  </a:ext>
                </a:extLst>
              </a:tr>
              <a:tr h="107868">
                <a:tc>
                  <a:txBody>
                    <a:bodyPr/>
                    <a:lstStyle/>
                    <a:p>
                      <a:r>
                        <a:rPr lang="en-US" sz="300" dirty="0"/>
                        <a:t>139</a:t>
                      </a:r>
                      <a:endParaRPr lang="en-US" sz="300" dirty="0">
                        <a:solidFill>
                          <a:srgbClr val="2B2A2A"/>
                        </a:solidFill>
                      </a:endParaRPr>
                    </a:p>
                  </a:txBody>
                  <a:tcPr marL="26742" marR="26742" marT="13368" marB="13368"/>
                </a:tc>
                <a:tc>
                  <a:txBody>
                    <a:bodyPr/>
                    <a:lstStyle/>
                    <a:p>
                      <a:pPr algn="ctr"/>
                      <a:r>
                        <a:rPr lang="en-US" sz="300" dirty="0"/>
                        <a:t>M</a:t>
                      </a:r>
                      <a:endParaRPr lang="en-US" sz="300" dirty="0">
                        <a:solidFill>
                          <a:srgbClr val="2B2A2A"/>
                        </a:solidFill>
                      </a:endParaRPr>
                    </a:p>
                  </a:txBody>
                  <a:tcPr marL="26742" marR="26742" marT="13368" marB="13368"/>
                </a:tc>
                <a:tc>
                  <a:txBody>
                    <a:bodyPr/>
                    <a:lstStyle/>
                    <a:p>
                      <a:r>
                        <a:rPr lang="en-US" sz="300" dirty="0"/>
                        <a:t>Peter Black</a:t>
                      </a:r>
                      <a:endParaRPr lang="en-US" sz="300" dirty="0">
                        <a:solidFill>
                          <a:srgbClr val="2B2A2A"/>
                        </a:solidFill>
                      </a:endParaRPr>
                    </a:p>
                  </a:txBody>
                  <a:tcPr marL="26742" marR="26742" marT="13368" marB="13368"/>
                </a:tc>
                <a:extLst>
                  <a:ext uri="{0D108BD9-81ED-4DB2-BD59-A6C34878D82A}">
                    <a16:rowId xmlns:a16="http://schemas.microsoft.com/office/drawing/2014/main" xmlns="" val="10002"/>
                  </a:ext>
                </a:extLst>
              </a:tr>
              <a:tr h="107868">
                <a:tc>
                  <a:txBody>
                    <a:bodyPr/>
                    <a:lstStyle/>
                    <a:p>
                      <a:r>
                        <a:rPr lang="en-US" sz="300" dirty="0"/>
                        <a:t>446</a:t>
                      </a:r>
                      <a:endParaRPr lang="en-US" sz="300" dirty="0">
                        <a:solidFill>
                          <a:srgbClr val="2B2A2A"/>
                        </a:solidFill>
                      </a:endParaRPr>
                    </a:p>
                  </a:txBody>
                  <a:tcPr marL="26742" marR="26742" marT="13368" marB="13368"/>
                </a:tc>
                <a:tc>
                  <a:txBody>
                    <a:bodyPr/>
                    <a:lstStyle/>
                    <a:p>
                      <a:pPr algn="ctr"/>
                      <a:r>
                        <a:rPr lang="en-US" sz="300" dirty="0"/>
                        <a:t>M</a:t>
                      </a:r>
                      <a:endParaRPr lang="en-US" sz="300" dirty="0">
                        <a:solidFill>
                          <a:srgbClr val="2B2A2A"/>
                        </a:solidFill>
                      </a:endParaRPr>
                    </a:p>
                  </a:txBody>
                  <a:tcPr marL="26742" marR="26742" marT="13368" marB="13368"/>
                </a:tc>
                <a:tc>
                  <a:txBody>
                    <a:bodyPr/>
                    <a:lstStyle/>
                    <a:p>
                      <a:r>
                        <a:rPr lang="en-US" sz="300" dirty="0"/>
                        <a:t>Pat Partridge</a:t>
                      </a:r>
                      <a:endParaRPr lang="en-US" sz="300" dirty="0">
                        <a:solidFill>
                          <a:srgbClr val="2B2A2A"/>
                        </a:solidFill>
                      </a:endParaRPr>
                    </a:p>
                  </a:txBody>
                  <a:tcPr marL="26742" marR="26742" marT="13368" marB="13368"/>
                </a:tc>
                <a:extLst>
                  <a:ext uri="{0D108BD9-81ED-4DB2-BD59-A6C34878D82A}">
                    <a16:rowId xmlns:a16="http://schemas.microsoft.com/office/drawing/2014/main" xmlns="" val="10003"/>
                  </a:ext>
                </a:extLst>
              </a:tr>
              <a:tr h="107868">
                <a:tc>
                  <a:txBody>
                    <a:bodyPr/>
                    <a:lstStyle/>
                    <a:p>
                      <a:r>
                        <a:rPr lang="en-US" sz="300" dirty="0"/>
                        <a:t>658</a:t>
                      </a:r>
                      <a:endParaRPr lang="en-US" sz="300" dirty="0">
                        <a:solidFill>
                          <a:srgbClr val="2B2A2A"/>
                        </a:solidFill>
                      </a:endParaRPr>
                    </a:p>
                  </a:txBody>
                  <a:tcPr marL="26742" marR="26742" marT="13368" marB="13368"/>
                </a:tc>
                <a:tc>
                  <a:txBody>
                    <a:bodyPr/>
                    <a:lstStyle/>
                    <a:p>
                      <a:pPr algn="ctr"/>
                      <a:r>
                        <a:rPr lang="en-US" sz="300" dirty="0"/>
                        <a:t>F</a:t>
                      </a:r>
                      <a:endParaRPr lang="en-US" sz="300" dirty="0">
                        <a:solidFill>
                          <a:srgbClr val="2B2A2A"/>
                        </a:solidFill>
                      </a:endParaRPr>
                    </a:p>
                  </a:txBody>
                  <a:tcPr marL="26742" marR="26742" marT="13368" marB="13368"/>
                </a:tc>
                <a:tc>
                  <a:txBody>
                    <a:bodyPr/>
                    <a:lstStyle/>
                    <a:p>
                      <a:r>
                        <a:rPr lang="en-US" sz="300" dirty="0"/>
                        <a:t>Sarah Cyan</a:t>
                      </a:r>
                      <a:endParaRPr lang="en-US" sz="300" dirty="0">
                        <a:solidFill>
                          <a:srgbClr val="2B2A2A"/>
                        </a:solidFill>
                      </a:endParaRPr>
                    </a:p>
                  </a:txBody>
                  <a:tcPr marL="26742" marR="26742" marT="13368" marB="13368"/>
                </a:tc>
                <a:extLst>
                  <a:ext uri="{0D108BD9-81ED-4DB2-BD59-A6C34878D82A}">
                    <a16:rowId xmlns:a16="http://schemas.microsoft.com/office/drawing/2014/main" xmlns="" val="10004"/>
                  </a:ext>
                </a:extLst>
              </a:tr>
              <a:tr h="107868">
                <a:tc>
                  <a:txBody>
                    <a:bodyPr/>
                    <a:lstStyle/>
                    <a:p>
                      <a:r>
                        <a:rPr lang="en-US" sz="300" dirty="0"/>
                        <a:t>164</a:t>
                      </a:r>
                      <a:endParaRPr lang="en-US" sz="300" dirty="0">
                        <a:solidFill>
                          <a:srgbClr val="2B2A2A"/>
                        </a:solidFill>
                      </a:endParaRPr>
                    </a:p>
                  </a:txBody>
                  <a:tcPr marL="26742" marR="26742" marT="13368" marB="13368"/>
                </a:tc>
                <a:tc>
                  <a:txBody>
                    <a:bodyPr/>
                    <a:lstStyle/>
                    <a:p>
                      <a:pPr algn="ctr"/>
                      <a:r>
                        <a:rPr lang="en-US" sz="300" dirty="0"/>
                        <a:t>M</a:t>
                      </a:r>
                      <a:endParaRPr lang="en-US" sz="300" dirty="0">
                        <a:solidFill>
                          <a:srgbClr val="2B2A2A"/>
                        </a:solidFill>
                      </a:endParaRPr>
                    </a:p>
                  </a:txBody>
                  <a:tcPr marL="26742" marR="26742" marT="13368" marB="13368"/>
                </a:tc>
                <a:tc>
                  <a:txBody>
                    <a:bodyPr/>
                    <a:lstStyle/>
                    <a:p>
                      <a:r>
                        <a:rPr lang="en-US" sz="300" dirty="0"/>
                        <a:t>Brian Snail</a:t>
                      </a:r>
                      <a:endParaRPr lang="en-US" sz="300" dirty="0">
                        <a:solidFill>
                          <a:srgbClr val="2B2A2A"/>
                        </a:solidFill>
                      </a:endParaRPr>
                    </a:p>
                  </a:txBody>
                  <a:tcPr marL="26742" marR="26742" marT="13368" marB="13368"/>
                </a:tc>
                <a:extLst>
                  <a:ext uri="{0D108BD9-81ED-4DB2-BD59-A6C34878D82A}">
                    <a16:rowId xmlns:a16="http://schemas.microsoft.com/office/drawing/2014/main" xmlns="" val="10005"/>
                  </a:ext>
                </a:extLst>
              </a:tr>
              <a:tr h="107868">
                <a:tc>
                  <a:txBody>
                    <a:bodyPr/>
                    <a:lstStyle/>
                    <a:p>
                      <a:r>
                        <a:rPr lang="en-US" sz="300" dirty="0"/>
                        <a:t>209</a:t>
                      </a:r>
                      <a:endParaRPr lang="en-US" sz="300" dirty="0">
                        <a:solidFill>
                          <a:srgbClr val="2B2A2A"/>
                        </a:solidFill>
                      </a:endParaRPr>
                    </a:p>
                  </a:txBody>
                  <a:tcPr marL="26742" marR="26742" marT="13368" marB="13368"/>
                </a:tc>
                <a:tc>
                  <a:txBody>
                    <a:bodyPr/>
                    <a:lstStyle/>
                    <a:p>
                      <a:pPr algn="ctr"/>
                      <a:r>
                        <a:rPr lang="en-US" sz="300" dirty="0"/>
                        <a:t>M</a:t>
                      </a:r>
                      <a:endParaRPr lang="en-US" sz="300" dirty="0">
                        <a:solidFill>
                          <a:srgbClr val="2B2A2A"/>
                        </a:solidFill>
                      </a:endParaRPr>
                    </a:p>
                  </a:txBody>
                  <a:tcPr marL="26742" marR="26742" marT="13368" marB="13368"/>
                </a:tc>
                <a:tc>
                  <a:txBody>
                    <a:bodyPr/>
                    <a:lstStyle/>
                    <a:p>
                      <a:r>
                        <a:rPr lang="en-US" sz="300" dirty="0"/>
                        <a:t>James White</a:t>
                      </a:r>
                      <a:endParaRPr lang="en-US" sz="300" dirty="0">
                        <a:solidFill>
                          <a:srgbClr val="2B2A2A"/>
                        </a:solidFill>
                      </a:endParaRPr>
                    </a:p>
                  </a:txBody>
                  <a:tcPr marL="26742" marR="26742" marT="13368" marB="13368"/>
                </a:tc>
                <a:extLst>
                  <a:ext uri="{0D108BD9-81ED-4DB2-BD59-A6C34878D82A}">
                    <a16:rowId xmlns:a16="http://schemas.microsoft.com/office/drawing/2014/main" xmlns="" val="10006"/>
                  </a:ext>
                </a:extLst>
              </a:tr>
              <a:tr h="107868">
                <a:tc>
                  <a:txBody>
                    <a:bodyPr/>
                    <a:lstStyle/>
                    <a:p>
                      <a:r>
                        <a:rPr lang="en-US" sz="300" dirty="0"/>
                        <a:t>306</a:t>
                      </a:r>
                      <a:endParaRPr lang="en-US" sz="300" dirty="0">
                        <a:solidFill>
                          <a:srgbClr val="2B2A2A"/>
                        </a:solidFill>
                      </a:endParaRPr>
                    </a:p>
                  </a:txBody>
                  <a:tcPr marL="26742" marR="26742" marT="13368" marB="13368"/>
                </a:tc>
                <a:tc>
                  <a:txBody>
                    <a:bodyPr/>
                    <a:lstStyle/>
                    <a:p>
                      <a:pPr algn="ctr"/>
                      <a:r>
                        <a:rPr lang="en-US" sz="300" dirty="0"/>
                        <a:t>F</a:t>
                      </a:r>
                      <a:endParaRPr lang="en-US" sz="300" dirty="0">
                        <a:solidFill>
                          <a:srgbClr val="2B2A2A"/>
                        </a:solidFill>
                      </a:endParaRPr>
                    </a:p>
                  </a:txBody>
                  <a:tcPr marL="26742" marR="26742" marT="13368" marB="13368"/>
                </a:tc>
                <a:tc>
                  <a:txBody>
                    <a:bodyPr/>
                    <a:lstStyle/>
                    <a:p>
                      <a:r>
                        <a:rPr lang="en-US" sz="300" dirty="0"/>
                        <a:t>Lisa Green</a:t>
                      </a:r>
                      <a:endParaRPr lang="en-US" sz="300" dirty="0">
                        <a:solidFill>
                          <a:srgbClr val="2B2A2A"/>
                        </a:solidFill>
                      </a:endParaRPr>
                    </a:p>
                  </a:txBody>
                  <a:tcPr marL="26742" marR="26742" marT="13368" marB="13368"/>
                </a:tc>
                <a:extLst>
                  <a:ext uri="{0D108BD9-81ED-4DB2-BD59-A6C34878D82A}">
                    <a16:rowId xmlns:a16="http://schemas.microsoft.com/office/drawing/2014/main" xmlns="" val="10007"/>
                  </a:ext>
                </a:extLst>
              </a:tr>
            </a:tbl>
          </a:graphicData>
        </a:graphic>
      </p:graphicFrame>
      <p:sp>
        <p:nvSpPr>
          <p:cNvPr id="3" name="Footer Placeholder 2"/>
          <p:cNvSpPr>
            <a:spLocks noGrp="1"/>
          </p:cNvSpPr>
          <p:nvPr>
            <p:ph type="ftr" sz="quarter" idx="3"/>
          </p:nvPr>
        </p:nvSpPr>
        <p:spPr/>
        <p:txBody>
          <a:bodyPr/>
          <a:lstStyle/>
          <a:p>
            <a:r>
              <a:rPr lang="en-US"/>
              <a:t>© 2016 Amazon Web Services, Inc. and its affiliates. All rights reserved.</a:t>
            </a:r>
            <a:endParaRPr lang="en-US" dirty="0"/>
          </a:p>
        </p:txBody>
      </p:sp>
    </p:spTree>
    <p:extLst>
      <p:ext uri="{BB962C8B-B14F-4D97-AF65-F5344CB8AC3E}">
        <p14:creationId xmlns:p14="http://schemas.microsoft.com/office/powerpoint/2010/main" xmlns="" val="6616197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i</a:t>
            </a:r>
            <a:r>
              <a:rPr lang="en-US" dirty="0" smtClean="0"/>
              <a:t>s Leader </a:t>
            </a:r>
            <a:r>
              <a:rPr lang="en-US" dirty="0"/>
              <a:t>and Visionary </a:t>
            </a:r>
          </a:p>
        </p:txBody>
      </p:sp>
      <p:sp>
        <p:nvSpPr>
          <p:cNvPr id="6" name="Title 1"/>
          <p:cNvSpPr txBox="1">
            <a:spLocks/>
          </p:cNvSpPr>
          <p:nvPr/>
        </p:nvSpPr>
        <p:spPr>
          <a:xfrm>
            <a:off x="336788" y="541226"/>
            <a:ext cx="8460847"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rgbClr val="4D4D4C"/>
                </a:solidFill>
                <a:latin typeface="Arial"/>
                <a:ea typeface="+mj-ea"/>
                <a:cs typeface="Arial"/>
              </a:defRPr>
            </a:lvl1pPr>
          </a:lstStyle>
          <a:p>
            <a:r>
              <a:rPr lang="en-US" sz="2000" b="0" dirty="0">
                <a:solidFill>
                  <a:schemeClr val="accent2"/>
                </a:solidFill>
              </a:rPr>
              <a:t>Gartner Magic Quadrant for Cloud Infrastructure as </a:t>
            </a:r>
            <a:r>
              <a:rPr lang="en-US" sz="2000" b="0" dirty="0" smtClean="0">
                <a:solidFill>
                  <a:schemeClr val="accent2"/>
                </a:solidFill>
              </a:rPr>
              <a:t>a Service, Worldwide</a:t>
            </a:r>
            <a:endParaRPr lang="en-US" sz="2000" b="0" dirty="0">
              <a:solidFill>
                <a:schemeClr val="accent2"/>
              </a:solidFill>
            </a:endParaRPr>
          </a:p>
        </p:txBody>
      </p:sp>
      <p:sp>
        <p:nvSpPr>
          <p:cNvPr id="8" name="Content Placeholder 2"/>
          <p:cNvSpPr txBox="1">
            <a:spLocks/>
          </p:cNvSpPr>
          <p:nvPr/>
        </p:nvSpPr>
        <p:spPr>
          <a:xfrm>
            <a:off x="4017819" y="3143250"/>
            <a:ext cx="4577004" cy="142932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400"/>
              </a:spcAft>
              <a:buNone/>
            </a:pPr>
            <a:r>
              <a:rPr lang="en-US" sz="700" b="1" dirty="0" smtClean="0">
                <a:solidFill>
                  <a:srgbClr val="414042"/>
                </a:solidFill>
              </a:rPr>
              <a:t>Source: Gartner (May 2015)</a:t>
            </a:r>
          </a:p>
          <a:p>
            <a:pPr marL="0" indent="0">
              <a:buNone/>
            </a:pPr>
            <a:r>
              <a:rPr lang="en-US" sz="700" dirty="0"/>
              <a:t>Gartner “Magic Quadrant for Cloud Infrastructure as a Service, Worldwide,” Lydia Leong, Douglas Toombs, Bob Gill, May 18, 2015. This Magic Quadrant graphic was published by Gartner, Inc. as part of a larger research note and should be evaluated in the context of the entire report. The Gartner report is available  at </a:t>
            </a:r>
            <a:r>
              <a:rPr lang="en-US" sz="700" dirty="0">
                <a:hlinkClick r:id="rId3"/>
              </a:rPr>
              <a:t>http://aws.amazon.com/resources/analyst-reports/</a:t>
            </a:r>
            <a:r>
              <a:rPr lang="en-US" sz="700" dirty="0"/>
              <a: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sp>
        <p:nvSpPr>
          <p:cNvPr id="9" name="Footer Placeholder 4"/>
          <p:cNvSpPr txBox="1">
            <a:spLocks/>
          </p:cNvSpPr>
          <p:nvPr/>
        </p:nvSpPr>
        <p:spPr>
          <a:xfrm>
            <a:off x="327025" y="4767264"/>
            <a:ext cx="2895600" cy="273844"/>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38B3F71-6ACE-894A-83AE-6676B8283263}" type="slidenum">
              <a:rPr lang="en-US" smtClean="0"/>
              <a:pPr/>
              <a:t>7</a:t>
            </a:fld>
            <a:endParaRPr lang="en-US" dirty="0"/>
          </a:p>
        </p:txBody>
      </p:sp>
      <p:pic>
        <p:nvPicPr>
          <p:cNvPr id="10" name="Picture 9" descr="G00265139.psd"/>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353325" y="946726"/>
            <a:ext cx="3479765" cy="3910371"/>
          </a:xfrm>
          <a:prstGeom prst="rect">
            <a:avLst/>
          </a:prstGeom>
        </p:spPr>
      </p:pic>
    </p:spTree>
    <p:extLst>
      <p:ext uri="{BB962C8B-B14F-4D97-AF65-F5344CB8AC3E}">
        <p14:creationId xmlns:p14="http://schemas.microsoft.com/office/powerpoint/2010/main" xmlns="" val="205892548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a:t>Row-wise storage complicates analytics</a:t>
            </a:r>
          </a:p>
        </p:txBody>
      </p:sp>
      <p:graphicFrame>
        <p:nvGraphicFramePr>
          <p:cNvPr id="12" name="Content Placeholder 3"/>
          <p:cNvGraphicFramePr>
            <a:graphicFrameLocks/>
          </p:cNvGraphicFramePr>
          <p:nvPr>
            <p:extLst/>
          </p:nvPr>
        </p:nvGraphicFramePr>
        <p:xfrm>
          <a:off x="584439" y="1497929"/>
          <a:ext cx="3364604" cy="1796145"/>
        </p:xfrm>
        <a:graphic>
          <a:graphicData uri="http://schemas.openxmlformats.org/drawingml/2006/table">
            <a:tbl>
              <a:tblPr firstRow="1">
                <a:tableStyleId>{9DCAF9ED-07DC-4A11-8D7F-57B35C25682E}</a:tableStyleId>
              </a:tblPr>
              <a:tblGrid>
                <a:gridCol w="841151">
                  <a:extLst>
                    <a:ext uri="{9D8B030D-6E8A-4147-A177-3AD203B41FA5}">
                      <a16:colId xmlns:a16="http://schemas.microsoft.com/office/drawing/2014/main" xmlns="" val="20000"/>
                    </a:ext>
                  </a:extLst>
                </a:gridCol>
                <a:gridCol w="841151">
                  <a:extLst>
                    <a:ext uri="{9D8B030D-6E8A-4147-A177-3AD203B41FA5}">
                      <a16:colId xmlns:a16="http://schemas.microsoft.com/office/drawing/2014/main" xmlns="" val="20001"/>
                    </a:ext>
                  </a:extLst>
                </a:gridCol>
                <a:gridCol w="841151">
                  <a:extLst>
                    <a:ext uri="{9D8B030D-6E8A-4147-A177-3AD203B41FA5}">
                      <a16:colId xmlns:a16="http://schemas.microsoft.com/office/drawing/2014/main" xmlns="" val="20002"/>
                    </a:ext>
                  </a:extLst>
                </a:gridCol>
                <a:gridCol w="841151">
                  <a:extLst>
                    <a:ext uri="{9D8B030D-6E8A-4147-A177-3AD203B41FA5}">
                      <a16:colId xmlns:a16="http://schemas.microsoft.com/office/drawing/2014/main" xmlns="" val="20003"/>
                    </a:ext>
                  </a:extLst>
                </a:gridCol>
              </a:tblGrid>
              <a:tr h="359229">
                <a:tc>
                  <a:txBody>
                    <a:bodyPr/>
                    <a:lstStyle/>
                    <a:p>
                      <a:r>
                        <a:rPr lang="en-US" sz="1400" dirty="0"/>
                        <a:t>ID</a:t>
                      </a:r>
                      <a:endParaRPr lang="en-US" sz="1400" b="0" dirty="0">
                        <a:solidFill>
                          <a:schemeClr val="tx1"/>
                        </a:solidFill>
                        <a:latin typeface="Arial"/>
                        <a:cs typeface="Arial"/>
                      </a:endParaRPr>
                    </a:p>
                  </a:txBody>
                  <a:tcPr marL="68598" marR="68598" marT="34290" marB="34290"/>
                </a:tc>
                <a:tc>
                  <a:txBody>
                    <a:bodyPr/>
                    <a:lstStyle/>
                    <a:p>
                      <a:r>
                        <a:rPr lang="en-US" sz="1400" dirty="0"/>
                        <a:t>Age</a:t>
                      </a:r>
                      <a:endParaRPr lang="en-US" sz="1400" b="0" dirty="0">
                        <a:solidFill>
                          <a:schemeClr val="tx1"/>
                        </a:solidFill>
                        <a:latin typeface="Arial"/>
                        <a:cs typeface="Arial"/>
                      </a:endParaRPr>
                    </a:p>
                  </a:txBody>
                  <a:tcPr marL="68598" marR="68598" marT="34290" marB="34290"/>
                </a:tc>
                <a:tc>
                  <a:txBody>
                    <a:bodyPr/>
                    <a:lstStyle/>
                    <a:p>
                      <a:r>
                        <a:rPr lang="en-US" sz="1400" dirty="0"/>
                        <a:t>State</a:t>
                      </a:r>
                      <a:endParaRPr lang="en-US" sz="1400" b="0" dirty="0">
                        <a:solidFill>
                          <a:schemeClr val="tx1"/>
                        </a:solidFill>
                        <a:latin typeface="Arial"/>
                        <a:cs typeface="Arial"/>
                      </a:endParaRPr>
                    </a:p>
                  </a:txBody>
                  <a:tcPr marL="68598" marR="68598" marT="34290" marB="34290"/>
                </a:tc>
                <a:tc>
                  <a:txBody>
                    <a:bodyPr/>
                    <a:lstStyle/>
                    <a:p>
                      <a:r>
                        <a:rPr lang="en-US" sz="1400" dirty="0"/>
                        <a:t>Amount</a:t>
                      </a:r>
                      <a:endParaRPr lang="en-US" sz="1400" b="0" dirty="0">
                        <a:solidFill>
                          <a:schemeClr val="tx1"/>
                        </a:solidFill>
                        <a:latin typeface="Arial"/>
                        <a:cs typeface="Arial"/>
                      </a:endParaRPr>
                    </a:p>
                  </a:txBody>
                  <a:tcPr marL="68598" marR="68598" marT="34290" marB="34290"/>
                </a:tc>
                <a:extLst>
                  <a:ext uri="{0D108BD9-81ED-4DB2-BD59-A6C34878D82A}">
                    <a16:rowId xmlns:a16="http://schemas.microsoft.com/office/drawing/2014/main" xmlns="" val="10000"/>
                  </a:ext>
                </a:extLst>
              </a:tr>
              <a:tr h="359229">
                <a:tc>
                  <a:txBody>
                    <a:bodyPr/>
                    <a:lstStyle/>
                    <a:p>
                      <a:r>
                        <a:rPr lang="en-US" sz="1400" dirty="0"/>
                        <a:t>123</a:t>
                      </a:r>
                      <a:endParaRPr lang="en-US" sz="1400" b="0" dirty="0">
                        <a:latin typeface="Arial"/>
                        <a:cs typeface="Arial"/>
                      </a:endParaRPr>
                    </a:p>
                  </a:txBody>
                  <a:tcPr marL="68598" marR="68598" marT="34290" marB="34290"/>
                </a:tc>
                <a:tc>
                  <a:txBody>
                    <a:bodyPr/>
                    <a:lstStyle/>
                    <a:p>
                      <a:r>
                        <a:rPr lang="en-US" sz="1400" dirty="0"/>
                        <a:t>20</a:t>
                      </a:r>
                      <a:endParaRPr lang="en-US" sz="1400" b="0" dirty="0">
                        <a:latin typeface="Arial"/>
                        <a:cs typeface="Arial"/>
                      </a:endParaRPr>
                    </a:p>
                  </a:txBody>
                  <a:tcPr marL="68598" marR="68598" marT="34290" marB="34290"/>
                </a:tc>
                <a:tc>
                  <a:txBody>
                    <a:bodyPr/>
                    <a:lstStyle/>
                    <a:p>
                      <a:r>
                        <a:rPr lang="en-US" sz="1400" dirty="0"/>
                        <a:t>CA</a:t>
                      </a:r>
                      <a:endParaRPr lang="en-US" sz="1400" b="0" dirty="0">
                        <a:latin typeface="Arial"/>
                        <a:cs typeface="Arial"/>
                      </a:endParaRPr>
                    </a:p>
                  </a:txBody>
                  <a:tcPr marL="68598" marR="68598" marT="34290" marB="34290"/>
                </a:tc>
                <a:tc>
                  <a:txBody>
                    <a:bodyPr/>
                    <a:lstStyle/>
                    <a:p>
                      <a:r>
                        <a:rPr lang="en-US" sz="1400" dirty="0"/>
                        <a:t>500</a:t>
                      </a:r>
                      <a:endParaRPr lang="en-US" sz="1400" b="0" dirty="0">
                        <a:latin typeface="Arial"/>
                        <a:cs typeface="Arial"/>
                      </a:endParaRPr>
                    </a:p>
                  </a:txBody>
                  <a:tcPr marL="68598" marR="68598" marT="34290" marB="34290"/>
                </a:tc>
                <a:extLst>
                  <a:ext uri="{0D108BD9-81ED-4DB2-BD59-A6C34878D82A}">
                    <a16:rowId xmlns:a16="http://schemas.microsoft.com/office/drawing/2014/main" xmlns="" val="10001"/>
                  </a:ext>
                </a:extLst>
              </a:tr>
              <a:tr h="359229">
                <a:tc>
                  <a:txBody>
                    <a:bodyPr/>
                    <a:lstStyle/>
                    <a:p>
                      <a:r>
                        <a:rPr lang="en-US" sz="1400" dirty="0"/>
                        <a:t>345</a:t>
                      </a:r>
                      <a:endParaRPr lang="en-US" sz="1400" b="0" dirty="0">
                        <a:latin typeface="Arial"/>
                        <a:cs typeface="Arial"/>
                      </a:endParaRPr>
                    </a:p>
                  </a:txBody>
                  <a:tcPr marL="68598" marR="68598" marT="34290" marB="34290"/>
                </a:tc>
                <a:tc>
                  <a:txBody>
                    <a:bodyPr/>
                    <a:lstStyle/>
                    <a:p>
                      <a:r>
                        <a:rPr lang="en-US" sz="1400" dirty="0"/>
                        <a:t>25</a:t>
                      </a:r>
                      <a:endParaRPr lang="en-US" sz="1400" b="0" dirty="0">
                        <a:latin typeface="Arial"/>
                        <a:cs typeface="Arial"/>
                      </a:endParaRPr>
                    </a:p>
                  </a:txBody>
                  <a:tcPr marL="68598" marR="68598" marT="34290" marB="34290"/>
                </a:tc>
                <a:tc>
                  <a:txBody>
                    <a:bodyPr/>
                    <a:lstStyle/>
                    <a:p>
                      <a:r>
                        <a:rPr lang="en-US" sz="1400" dirty="0"/>
                        <a:t>WA</a:t>
                      </a:r>
                      <a:endParaRPr lang="en-US" sz="1400" b="0" dirty="0">
                        <a:latin typeface="Arial"/>
                        <a:cs typeface="Arial"/>
                      </a:endParaRPr>
                    </a:p>
                  </a:txBody>
                  <a:tcPr marL="68598" marR="68598" marT="34290" marB="34290"/>
                </a:tc>
                <a:tc>
                  <a:txBody>
                    <a:bodyPr/>
                    <a:lstStyle/>
                    <a:p>
                      <a:r>
                        <a:rPr lang="en-US" sz="1400" b="0" dirty="0">
                          <a:latin typeface="Arial"/>
                          <a:cs typeface="Arial"/>
                        </a:rPr>
                        <a:t>250</a:t>
                      </a:r>
                    </a:p>
                  </a:txBody>
                  <a:tcPr marL="68598" marR="68598" marT="34290" marB="34290"/>
                </a:tc>
                <a:extLst>
                  <a:ext uri="{0D108BD9-81ED-4DB2-BD59-A6C34878D82A}">
                    <a16:rowId xmlns:a16="http://schemas.microsoft.com/office/drawing/2014/main" xmlns="" val="10002"/>
                  </a:ext>
                </a:extLst>
              </a:tr>
              <a:tr h="359229">
                <a:tc>
                  <a:txBody>
                    <a:bodyPr/>
                    <a:lstStyle/>
                    <a:p>
                      <a:r>
                        <a:rPr lang="en-US" sz="1400" b="0" dirty="0">
                          <a:latin typeface="Arial"/>
                          <a:cs typeface="Arial"/>
                        </a:rPr>
                        <a:t>567</a:t>
                      </a:r>
                    </a:p>
                  </a:txBody>
                  <a:tcPr marL="68598" marR="68598" marT="34290" marB="34290"/>
                </a:tc>
                <a:tc>
                  <a:txBody>
                    <a:bodyPr/>
                    <a:lstStyle/>
                    <a:p>
                      <a:r>
                        <a:rPr lang="en-US" sz="1400" b="0" dirty="0">
                          <a:latin typeface="Arial"/>
                          <a:cs typeface="Arial"/>
                        </a:rPr>
                        <a:t>31</a:t>
                      </a:r>
                    </a:p>
                  </a:txBody>
                  <a:tcPr marL="68598" marR="68598" marT="34290" marB="34290"/>
                </a:tc>
                <a:tc>
                  <a:txBody>
                    <a:bodyPr/>
                    <a:lstStyle/>
                    <a:p>
                      <a:r>
                        <a:rPr lang="en-US" sz="1400" b="0" dirty="0">
                          <a:latin typeface="Arial"/>
                          <a:cs typeface="Arial"/>
                        </a:rPr>
                        <a:t>NY</a:t>
                      </a:r>
                    </a:p>
                  </a:txBody>
                  <a:tcPr marL="68598" marR="68598" marT="34290" marB="34290"/>
                </a:tc>
                <a:tc>
                  <a:txBody>
                    <a:bodyPr/>
                    <a:lstStyle/>
                    <a:p>
                      <a:r>
                        <a:rPr lang="en-US" sz="1400" b="0" dirty="0">
                          <a:latin typeface="Arial"/>
                          <a:cs typeface="Arial"/>
                        </a:rPr>
                        <a:t>100</a:t>
                      </a:r>
                    </a:p>
                  </a:txBody>
                  <a:tcPr marL="68598" marR="68598" marT="34290" marB="34290"/>
                </a:tc>
                <a:extLst>
                  <a:ext uri="{0D108BD9-81ED-4DB2-BD59-A6C34878D82A}">
                    <a16:rowId xmlns:a16="http://schemas.microsoft.com/office/drawing/2014/main" xmlns="" val="10003"/>
                  </a:ext>
                </a:extLst>
              </a:tr>
              <a:tr h="359229">
                <a:tc>
                  <a:txBody>
                    <a:bodyPr/>
                    <a:lstStyle/>
                    <a:p>
                      <a:r>
                        <a:rPr lang="en-US" sz="1400" b="0" dirty="0">
                          <a:latin typeface="Arial"/>
                          <a:cs typeface="Arial"/>
                        </a:rPr>
                        <a:t>789</a:t>
                      </a:r>
                    </a:p>
                  </a:txBody>
                  <a:tcPr marL="68598" marR="68598" marT="34290" marB="34290"/>
                </a:tc>
                <a:tc>
                  <a:txBody>
                    <a:bodyPr/>
                    <a:lstStyle/>
                    <a:p>
                      <a:r>
                        <a:rPr lang="en-US" sz="1400" b="0" dirty="0">
                          <a:latin typeface="Arial"/>
                          <a:cs typeface="Arial"/>
                        </a:rPr>
                        <a:t>58</a:t>
                      </a:r>
                    </a:p>
                  </a:txBody>
                  <a:tcPr marL="68598" marR="68598" marT="34290" marB="34290"/>
                </a:tc>
                <a:tc>
                  <a:txBody>
                    <a:bodyPr/>
                    <a:lstStyle/>
                    <a:p>
                      <a:r>
                        <a:rPr lang="en-US" sz="1400" b="0" dirty="0">
                          <a:latin typeface="Arial"/>
                          <a:cs typeface="Arial"/>
                        </a:rPr>
                        <a:t>TX</a:t>
                      </a:r>
                    </a:p>
                  </a:txBody>
                  <a:tcPr marL="68598" marR="68598" marT="34290" marB="34290"/>
                </a:tc>
                <a:tc>
                  <a:txBody>
                    <a:bodyPr/>
                    <a:lstStyle/>
                    <a:p>
                      <a:r>
                        <a:rPr lang="en-US" sz="1400" b="0" dirty="0">
                          <a:latin typeface="Arial"/>
                          <a:cs typeface="Arial"/>
                        </a:rPr>
                        <a:t>230</a:t>
                      </a:r>
                    </a:p>
                  </a:txBody>
                  <a:tcPr marL="68598" marR="68598" marT="34290" marB="34290"/>
                </a:tc>
                <a:extLst>
                  <a:ext uri="{0D108BD9-81ED-4DB2-BD59-A6C34878D82A}">
                    <a16:rowId xmlns:a16="http://schemas.microsoft.com/office/drawing/2014/main" xmlns="" val="10004"/>
                  </a:ext>
                </a:extLst>
              </a:tr>
            </a:tbl>
          </a:graphicData>
        </a:graphic>
      </p:graphicFrame>
      <p:sp>
        <p:nvSpPr>
          <p:cNvPr id="13" name="TextBox 12"/>
          <p:cNvSpPr txBox="1"/>
          <p:nvPr/>
        </p:nvSpPr>
        <p:spPr>
          <a:xfrm>
            <a:off x="5566014" y="2257589"/>
            <a:ext cx="2254011" cy="411034"/>
          </a:xfrm>
          <a:prstGeom prst="rect">
            <a:avLst/>
          </a:prstGeom>
          <a:solidFill>
            <a:schemeClr val="tx2">
              <a:lumMod val="20000"/>
              <a:lumOff val="80000"/>
            </a:schemeClr>
          </a:solidFill>
        </p:spPr>
        <p:txBody>
          <a:bodyPr wrap="square" lIns="0" tIns="0" rIns="0" bIns="45720" rtlCol="0" anchor="ctr" anchorCtr="0">
            <a:noAutofit/>
          </a:bodyPr>
          <a:lstStyle/>
          <a:p>
            <a:pPr algn="ctr" fontAlgn="t"/>
            <a:r>
              <a:rPr lang="en-US" sz="1600" dirty="0">
                <a:latin typeface="Arial Unicode MS" panose="020B0604020202020204" pitchFamily="34" charset="-128"/>
                <a:ea typeface="Arial Unicode MS" panose="020B0604020202020204" pitchFamily="34" charset="-128"/>
                <a:cs typeface="Arial Unicode MS" panose="020B0604020202020204" pitchFamily="34" charset="-128"/>
              </a:rPr>
              <a:t>123 | 20 | CA | 500</a:t>
            </a:r>
          </a:p>
        </p:txBody>
      </p:sp>
      <p:sp>
        <p:nvSpPr>
          <p:cNvPr id="25" name="TextBox 24"/>
          <p:cNvSpPr txBox="1"/>
          <p:nvPr/>
        </p:nvSpPr>
        <p:spPr>
          <a:xfrm>
            <a:off x="4718289" y="861726"/>
            <a:ext cx="4102652" cy="923330"/>
          </a:xfrm>
          <a:prstGeom prst="rect">
            <a:avLst/>
          </a:prstGeom>
          <a:noFill/>
        </p:spPr>
        <p:txBody>
          <a:bodyPr wrap="square" rtlCol="0">
            <a:spAutoFit/>
          </a:bodyPr>
          <a:lstStyle/>
          <a:p>
            <a:r>
              <a:rPr lang="en-US" dirty="0"/>
              <a:t>However, if you tried to find the total of all sales using row-wise storage, it has to search every record:</a:t>
            </a:r>
          </a:p>
        </p:txBody>
      </p:sp>
      <p:sp>
        <p:nvSpPr>
          <p:cNvPr id="26" name="TextBox 25"/>
          <p:cNvSpPr txBox="1"/>
          <p:nvPr/>
        </p:nvSpPr>
        <p:spPr>
          <a:xfrm>
            <a:off x="5553829" y="2757844"/>
            <a:ext cx="2254011" cy="411034"/>
          </a:xfrm>
          <a:prstGeom prst="rect">
            <a:avLst/>
          </a:prstGeom>
          <a:solidFill>
            <a:schemeClr val="tx2">
              <a:lumMod val="20000"/>
              <a:lumOff val="80000"/>
            </a:schemeClr>
          </a:solidFill>
        </p:spPr>
        <p:txBody>
          <a:bodyPr wrap="square" lIns="0" tIns="0" rIns="0" bIns="45720" rtlCol="0" anchor="ctr" anchorCtr="0">
            <a:noAutofit/>
          </a:bodyPr>
          <a:lstStyle/>
          <a:p>
            <a:pPr algn="ctr" fontAlgn="t"/>
            <a:r>
              <a:rPr lang="en-US" sz="1600" dirty="0">
                <a:latin typeface="Arial Unicode MS" panose="020B0604020202020204" pitchFamily="34" charset="-128"/>
                <a:ea typeface="Arial Unicode MS" panose="020B0604020202020204" pitchFamily="34" charset="-128"/>
                <a:cs typeface="Arial Unicode MS" panose="020B0604020202020204" pitchFamily="34" charset="-128"/>
              </a:rPr>
              <a:t>345 | 25 | WA | 250</a:t>
            </a:r>
          </a:p>
        </p:txBody>
      </p:sp>
      <p:sp>
        <p:nvSpPr>
          <p:cNvPr id="27" name="TextBox 26"/>
          <p:cNvSpPr txBox="1"/>
          <p:nvPr/>
        </p:nvSpPr>
        <p:spPr>
          <a:xfrm>
            <a:off x="5566014" y="3294075"/>
            <a:ext cx="2254011" cy="411034"/>
          </a:xfrm>
          <a:prstGeom prst="rect">
            <a:avLst/>
          </a:prstGeom>
          <a:solidFill>
            <a:schemeClr val="tx2">
              <a:lumMod val="20000"/>
              <a:lumOff val="80000"/>
            </a:schemeClr>
          </a:solidFill>
        </p:spPr>
        <p:txBody>
          <a:bodyPr wrap="square" lIns="0" tIns="0" rIns="0" bIns="45720" rtlCol="0" anchor="ctr" anchorCtr="0">
            <a:noAutofit/>
          </a:bodyPr>
          <a:lstStyle/>
          <a:p>
            <a:pPr algn="ctr" fontAlgn="t"/>
            <a:r>
              <a:rPr lang="en-US" sz="1600" dirty="0">
                <a:latin typeface="Arial Unicode MS" panose="020B0604020202020204" pitchFamily="34" charset="-128"/>
                <a:ea typeface="Arial Unicode MS" panose="020B0604020202020204" pitchFamily="34" charset="-128"/>
                <a:cs typeface="Arial Unicode MS" panose="020B0604020202020204" pitchFamily="34" charset="-128"/>
              </a:rPr>
              <a:t>567 | 31 | NY | 100</a:t>
            </a:r>
          </a:p>
        </p:txBody>
      </p:sp>
      <p:sp>
        <p:nvSpPr>
          <p:cNvPr id="28" name="TextBox 27"/>
          <p:cNvSpPr txBox="1"/>
          <p:nvPr/>
        </p:nvSpPr>
        <p:spPr>
          <a:xfrm>
            <a:off x="5566014" y="3822921"/>
            <a:ext cx="2254011" cy="411034"/>
          </a:xfrm>
          <a:prstGeom prst="rect">
            <a:avLst/>
          </a:prstGeom>
          <a:solidFill>
            <a:schemeClr val="tx2">
              <a:lumMod val="20000"/>
              <a:lumOff val="80000"/>
            </a:schemeClr>
          </a:solidFill>
        </p:spPr>
        <p:txBody>
          <a:bodyPr wrap="square" lIns="0" tIns="0" rIns="0" bIns="45720" rtlCol="0" anchor="ctr" anchorCtr="0">
            <a:noAutofit/>
          </a:bodyPr>
          <a:lstStyle/>
          <a:p>
            <a:pPr algn="ctr" fontAlgn="t"/>
            <a:r>
              <a:rPr lang="en-US" sz="1600" dirty="0">
                <a:latin typeface="Arial Unicode MS" panose="020B0604020202020204" pitchFamily="34" charset="-128"/>
                <a:ea typeface="Arial Unicode MS" panose="020B0604020202020204" pitchFamily="34" charset="-128"/>
                <a:cs typeface="Arial Unicode MS" panose="020B0604020202020204" pitchFamily="34" charset="-128"/>
              </a:rPr>
              <a:t>789 | 58 | TX | 230</a:t>
            </a:r>
          </a:p>
        </p:txBody>
      </p:sp>
      <p:sp>
        <p:nvSpPr>
          <p:cNvPr id="3" name="Right Arrow 2"/>
          <p:cNvSpPr/>
          <p:nvPr/>
        </p:nvSpPr>
        <p:spPr>
          <a:xfrm>
            <a:off x="4955469" y="2301239"/>
            <a:ext cx="476250" cy="323734"/>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4" name="Oval 3"/>
          <p:cNvSpPr/>
          <p:nvPr/>
        </p:nvSpPr>
        <p:spPr>
          <a:xfrm>
            <a:off x="7122935" y="2246300"/>
            <a:ext cx="476250" cy="411035"/>
          </a:xfrm>
          <a:prstGeom prst="ellipse">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4" name="Right Arrow 13"/>
          <p:cNvSpPr/>
          <p:nvPr/>
        </p:nvSpPr>
        <p:spPr>
          <a:xfrm>
            <a:off x="4955469" y="2811215"/>
            <a:ext cx="476250" cy="323734"/>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5" name="Oval 14"/>
          <p:cNvSpPr/>
          <p:nvPr/>
        </p:nvSpPr>
        <p:spPr>
          <a:xfrm>
            <a:off x="7134228" y="2756276"/>
            <a:ext cx="476250" cy="411035"/>
          </a:xfrm>
          <a:prstGeom prst="ellipse">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8" name="Right Arrow 17"/>
          <p:cNvSpPr/>
          <p:nvPr/>
        </p:nvSpPr>
        <p:spPr>
          <a:xfrm>
            <a:off x="4955469" y="3335277"/>
            <a:ext cx="476250" cy="323734"/>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9" name="Oval 18"/>
          <p:cNvSpPr/>
          <p:nvPr/>
        </p:nvSpPr>
        <p:spPr>
          <a:xfrm>
            <a:off x="7122935" y="3280116"/>
            <a:ext cx="476250" cy="411035"/>
          </a:xfrm>
          <a:prstGeom prst="ellipse">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0" name="Right Arrow 19"/>
          <p:cNvSpPr/>
          <p:nvPr/>
        </p:nvSpPr>
        <p:spPr>
          <a:xfrm>
            <a:off x="4955469" y="3865489"/>
            <a:ext cx="476250" cy="323734"/>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1" name="Oval 20"/>
          <p:cNvSpPr/>
          <p:nvPr/>
        </p:nvSpPr>
        <p:spPr>
          <a:xfrm>
            <a:off x="7122935" y="3810549"/>
            <a:ext cx="476250" cy="411035"/>
          </a:xfrm>
          <a:prstGeom prst="ellipse">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5" name="Rectangle 4"/>
          <p:cNvSpPr/>
          <p:nvPr/>
        </p:nvSpPr>
        <p:spPr>
          <a:xfrm>
            <a:off x="8257399" y="2278219"/>
            <a:ext cx="569387" cy="369332"/>
          </a:xfrm>
          <a:prstGeom prst="rect">
            <a:avLst/>
          </a:prstGeom>
        </p:spPr>
        <p:txBody>
          <a:bodyPr wrap="none">
            <a:spAutoFit/>
          </a:bodyPr>
          <a:lstStyle/>
          <a:p>
            <a:r>
              <a:rPr lang="en-US" dirty="0"/>
              <a:t>500</a:t>
            </a:r>
          </a:p>
        </p:txBody>
      </p:sp>
      <p:sp>
        <p:nvSpPr>
          <p:cNvPr id="22" name="Rectangle 21"/>
          <p:cNvSpPr/>
          <p:nvPr/>
        </p:nvSpPr>
        <p:spPr>
          <a:xfrm>
            <a:off x="8007293" y="2797979"/>
            <a:ext cx="877910" cy="369332"/>
          </a:xfrm>
          <a:prstGeom prst="rect">
            <a:avLst/>
          </a:prstGeom>
        </p:spPr>
        <p:txBody>
          <a:bodyPr wrap="square">
            <a:spAutoFit/>
          </a:bodyPr>
          <a:lstStyle/>
          <a:p>
            <a:r>
              <a:rPr lang="en-US" dirty="0"/>
              <a:t> + 250</a:t>
            </a:r>
          </a:p>
        </p:txBody>
      </p:sp>
      <p:sp>
        <p:nvSpPr>
          <p:cNvPr id="23" name="Rectangle 22"/>
          <p:cNvSpPr/>
          <p:nvPr/>
        </p:nvSpPr>
        <p:spPr>
          <a:xfrm>
            <a:off x="8060267" y="3312257"/>
            <a:ext cx="771963" cy="369332"/>
          </a:xfrm>
          <a:prstGeom prst="rect">
            <a:avLst/>
          </a:prstGeom>
        </p:spPr>
        <p:txBody>
          <a:bodyPr wrap="square">
            <a:spAutoFit/>
          </a:bodyPr>
          <a:lstStyle/>
          <a:p>
            <a:r>
              <a:rPr lang="en-US" dirty="0"/>
              <a:t>+ 100</a:t>
            </a:r>
          </a:p>
        </p:txBody>
      </p:sp>
      <p:sp>
        <p:nvSpPr>
          <p:cNvPr id="24" name="Rectangle 23"/>
          <p:cNvSpPr/>
          <p:nvPr/>
        </p:nvSpPr>
        <p:spPr>
          <a:xfrm>
            <a:off x="8048978" y="3843621"/>
            <a:ext cx="771963" cy="369332"/>
          </a:xfrm>
          <a:prstGeom prst="rect">
            <a:avLst/>
          </a:prstGeom>
        </p:spPr>
        <p:txBody>
          <a:bodyPr wrap="square">
            <a:spAutoFit/>
          </a:bodyPr>
          <a:lstStyle/>
          <a:p>
            <a:r>
              <a:rPr lang="en-US" dirty="0"/>
              <a:t>+ 230</a:t>
            </a:r>
          </a:p>
        </p:txBody>
      </p:sp>
      <p:sp>
        <p:nvSpPr>
          <p:cNvPr id="29" name="Rectangle 28"/>
          <p:cNvSpPr/>
          <p:nvPr/>
        </p:nvSpPr>
        <p:spPr>
          <a:xfrm>
            <a:off x="7920774" y="4291505"/>
            <a:ext cx="914400" cy="369332"/>
          </a:xfrm>
          <a:prstGeom prst="rect">
            <a:avLst/>
          </a:prstGeom>
        </p:spPr>
        <p:txBody>
          <a:bodyPr wrap="square">
            <a:spAutoFit/>
          </a:bodyPr>
          <a:lstStyle/>
          <a:p>
            <a:r>
              <a:rPr lang="en-US" dirty="0"/>
              <a:t>   1080</a:t>
            </a:r>
          </a:p>
        </p:txBody>
      </p:sp>
      <p:cxnSp>
        <p:nvCxnSpPr>
          <p:cNvPr id="7" name="Straight Connector 6"/>
          <p:cNvCxnSpPr/>
          <p:nvPr/>
        </p:nvCxnSpPr>
        <p:spPr>
          <a:xfrm>
            <a:off x="8082845" y="4255452"/>
            <a:ext cx="654755"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xmlns="" val="212685948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a:t>Columnar storage is best for analytic workloads</a:t>
            </a:r>
          </a:p>
        </p:txBody>
      </p:sp>
      <p:sp>
        <p:nvSpPr>
          <p:cNvPr id="25" name="TextBox 24"/>
          <p:cNvSpPr txBox="1"/>
          <p:nvPr/>
        </p:nvSpPr>
        <p:spPr>
          <a:xfrm>
            <a:off x="4718289" y="622447"/>
            <a:ext cx="4102652" cy="1477328"/>
          </a:xfrm>
          <a:prstGeom prst="rect">
            <a:avLst/>
          </a:prstGeom>
          <a:noFill/>
        </p:spPr>
        <p:txBody>
          <a:bodyPr wrap="square" rtlCol="0">
            <a:spAutoFit/>
          </a:bodyPr>
          <a:lstStyle/>
          <a:p>
            <a:r>
              <a:rPr lang="en-US" dirty="0"/>
              <a:t>To find out how much all customers spent, the operation simply finds the block where the </a:t>
            </a:r>
            <a:r>
              <a:rPr lang="en-US" b="1" dirty="0"/>
              <a:t>Amount</a:t>
            </a:r>
            <a:r>
              <a:rPr lang="en-US" dirty="0"/>
              <a:t> records are stored and pulls out </a:t>
            </a:r>
            <a:r>
              <a:rPr lang="en-US" b="1" dirty="0"/>
              <a:t>all values </a:t>
            </a:r>
            <a:r>
              <a:rPr lang="en-US" dirty="0"/>
              <a:t>stored there:</a:t>
            </a:r>
          </a:p>
        </p:txBody>
      </p:sp>
      <p:sp>
        <p:nvSpPr>
          <p:cNvPr id="3" name="Right Arrow 2"/>
          <p:cNvSpPr/>
          <p:nvPr/>
        </p:nvSpPr>
        <p:spPr>
          <a:xfrm>
            <a:off x="5086350" y="3749570"/>
            <a:ext cx="476250" cy="323734"/>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4" name="TextBox 13"/>
          <p:cNvSpPr txBox="1"/>
          <p:nvPr/>
        </p:nvSpPr>
        <p:spPr>
          <a:xfrm>
            <a:off x="5801517" y="2181920"/>
            <a:ext cx="2028034" cy="411034"/>
          </a:xfrm>
          <a:prstGeom prst="rect">
            <a:avLst/>
          </a:prstGeom>
          <a:solidFill>
            <a:schemeClr val="tx2">
              <a:lumMod val="20000"/>
              <a:lumOff val="80000"/>
            </a:schemeClr>
          </a:solidFill>
        </p:spPr>
        <p:txBody>
          <a:bodyPr wrap="square" lIns="0" tIns="0" rIns="0" bIns="45720" rtlCol="0" anchor="ctr" anchorCtr="0">
            <a:noAutofit/>
          </a:bodyPr>
          <a:lstStyle/>
          <a:p>
            <a:pPr algn="ctr" fontAlgn="t"/>
            <a:r>
              <a:rPr lang="en-US" sz="1600" dirty="0">
                <a:latin typeface="Arial Unicode MS" panose="020B0604020202020204" pitchFamily="34" charset="-128"/>
                <a:ea typeface="Arial Unicode MS" panose="020B0604020202020204" pitchFamily="34" charset="-128"/>
                <a:cs typeface="Arial Unicode MS" panose="020B0604020202020204" pitchFamily="34" charset="-128"/>
              </a:rPr>
              <a:t>123 | 345 | 567 | 789</a:t>
            </a:r>
          </a:p>
        </p:txBody>
      </p:sp>
      <p:sp>
        <p:nvSpPr>
          <p:cNvPr id="15" name="TextBox 14"/>
          <p:cNvSpPr txBox="1"/>
          <p:nvPr/>
        </p:nvSpPr>
        <p:spPr>
          <a:xfrm>
            <a:off x="5801517" y="2687805"/>
            <a:ext cx="2028034" cy="411034"/>
          </a:xfrm>
          <a:prstGeom prst="rect">
            <a:avLst/>
          </a:prstGeom>
          <a:solidFill>
            <a:schemeClr val="tx2">
              <a:lumMod val="20000"/>
              <a:lumOff val="80000"/>
            </a:schemeClr>
          </a:solidFill>
        </p:spPr>
        <p:txBody>
          <a:bodyPr wrap="square" lIns="0" tIns="0" rIns="0" bIns="45720" rtlCol="0" anchor="ctr" anchorCtr="0">
            <a:noAutofit/>
          </a:bodyPr>
          <a:lstStyle/>
          <a:p>
            <a:pPr algn="ctr" fontAlgn="t"/>
            <a:r>
              <a:rPr lang="en-US" sz="1600" dirty="0">
                <a:latin typeface="Arial Unicode MS" panose="020B0604020202020204" pitchFamily="34" charset="-128"/>
                <a:ea typeface="Arial Unicode MS" panose="020B0604020202020204" pitchFamily="34" charset="-128"/>
                <a:cs typeface="Arial Unicode MS" panose="020B0604020202020204" pitchFamily="34" charset="-128"/>
              </a:rPr>
              <a:t>20 | 49 | 31 | 58</a:t>
            </a:r>
          </a:p>
        </p:txBody>
      </p:sp>
      <p:sp>
        <p:nvSpPr>
          <p:cNvPr id="17" name="TextBox 16"/>
          <p:cNvSpPr txBox="1"/>
          <p:nvPr/>
        </p:nvSpPr>
        <p:spPr>
          <a:xfrm>
            <a:off x="5801517" y="3198457"/>
            <a:ext cx="2028034" cy="411034"/>
          </a:xfrm>
          <a:prstGeom prst="rect">
            <a:avLst/>
          </a:prstGeom>
          <a:solidFill>
            <a:schemeClr val="tx2">
              <a:lumMod val="20000"/>
              <a:lumOff val="80000"/>
            </a:schemeClr>
          </a:solidFill>
        </p:spPr>
        <p:txBody>
          <a:bodyPr wrap="square" lIns="0" tIns="0" rIns="0" bIns="45720" rtlCol="0" anchor="ctr" anchorCtr="0">
            <a:noAutofit/>
          </a:bodyPr>
          <a:lstStyle/>
          <a:p>
            <a:pPr algn="ctr" fontAlgn="t"/>
            <a:r>
              <a:rPr lang="en-US" sz="1600" dirty="0">
                <a:latin typeface="Arial Unicode MS" panose="020B0604020202020204" pitchFamily="34" charset="-128"/>
                <a:ea typeface="Arial Unicode MS" panose="020B0604020202020204" pitchFamily="34" charset="-128"/>
                <a:cs typeface="Arial Unicode MS" panose="020B0604020202020204" pitchFamily="34" charset="-128"/>
              </a:rPr>
              <a:t>CA | WA | NY | TX</a:t>
            </a:r>
          </a:p>
        </p:txBody>
      </p:sp>
      <p:sp>
        <p:nvSpPr>
          <p:cNvPr id="18" name="TextBox 17"/>
          <p:cNvSpPr txBox="1"/>
          <p:nvPr/>
        </p:nvSpPr>
        <p:spPr>
          <a:xfrm>
            <a:off x="5801517" y="3730795"/>
            <a:ext cx="2028034" cy="411034"/>
          </a:xfrm>
          <a:prstGeom prst="rect">
            <a:avLst/>
          </a:prstGeom>
          <a:solidFill>
            <a:schemeClr val="tx2">
              <a:lumMod val="20000"/>
              <a:lumOff val="80000"/>
            </a:schemeClr>
          </a:solidFill>
          <a:ln>
            <a:noFill/>
          </a:ln>
        </p:spPr>
        <p:txBody>
          <a:bodyPr wrap="square" lIns="0" tIns="0" rIns="0" bIns="45720" rtlCol="0" anchor="ctr" anchorCtr="0">
            <a:noAutofit/>
          </a:bodyPr>
          <a:lstStyle/>
          <a:p>
            <a:pPr algn="ctr" fontAlgn="t"/>
            <a:r>
              <a:rPr lang="en-US" sz="1600" dirty="0">
                <a:latin typeface="Arial Unicode MS" panose="020B0604020202020204" pitchFamily="34" charset="-128"/>
                <a:ea typeface="Arial Unicode MS" panose="020B0604020202020204" pitchFamily="34" charset="-128"/>
                <a:cs typeface="Arial Unicode MS" panose="020B0604020202020204" pitchFamily="34" charset="-128"/>
              </a:rPr>
              <a:t>500 | 100 | 250 | 230</a:t>
            </a:r>
          </a:p>
        </p:txBody>
      </p:sp>
      <p:graphicFrame>
        <p:nvGraphicFramePr>
          <p:cNvPr id="19" name="Content Placeholder 3"/>
          <p:cNvGraphicFramePr>
            <a:graphicFrameLocks/>
          </p:cNvGraphicFramePr>
          <p:nvPr>
            <p:extLst/>
          </p:nvPr>
        </p:nvGraphicFramePr>
        <p:xfrm>
          <a:off x="608112" y="1505814"/>
          <a:ext cx="3364604" cy="1796145"/>
        </p:xfrm>
        <a:graphic>
          <a:graphicData uri="http://schemas.openxmlformats.org/drawingml/2006/table">
            <a:tbl>
              <a:tblPr firstRow="1">
                <a:tableStyleId>{9DCAF9ED-07DC-4A11-8D7F-57B35C25682E}</a:tableStyleId>
              </a:tblPr>
              <a:tblGrid>
                <a:gridCol w="841151">
                  <a:extLst>
                    <a:ext uri="{9D8B030D-6E8A-4147-A177-3AD203B41FA5}">
                      <a16:colId xmlns:a16="http://schemas.microsoft.com/office/drawing/2014/main" xmlns="" val="20000"/>
                    </a:ext>
                  </a:extLst>
                </a:gridCol>
                <a:gridCol w="841151">
                  <a:extLst>
                    <a:ext uri="{9D8B030D-6E8A-4147-A177-3AD203B41FA5}">
                      <a16:colId xmlns:a16="http://schemas.microsoft.com/office/drawing/2014/main" xmlns="" val="20001"/>
                    </a:ext>
                  </a:extLst>
                </a:gridCol>
                <a:gridCol w="841151">
                  <a:extLst>
                    <a:ext uri="{9D8B030D-6E8A-4147-A177-3AD203B41FA5}">
                      <a16:colId xmlns:a16="http://schemas.microsoft.com/office/drawing/2014/main" xmlns="" val="20002"/>
                    </a:ext>
                  </a:extLst>
                </a:gridCol>
                <a:gridCol w="841151">
                  <a:extLst>
                    <a:ext uri="{9D8B030D-6E8A-4147-A177-3AD203B41FA5}">
                      <a16:colId xmlns:a16="http://schemas.microsoft.com/office/drawing/2014/main" xmlns="" val="20003"/>
                    </a:ext>
                  </a:extLst>
                </a:gridCol>
              </a:tblGrid>
              <a:tr h="359229">
                <a:tc>
                  <a:txBody>
                    <a:bodyPr/>
                    <a:lstStyle/>
                    <a:p>
                      <a:r>
                        <a:rPr lang="en-US" sz="1400" dirty="0"/>
                        <a:t>ID</a:t>
                      </a:r>
                      <a:endParaRPr lang="en-US" sz="1400" b="0" dirty="0">
                        <a:solidFill>
                          <a:schemeClr val="tx1"/>
                        </a:solidFill>
                        <a:latin typeface="Arial"/>
                        <a:cs typeface="Arial"/>
                      </a:endParaRPr>
                    </a:p>
                  </a:txBody>
                  <a:tcPr marL="68598" marR="68598" marT="34290" marB="34290"/>
                </a:tc>
                <a:tc>
                  <a:txBody>
                    <a:bodyPr/>
                    <a:lstStyle/>
                    <a:p>
                      <a:r>
                        <a:rPr lang="en-US" sz="1400" dirty="0"/>
                        <a:t>Age</a:t>
                      </a:r>
                      <a:endParaRPr lang="en-US" sz="1400" b="0" dirty="0">
                        <a:solidFill>
                          <a:schemeClr val="tx1"/>
                        </a:solidFill>
                        <a:latin typeface="Arial"/>
                        <a:cs typeface="Arial"/>
                      </a:endParaRPr>
                    </a:p>
                  </a:txBody>
                  <a:tcPr marL="68598" marR="68598" marT="34290" marB="34290"/>
                </a:tc>
                <a:tc>
                  <a:txBody>
                    <a:bodyPr/>
                    <a:lstStyle/>
                    <a:p>
                      <a:r>
                        <a:rPr lang="en-US" sz="1400" dirty="0"/>
                        <a:t>State</a:t>
                      </a:r>
                      <a:endParaRPr lang="en-US" sz="1400" b="0" dirty="0">
                        <a:solidFill>
                          <a:schemeClr val="tx1"/>
                        </a:solidFill>
                        <a:latin typeface="Arial"/>
                        <a:cs typeface="Arial"/>
                      </a:endParaRPr>
                    </a:p>
                  </a:txBody>
                  <a:tcPr marL="68598" marR="68598" marT="34290" marB="34290"/>
                </a:tc>
                <a:tc>
                  <a:txBody>
                    <a:bodyPr/>
                    <a:lstStyle/>
                    <a:p>
                      <a:r>
                        <a:rPr lang="en-US" sz="1400" dirty="0"/>
                        <a:t>Amount</a:t>
                      </a:r>
                      <a:endParaRPr lang="en-US" sz="1400" b="0" dirty="0">
                        <a:solidFill>
                          <a:schemeClr val="tx1"/>
                        </a:solidFill>
                        <a:latin typeface="Arial"/>
                        <a:cs typeface="Arial"/>
                      </a:endParaRPr>
                    </a:p>
                  </a:txBody>
                  <a:tcPr marL="68598" marR="68598" marT="34290" marB="34290"/>
                </a:tc>
                <a:extLst>
                  <a:ext uri="{0D108BD9-81ED-4DB2-BD59-A6C34878D82A}">
                    <a16:rowId xmlns:a16="http://schemas.microsoft.com/office/drawing/2014/main" xmlns="" val="10000"/>
                  </a:ext>
                </a:extLst>
              </a:tr>
              <a:tr h="359229">
                <a:tc>
                  <a:txBody>
                    <a:bodyPr/>
                    <a:lstStyle/>
                    <a:p>
                      <a:r>
                        <a:rPr lang="en-US" sz="1400" dirty="0"/>
                        <a:t>123</a:t>
                      </a:r>
                      <a:endParaRPr lang="en-US" sz="1400" b="0" dirty="0">
                        <a:latin typeface="Arial"/>
                        <a:cs typeface="Arial"/>
                      </a:endParaRPr>
                    </a:p>
                  </a:txBody>
                  <a:tcPr marL="68598" marR="68598" marT="34290" marB="34290">
                    <a:lnR w="19050" cap="flat" cmpd="sng" algn="ctr">
                      <a:solidFill>
                        <a:schemeClr val="accent2"/>
                      </a:solidFill>
                      <a:prstDash val="solid"/>
                      <a:round/>
                      <a:headEnd type="none" w="med" len="med"/>
                      <a:tailEnd type="none" w="med" len="med"/>
                    </a:lnR>
                    <a:lnB w="28575" cap="flat" cmpd="sng" algn="ctr">
                      <a:noFill/>
                      <a:prstDash val="solid"/>
                      <a:round/>
                      <a:headEnd type="none" w="med" len="med"/>
                      <a:tailEnd type="none" w="med" len="med"/>
                    </a:lnB>
                    <a:solidFill>
                      <a:schemeClr val="bg1"/>
                    </a:solidFill>
                  </a:tcPr>
                </a:tc>
                <a:tc>
                  <a:txBody>
                    <a:bodyPr/>
                    <a:lstStyle/>
                    <a:p>
                      <a:r>
                        <a:rPr lang="en-US" sz="1400" dirty="0"/>
                        <a:t>20</a:t>
                      </a:r>
                      <a:endParaRPr lang="en-US" sz="1400" b="0" dirty="0">
                        <a:latin typeface="Arial"/>
                        <a:cs typeface="Arial"/>
                      </a:endParaRPr>
                    </a:p>
                  </a:txBody>
                  <a:tcPr marL="68598" marR="68598" marT="34290" marB="34290">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B w="28575" cap="flat" cmpd="sng" algn="ctr">
                      <a:noFill/>
                      <a:prstDash val="solid"/>
                      <a:round/>
                      <a:headEnd type="none" w="med" len="med"/>
                      <a:tailEnd type="none" w="med" len="med"/>
                    </a:lnB>
                    <a:solidFill>
                      <a:schemeClr val="bg1"/>
                    </a:solidFill>
                  </a:tcPr>
                </a:tc>
                <a:tc>
                  <a:txBody>
                    <a:bodyPr/>
                    <a:lstStyle/>
                    <a:p>
                      <a:r>
                        <a:rPr lang="en-US" sz="1400" dirty="0"/>
                        <a:t>CA</a:t>
                      </a:r>
                      <a:endParaRPr lang="en-US" sz="1400" b="0" dirty="0">
                        <a:latin typeface="Arial"/>
                        <a:cs typeface="Arial"/>
                      </a:endParaRPr>
                    </a:p>
                  </a:txBody>
                  <a:tcPr marL="68598" marR="68598" marT="34290" marB="34290">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B w="28575" cap="flat" cmpd="sng" algn="ctr">
                      <a:noFill/>
                      <a:prstDash val="solid"/>
                      <a:round/>
                      <a:headEnd type="none" w="med" len="med"/>
                      <a:tailEnd type="none" w="med" len="med"/>
                    </a:lnB>
                  </a:tcPr>
                </a:tc>
                <a:tc>
                  <a:txBody>
                    <a:bodyPr/>
                    <a:lstStyle/>
                    <a:p>
                      <a:r>
                        <a:rPr lang="en-US" sz="1400" dirty="0"/>
                        <a:t>500</a:t>
                      </a:r>
                      <a:endParaRPr lang="en-US" sz="1400" b="0" dirty="0">
                        <a:latin typeface="Arial"/>
                        <a:cs typeface="Arial"/>
                      </a:endParaRPr>
                    </a:p>
                  </a:txBody>
                  <a:tcPr marL="68598" marR="68598" marT="34290" marB="34290">
                    <a:lnL w="19050" cap="flat" cmpd="sng" algn="ctr">
                      <a:solidFill>
                        <a:schemeClr val="accent2"/>
                      </a:solidFill>
                      <a:prstDash val="solid"/>
                      <a:round/>
                      <a:headEnd type="none" w="med" len="med"/>
                      <a:tailEnd type="none" w="med" len="med"/>
                    </a:lnL>
                    <a:lnB w="28575" cap="flat" cmpd="sng" algn="ctr">
                      <a:noFill/>
                      <a:prstDash val="solid"/>
                      <a:round/>
                      <a:headEnd type="none" w="med" len="med"/>
                      <a:tailEnd type="none" w="med" len="med"/>
                    </a:lnB>
                  </a:tcPr>
                </a:tc>
                <a:extLst>
                  <a:ext uri="{0D108BD9-81ED-4DB2-BD59-A6C34878D82A}">
                    <a16:rowId xmlns:a16="http://schemas.microsoft.com/office/drawing/2014/main" xmlns="" val="10001"/>
                  </a:ext>
                </a:extLst>
              </a:tr>
              <a:tr h="359229">
                <a:tc>
                  <a:txBody>
                    <a:bodyPr/>
                    <a:lstStyle/>
                    <a:p>
                      <a:r>
                        <a:rPr lang="en-US" sz="1400" dirty="0"/>
                        <a:t>345</a:t>
                      </a:r>
                      <a:endParaRPr lang="en-US" sz="1400" b="0" dirty="0">
                        <a:latin typeface="Arial"/>
                        <a:cs typeface="Arial"/>
                      </a:endParaRPr>
                    </a:p>
                  </a:txBody>
                  <a:tcPr marL="68598" marR="68598" marT="34290" marB="34290">
                    <a:lnR w="19050" cap="flat" cmpd="sng" algn="ctr">
                      <a:solidFill>
                        <a:schemeClr val="accent2"/>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r>
                        <a:rPr lang="en-US" sz="1400" dirty="0"/>
                        <a:t>49</a:t>
                      </a:r>
                      <a:endParaRPr lang="en-US" sz="1400" b="0" dirty="0">
                        <a:latin typeface="Arial"/>
                        <a:cs typeface="Arial"/>
                      </a:endParaRPr>
                    </a:p>
                  </a:txBody>
                  <a:tcPr marL="68598" marR="68598" marT="34290" marB="34290">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r>
                        <a:rPr lang="en-US" sz="1400" dirty="0"/>
                        <a:t>WA</a:t>
                      </a:r>
                      <a:endParaRPr lang="en-US" sz="1400" b="0" dirty="0">
                        <a:latin typeface="Arial"/>
                        <a:cs typeface="Arial"/>
                      </a:endParaRPr>
                    </a:p>
                  </a:txBody>
                  <a:tcPr marL="68598" marR="68598" marT="34290" marB="34290">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sz="1400" b="0" dirty="0">
                          <a:latin typeface="Arial"/>
                          <a:cs typeface="Arial"/>
                        </a:rPr>
                        <a:t>250</a:t>
                      </a:r>
                    </a:p>
                  </a:txBody>
                  <a:tcPr marL="68598" marR="68598" marT="34290" marB="34290">
                    <a:lnL w="19050" cap="flat" cmpd="sng" algn="ctr">
                      <a:solidFill>
                        <a:schemeClr val="accent2"/>
                      </a:solidFill>
                      <a:prstDash val="solid"/>
                      <a:round/>
                      <a:headEnd type="none" w="med" len="med"/>
                      <a:tailEnd type="none" w="med" len="med"/>
                    </a:lnL>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xmlns="" val="10002"/>
                  </a:ext>
                </a:extLst>
              </a:tr>
              <a:tr h="359229">
                <a:tc>
                  <a:txBody>
                    <a:bodyPr/>
                    <a:lstStyle/>
                    <a:p>
                      <a:r>
                        <a:rPr lang="en-US" sz="1400" b="0" dirty="0">
                          <a:latin typeface="Arial"/>
                          <a:cs typeface="Arial"/>
                        </a:rPr>
                        <a:t>567</a:t>
                      </a:r>
                    </a:p>
                  </a:txBody>
                  <a:tcPr marL="68598" marR="68598" marT="34290" marB="34290">
                    <a:lnR w="19050" cap="flat" cmpd="sng" algn="ctr">
                      <a:solidFill>
                        <a:schemeClr val="accent2"/>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r>
                        <a:rPr lang="en-US" sz="1400" b="0" dirty="0">
                          <a:latin typeface="Arial"/>
                          <a:cs typeface="Arial"/>
                        </a:rPr>
                        <a:t>31</a:t>
                      </a:r>
                    </a:p>
                  </a:txBody>
                  <a:tcPr marL="68598" marR="68598" marT="34290" marB="34290">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r>
                        <a:rPr lang="en-US" sz="1400" b="0" dirty="0">
                          <a:latin typeface="Arial"/>
                          <a:cs typeface="Arial"/>
                        </a:rPr>
                        <a:t>NY</a:t>
                      </a:r>
                    </a:p>
                  </a:txBody>
                  <a:tcPr marL="68598" marR="68598" marT="34290" marB="34290">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en-US" sz="1400" b="0" dirty="0">
                          <a:latin typeface="Arial"/>
                          <a:cs typeface="Arial"/>
                        </a:rPr>
                        <a:t>100</a:t>
                      </a:r>
                    </a:p>
                  </a:txBody>
                  <a:tcPr marL="68598" marR="68598" marT="34290" marB="34290">
                    <a:lnL w="19050" cap="flat" cmpd="sng" algn="ctr">
                      <a:solidFill>
                        <a:schemeClr val="accent2"/>
                      </a:solidFill>
                      <a:prstDash val="solid"/>
                      <a:round/>
                      <a:headEnd type="none" w="med" len="med"/>
                      <a:tailEnd type="none" w="med" len="med"/>
                    </a:lnL>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xmlns="" val="10003"/>
                  </a:ext>
                </a:extLst>
              </a:tr>
              <a:tr h="359229">
                <a:tc>
                  <a:txBody>
                    <a:bodyPr/>
                    <a:lstStyle/>
                    <a:p>
                      <a:r>
                        <a:rPr lang="en-US" sz="1400" b="0" dirty="0">
                          <a:latin typeface="Arial"/>
                          <a:cs typeface="Arial"/>
                        </a:rPr>
                        <a:t>789</a:t>
                      </a:r>
                    </a:p>
                  </a:txBody>
                  <a:tcPr marL="68598" marR="68598" marT="34290" marB="34290">
                    <a:lnR w="19050" cap="flat" cmpd="sng" algn="ctr">
                      <a:solidFill>
                        <a:schemeClr val="accent2"/>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chemeClr val="bg1"/>
                    </a:solidFill>
                  </a:tcPr>
                </a:tc>
                <a:tc>
                  <a:txBody>
                    <a:bodyPr/>
                    <a:lstStyle/>
                    <a:p>
                      <a:r>
                        <a:rPr lang="en-US" sz="1400" b="0" dirty="0">
                          <a:latin typeface="Arial"/>
                          <a:cs typeface="Arial"/>
                        </a:rPr>
                        <a:t>58</a:t>
                      </a:r>
                    </a:p>
                  </a:txBody>
                  <a:tcPr marL="68598" marR="68598" marT="34290" marB="34290">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solidFill>
                      <a:schemeClr val="bg1"/>
                    </a:solidFill>
                  </a:tcPr>
                </a:tc>
                <a:tc>
                  <a:txBody>
                    <a:bodyPr/>
                    <a:lstStyle/>
                    <a:p>
                      <a:r>
                        <a:rPr lang="en-US" sz="1400" b="0" dirty="0">
                          <a:latin typeface="Arial"/>
                          <a:cs typeface="Arial"/>
                        </a:rPr>
                        <a:t>TX</a:t>
                      </a:r>
                    </a:p>
                  </a:txBody>
                  <a:tcPr marL="68598" marR="68598" marT="34290" marB="34290">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tcPr>
                </a:tc>
                <a:tc>
                  <a:txBody>
                    <a:bodyPr/>
                    <a:lstStyle/>
                    <a:p>
                      <a:r>
                        <a:rPr lang="en-US" sz="1400" b="0" dirty="0">
                          <a:latin typeface="Arial"/>
                          <a:cs typeface="Arial"/>
                        </a:rPr>
                        <a:t>230</a:t>
                      </a:r>
                    </a:p>
                  </a:txBody>
                  <a:tcPr marL="68598" marR="68598" marT="34290" marB="34290">
                    <a:lnL w="19050" cap="flat" cmpd="sng" algn="ctr">
                      <a:solidFill>
                        <a:schemeClr val="accent2"/>
                      </a:solidFill>
                      <a:prstDash val="solid"/>
                      <a:round/>
                      <a:headEnd type="none" w="med" len="med"/>
                      <a:tailEnd type="none" w="med" len="med"/>
                    </a:lnL>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12" name="Oval 11"/>
          <p:cNvSpPr/>
          <p:nvPr/>
        </p:nvSpPr>
        <p:spPr>
          <a:xfrm>
            <a:off x="5801517" y="3738774"/>
            <a:ext cx="2028034" cy="411035"/>
          </a:xfrm>
          <a:prstGeom prst="ellipse">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3" name="Rectangle 12"/>
          <p:cNvSpPr/>
          <p:nvPr/>
        </p:nvSpPr>
        <p:spPr>
          <a:xfrm>
            <a:off x="8084893" y="3756910"/>
            <a:ext cx="914400" cy="369332"/>
          </a:xfrm>
          <a:prstGeom prst="rect">
            <a:avLst/>
          </a:prstGeom>
        </p:spPr>
        <p:txBody>
          <a:bodyPr wrap="square">
            <a:spAutoFit/>
          </a:bodyPr>
          <a:lstStyle/>
          <a:p>
            <a:r>
              <a:rPr lang="en-US" dirty="0"/>
              <a:t>= 1080</a:t>
            </a:r>
          </a:p>
        </p:txBody>
      </p:sp>
    </p:spTree>
    <p:extLst>
      <p:ext uri="{BB962C8B-B14F-4D97-AF65-F5344CB8AC3E}">
        <p14:creationId xmlns:p14="http://schemas.microsoft.com/office/powerpoint/2010/main" xmlns="" val="194683885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6368497" cy="930105"/>
          </a:xfrm>
        </p:spPr>
        <p:txBody>
          <a:bodyPr/>
          <a:lstStyle/>
          <a:p>
            <a:r>
              <a:rPr lang="en-US" dirty="0" smtClean="0"/>
              <a:t>Hands-on: </a:t>
            </a:r>
            <a:r>
              <a:rPr lang="en-US" dirty="0" smtClean="0">
                <a:solidFill>
                  <a:srgbClr val="FCB64C"/>
                </a:solidFill>
              </a:rPr>
              <a:t>Labs</a:t>
            </a:r>
            <a:r>
              <a:rPr lang="en-US" dirty="0"/>
              <a:t>!</a:t>
            </a:r>
            <a:r>
              <a:rPr lang="en-US" dirty="0" smtClean="0"/>
              <a:t> </a:t>
            </a:r>
            <a:endParaRPr lang="en-US" dirty="0"/>
          </a:p>
        </p:txBody>
      </p:sp>
      <p:sp>
        <p:nvSpPr>
          <p:cNvPr id="3" name="TextBox 2"/>
          <p:cNvSpPr txBox="1"/>
          <p:nvPr/>
        </p:nvSpPr>
        <p:spPr>
          <a:xfrm>
            <a:off x="1828800" y="3194612"/>
            <a:ext cx="5995686" cy="461665"/>
          </a:xfrm>
          <a:prstGeom prst="rect">
            <a:avLst/>
          </a:prstGeom>
          <a:noFill/>
        </p:spPr>
        <p:txBody>
          <a:bodyPr wrap="square" rtlCol="0">
            <a:spAutoFit/>
          </a:bodyPr>
          <a:lstStyle/>
          <a:p>
            <a:r>
              <a:rPr lang="en-US" sz="2400" dirty="0">
                <a:hlinkClick r:id="rId3"/>
              </a:rPr>
              <a:t>https://</a:t>
            </a:r>
            <a:r>
              <a:rPr lang="en-US" sz="2400" dirty="0" smtClean="0">
                <a:hlinkClick r:id="rId3"/>
              </a:rPr>
              <a:t>aws.qwiklabs.com/</a:t>
            </a:r>
            <a:r>
              <a:rPr lang="en-US" sz="2400" dirty="0" smtClean="0"/>
              <a:t> </a:t>
            </a:r>
            <a:endParaRPr lang="en-US" sz="2400" dirty="0"/>
          </a:p>
        </p:txBody>
      </p:sp>
      <p:sp>
        <p:nvSpPr>
          <p:cNvPr id="4" name="TextBox 3"/>
          <p:cNvSpPr txBox="1"/>
          <p:nvPr/>
        </p:nvSpPr>
        <p:spPr>
          <a:xfrm>
            <a:off x="1828800" y="3824257"/>
            <a:ext cx="5995686" cy="461665"/>
          </a:xfrm>
          <a:prstGeom prst="rect">
            <a:avLst/>
          </a:prstGeom>
          <a:noFill/>
        </p:spPr>
        <p:txBody>
          <a:bodyPr wrap="square" rtlCol="0">
            <a:spAutoFit/>
          </a:bodyPr>
          <a:lstStyle/>
          <a:p>
            <a:r>
              <a:rPr lang="en-US" sz="2400" dirty="0">
                <a:hlinkClick r:id="rId4"/>
              </a:rPr>
              <a:t>http://</a:t>
            </a:r>
            <a:r>
              <a:rPr lang="en-US" sz="2400" dirty="0" smtClean="0">
                <a:hlinkClick r:id="rId4"/>
              </a:rPr>
              <a:t>bit.ly/infnet-bigdata-workshop</a:t>
            </a:r>
            <a:r>
              <a:rPr lang="en-US" sz="2400" dirty="0" smtClean="0"/>
              <a:t> </a:t>
            </a:r>
            <a:endParaRPr lang="en-US" sz="2400" dirty="0"/>
          </a:p>
        </p:txBody>
      </p:sp>
    </p:spTree>
    <p:extLst>
      <p:ext uri="{BB962C8B-B14F-4D97-AF65-F5344CB8AC3E}">
        <p14:creationId xmlns:p14="http://schemas.microsoft.com/office/powerpoint/2010/main" xmlns="" val="46095977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Apache Hive</a:t>
            </a:r>
            <a:endParaRPr lang="en-US" sz="2700" b="0" i="1" dirty="0">
              <a:solidFill>
                <a:schemeClr val="tx2">
                  <a:lumMod val="50000"/>
                </a:schemeClr>
              </a:solidFill>
            </a:endParaRPr>
          </a:p>
        </p:txBody>
      </p:sp>
      <p:sp>
        <p:nvSpPr>
          <p:cNvPr id="4" name="Content Placeholder 3"/>
          <p:cNvSpPr>
            <a:spLocks noGrp="1"/>
          </p:cNvSpPr>
          <p:nvPr>
            <p:ph idx="1"/>
          </p:nvPr>
        </p:nvSpPr>
        <p:spPr>
          <a:xfrm>
            <a:off x="336789" y="952870"/>
            <a:ext cx="7510846" cy="3113151"/>
          </a:xfrm>
        </p:spPr>
        <p:txBody>
          <a:bodyPr>
            <a:normAutofit/>
          </a:bodyPr>
          <a:lstStyle/>
          <a:p>
            <a:r>
              <a:rPr lang="en-US" sz="2200" dirty="0" smtClean="0"/>
              <a:t>Facilitates </a:t>
            </a:r>
            <a:r>
              <a:rPr lang="en-US" sz="2200" dirty="0"/>
              <a:t>querying and managing large datasets </a:t>
            </a:r>
            <a:r>
              <a:rPr lang="en-US" sz="2200" dirty="0" smtClean="0"/>
              <a:t/>
            </a:r>
            <a:br>
              <a:rPr lang="en-US" sz="2200" dirty="0" smtClean="0"/>
            </a:br>
            <a:r>
              <a:rPr lang="en-US" sz="2200" dirty="0" smtClean="0"/>
              <a:t>residing </a:t>
            </a:r>
            <a:r>
              <a:rPr lang="en-US" sz="2200" dirty="0"/>
              <a:t>in distributed storage </a:t>
            </a:r>
            <a:r>
              <a:rPr lang="en-US" sz="2200" dirty="0" smtClean="0"/>
              <a:t/>
            </a:r>
            <a:br>
              <a:rPr lang="en-US" sz="2200" dirty="0" smtClean="0"/>
            </a:br>
            <a:r>
              <a:rPr lang="en-US" sz="2200" dirty="0" smtClean="0"/>
              <a:t>(</a:t>
            </a:r>
            <a:r>
              <a:rPr lang="en-US" sz="2200" dirty="0"/>
              <a:t>S3, </a:t>
            </a:r>
            <a:r>
              <a:rPr lang="en-US" sz="2200" dirty="0" err="1" smtClean="0"/>
              <a:t>DynamoDB</a:t>
            </a:r>
            <a:r>
              <a:rPr lang="en-US" sz="2200" dirty="0" smtClean="0"/>
              <a:t>, RDS, </a:t>
            </a:r>
            <a:r>
              <a:rPr lang="en-US" sz="2200" dirty="0" err="1" smtClean="0"/>
              <a:t>HBase</a:t>
            </a:r>
            <a:r>
              <a:rPr lang="en-US" sz="2200" dirty="0"/>
              <a:t>, etc</a:t>
            </a:r>
            <a:r>
              <a:rPr lang="en-US" sz="2200" dirty="0" smtClean="0"/>
              <a:t>.)</a:t>
            </a:r>
            <a:br>
              <a:rPr lang="en-US" sz="2200" dirty="0" smtClean="0"/>
            </a:br>
            <a:endParaRPr lang="en-US" sz="2200" dirty="0"/>
          </a:p>
          <a:p>
            <a:pPr lvl="1"/>
            <a:r>
              <a:rPr lang="en-US" dirty="0" smtClean="0"/>
              <a:t>Simple</a:t>
            </a:r>
            <a:r>
              <a:rPr lang="en-US" dirty="0"/>
              <a:t>, cost-effective data warehouse-style solution</a:t>
            </a:r>
          </a:p>
          <a:p>
            <a:pPr lvl="1"/>
            <a:r>
              <a:rPr lang="en-US" dirty="0"/>
              <a:t>Query language (</a:t>
            </a:r>
            <a:r>
              <a:rPr lang="en-US" dirty="0" err="1"/>
              <a:t>HiveQL</a:t>
            </a:r>
            <a:r>
              <a:rPr lang="en-US" dirty="0"/>
              <a:t>) enables SQL-like </a:t>
            </a:r>
            <a:r>
              <a:rPr lang="en-US" dirty="0" smtClean="0"/>
              <a:t>queries</a:t>
            </a:r>
            <a:r>
              <a:rPr lang="en-US" sz="2200" dirty="0" smtClean="0"/>
              <a:t> </a:t>
            </a:r>
          </a:p>
          <a:p>
            <a:pPr lvl="1"/>
            <a:r>
              <a:rPr lang="en-US" dirty="0" smtClean="0"/>
              <a:t>Hive </a:t>
            </a:r>
            <a:r>
              <a:rPr lang="en-US" dirty="0"/>
              <a:t>leverages MapReduce for </a:t>
            </a:r>
            <a:r>
              <a:rPr lang="en-US" dirty="0" smtClean="0"/>
              <a:t>queries.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916596" y="34469"/>
            <a:ext cx="1862077" cy="1675869"/>
          </a:xfrm>
          <a:prstGeom prst="rect">
            <a:avLst/>
          </a:prstGeom>
        </p:spPr>
      </p:pic>
    </p:spTree>
    <p:extLst>
      <p:ext uri="{BB962C8B-B14F-4D97-AF65-F5344CB8AC3E}">
        <p14:creationId xmlns:p14="http://schemas.microsoft.com/office/powerpoint/2010/main" xmlns="" val="98417147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1</a:t>
            </a:r>
          </a:p>
        </p:txBody>
      </p:sp>
      <p:sp>
        <p:nvSpPr>
          <p:cNvPr id="9" name="Subtitle 3"/>
          <p:cNvSpPr>
            <a:spLocks noGrp="1"/>
          </p:cNvSpPr>
          <p:nvPr>
            <p:ph type="subTitle" idx="1"/>
          </p:nvPr>
        </p:nvSpPr>
        <p:spPr>
          <a:xfrm>
            <a:off x="1881013" y="2202986"/>
            <a:ext cx="5841724" cy="726237"/>
          </a:xfrm>
        </p:spPr>
        <p:txBody>
          <a:bodyPr>
            <a:normAutofit lnSpcReduction="10000"/>
          </a:bodyPr>
          <a:lstStyle/>
          <a:p>
            <a:pPr lvl="1"/>
            <a:r>
              <a:rPr lang="en-US" dirty="0"/>
              <a:t>Storing and Querying Data on DynamoDB</a:t>
            </a:r>
          </a:p>
          <a:p>
            <a:endParaRPr lang="en-US" sz="1800" dirty="0">
              <a:latin typeface="Arial"/>
              <a:cs typeface="Arial"/>
            </a:endParaRPr>
          </a:p>
        </p:txBody>
      </p:sp>
    </p:spTree>
    <p:extLst>
      <p:ext uri="{BB962C8B-B14F-4D97-AF65-F5344CB8AC3E}">
        <p14:creationId xmlns:p14="http://schemas.microsoft.com/office/powerpoint/2010/main" xmlns="" val="128227343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68922"/>
            <a:ext cx="8205304" cy="677000"/>
          </a:xfrm>
        </p:spPr>
        <p:txBody>
          <a:bodyPr>
            <a:normAutofit/>
          </a:bodyPr>
          <a:lstStyle/>
          <a:p>
            <a:r>
              <a:rPr lang="en-US" dirty="0"/>
              <a:t>Lab 1: Storing and Querying Data on DynamoDB</a:t>
            </a:r>
          </a:p>
        </p:txBody>
      </p:sp>
      <p:sp>
        <p:nvSpPr>
          <p:cNvPr id="3" name="Content Placeholder 2"/>
          <p:cNvSpPr>
            <a:spLocks noGrp="1"/>
          </p:cNvSpPr>
          <p:nvPr>
            <p:ph idx="1"/>
          </p:nvPr>
        </p:nvSpPr>
        <p:spPr>
          <a:xfrm>
            <a:off x="292917" y="608397"/>
            <a:ext cx="8293045" cy="4073806"/>
          </a:xfrm>
        </p:spPr>
        <p:txBody>
          <a:bodyPr>
            <a:normAutofit/>
          </a:bodyPr>
          <a:lstStyle/>
          <a:p>
            <a:pPr marL="0" indent="0">
              <a:buNone/>
            </a:pPr>
            <a:r>
              <a:rPr lang="en-US" sz="2200" dirty="0"/>
              <a:t>Scenario:</a:t>
            </a:r>
          </a:p>
          <a:p>
            <a:pPr marL="739775" lvl="0" indent="-285750"/>
            <a:r>
              <a:rPr lang="en-US" sz="2000" dirty="0"/>
              <a:t>An internet retail company logs its sales in simple tables stored in an Amazon S3 bucket.  The logs are partitioned by year and month.</a:t>
            </a:r>
          </a:p>
          <a:p>
            <a:pPr marL="739775" lvl="0" indent="-285750"/>
            <a:r>
              <a:rPr lang="en-US" sz="2000" dirty="0"/>
              <a:t>The company wants to know who its biggest customer during the first week of 2012 was, as well as that customer's total purchase amount over the prior six months.</a:t>
            </a:r>
          </a:p>
          <a:p>
            <a:pPr marL="1139825" lvl="1"/>
            <a:r>
              <a:rPr lang="en-US" sz="1600" dirty="0"/>
              <a:t>To do this, you will create tables in DynamoDB out of the data from Amazon S3, and then query the data.</a:t>
            </a:r>
          </a:p>
          <a:p>
            <a:pPr marL="1139825" lvl="1"/>
            <a:r>
              <a:rPr lang="en-US" sz="1600" dirty="0"/>
              <a:t>All of these commands will be done through Hive (a data processing framework) running on an Amazon EMR cluster (a group of cloud compute instances).  </a:t>
            </a:r>
          </a:p>
          <a:p>
            <a:pPr marL="1139825" lvl="1"/>
            <a:r>
              <a:rPr lang="en-US" sz="1600" dirty="0"/>
              <a:t>We will talk about Hive and Amazon EMR in later modules.</a:t>
            </a:r>
          </a:p>
        </p:txBody>
      </p:sp>
    </p:spTree>
    <p:extLst>
      <p:ext uri="{BB962C8B-B14F-4D97-AF65-F5344CB8AC3E}">
        <p14:creationId xmlns:p14="http://schemas.microsoft.com/office/powerpoint/2010/main" xmlns="" val="206328339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Lab 1: Storing and Querying Data on DynamoDB</a:t>
            </a:r>
          </a:p>
        </p:txBody>
      </p:sp>
      <p:grpSp>
        <p:nvGrpSpPr>
          <p:cNvPr id="14" name="Group 13"/>
          <p:cNvGrpSpPr/>
          <p:nvPr/>
        </p:nvGrpSpPr>
        <p:grpSpPr>
          <a:xfrm>
            <a:off x="5612886" y="902802"/>
            <a:ext cx="1744207" cy="1179750"/>
            <a:chOff x="4521064" y="902802"/>
            <a:chExt cx="1744207" cy="1179750"/>
          </a:xfrm>
        </p:grpSpPr>
        <p:sp>
          <p:nvSpPr>
            <p:cNvPr id="39" name="TextBox 38"/>
            <p:cNvSpPr txBox="1"/>
            <p:nvPr/>
          </p:nvSpPr>
          <p:spPr>
            <a:xfrm>
              <a:off x="4521064" y="1838637"/>
              <a:ext cx="1744207" cy="243915"/>
            </a:xfrm>
            <a:prstGeom prst="rect">
              <a:avLst/>
            </a:prstGeom>
            <a:noFill/>
          </p:spPr>
          <p:txBody>
            <a:bodyPr wrap="square" lIns="0" tIns="0" rIns="0" bIns="0" rtlCol="0" anchor="t">
              <a:noAutofit/>
            </a:bodyPr>
            <a:lstStyle/>
            <a:p>
              <a:pPr algn="ctr"/>
              <a:r>
                <a:rPr lang="en-US" sz="1400" b="1" dirty="0"/>
                <a:t>DynamoDB</a:t>
              </a:r>
              <a:endParaRPr lang="en-US" sz="3200" b="1" dirty="0"/>
            </a:p>
          </p:txBody>
        </p:sp>
        <p:pic>
          <p:nvPicPr>
            <p:cNvPr id="40" name="Picture 39"/>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002915" y="902802"/>
              <a:ext cx="780506" cy="876569"/>
            </a:xfrm>
            <a:prstGeom prst="rect">
              <a:avLst/>
            </a:prstGeom>
          </p:spPr>
        </p:pic>
      </p:grpSp>
      <p:sp>
        <p:nvSpPr>
          <p:cNvPr id="41" name="TextBox 40"/>
          <p:cNvSpPr txBox="1"/>
          <p:nvPr/>
        </p:nvSpPr>
        <p:spPr>
          <a:xfrm>
            <a:off x="3452878" y="2692960"/>
            <a:ext cx="1744207" cy="395493"/>
          </a:xfrm>
          <a:prstGeom prst="rect">
            <a:avLst/>
          </a:prstGeom>
          <a:noFill/>
        </p:spPr>
        <p:txBody>
          <a:bodyPr wrap="square" lIns="0" tIns="0" rIns="0" bIns="0" rtlCol="0" anchor="t">
            <a:noAutofit/>
          </a:bodyPr>
          <a:lstStyle/>
          <a:p>
            <a:pPr algn="ctr"/>
            <a:r>
              <a:rPr lang="en-US" sz="1400" b="1" dirty="0"/>
              <a:t>Amazon EMR </a:t>
            </a:r>
            <a:br>
              <a:rPr lang="en-US" sz="1400" b="1" dirty="0"/>
            </a:br>
            <a:r>
              <a:rPr lang="en-US" sz="1400" b="1" dirty="0"/>
              <a:t>(with Hive)</a:t>
            </a:r>
            <a:endParaRPr lang="en-US" sz="3200" b="1" dirty="0"/>
          </a:p>
        </p:txBody>
      </p:sp>
      <p:pic>
        <p:nvPicPr>
          <p:cNvPr id="42" name="Picture 4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969693" y="1736672"/>
            <a:ext cx="761247" cy="913495"/>
          </a:xfrm>
          <a:prstGeom prst="rect">
            <a:avLst/>
          </a:prstGeom>
        </p:spPr>
      </p:pic>
      <p:grpSp>
        <p:nvGrpSpPr>
          <p:cNvPr id="13" name="Group 12"/>
          <p:cNvGrpSpPr/>
          <p:nvPr/>
        </p:nvGrpSpPr>
        <p:grpSpPr>
          <a:xfrm>
            <a:off x="5912580" y="2637714"/>
            <a:ext cx="1144818" cy="1152828"/>
            <a:chOff x="4790032" y="2637714"/>
            <a:chExt cx="1144818" cy="1152828"/>
          </a:xfrm>
        </p:grpSpPr>
        <p:sp>
          <p:nvSpPr>
            <p:cNvPr id="43" name="TextBox 42"/>
            <p:cNvSpPr txBox="1"/>
            <p:nvPr/>
          </p:nvSpPr>
          <p:spPr>
            <a:xfrm>
              <a:off x="4790032" y="3589223"/>
              <a:ext cx="1144818" cy="201319"/>
            </a:xfrm>
            <a:prstGeom prst="rect">
              <a:avLst/>
            </a:prstGeom>
            <a:noFill/>
          </p:spPr>
          <p:txBody>
            <a:bodyPr wrap="square" lIns="0" tIns="0" rIns="0" bIns="0" rtlCol="0" anchor="ctr">
              <a:noAutofit/>
            </a:bodyPr>
            <a:lstStyle/>
            <a:p>
              <a:pPr algn="ctr"/>
              <a:r>
                <a:rPr lang="en-US" sz="1400" b="1" dirty="0"/>
                <a:t>Amazon S3</a:t>
              </a:r>
              <a:endParaRPr lang="en-US" sz="900" b="1" dirty="0"/>
            </a:p>
          </p:txBody>
        </p:sp>
        <p:pic>
          <p:nvPicPr>
            <p:cNvPr id="45" name="Picture 44"/>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980563" y="2637714"/>
              <a:ext cx="763754" cy="901478"/>
            </a:xfrm>
            <a:prstGeom prst="rect">
              <a:avLst/>
            </a:prstGeom>
          </p:spPr>
        </p:pic>
      </p:grpSp>
      <p:cxnSp>
        <p:nvCxnSpPr>
          <p:cNvPr id="47" name="Straight Arrow Connector 46"/>
          <p:cNvCxnSpPr>
            <a:stCxn id="45" idx="1"/>
          </p:cNvCxnSpPr>
          <p:nvPr/>
        </p:nvCxnSpPr>
        <p:spPr>
          <a:xfrm flipH="1" flipV="1">
            <a:off x="4722125" y="2279176"/>
            <a:ext cx="1380986" cy="809277"/>
          </a:xfrm>
          <a:prstGeom prst="straightConnector1">
            <a:avLst/>
          </a:prstGeom>
          <a:ln w="38100">
            <a:headEnd type="triangle" w="lg" len="med"/>
            <a:tailEnd type="triangle" w="lg" len="med"/>
          </a:ln>
        </p:spPr>
        <p:style>
          <a:lnRef idx="2">
            <a:schemeClr val="dk1"/>
          </a:lnRef>
          <a:fillRef idx="0">
            <a:schemeClr val="dk1"/>
          </a:fillRef>
          <a:effectRef idx="1">
            <a:schemeClr val="dk1"/>
          </a:effectRef>
          <a:fontRef idx="minor">
            <a:schemeClr val="tx1"/>
          </a:fontRef>
        </p:style>
      </p:cxnSp>
      <p:cxnSp>
        <p:nvCxnSpPr>
          <p:cNvPr id="48" name="Straight Arrow Connector 47"/>
          <p:cNvCxnSpPr>
            <a:stCxn id="40" idx="1"/>
          </p:cNvCxnSpPr>
          <p:nvPr/>
        </p:nvCxnSpPr>
        <p:spPr>
          <a:xfrm flipH="1">
            <a:off x="4726753" y="1341087"/>
            <a:ext cx="1367984" cy="708248"/>
          </a:xfrm>
          <a:prstGeom prst="straightConnector1">
            <a:avLst/>
          </a:prstGeom>
          <a:ln w="38100">
            <a:headEnd type="triangle" w="lg" len="med"/>
            <a:tailEnd type="triangle" w="lg" len="med"/>
          </a:ln>
        </p:spPr>
        <p:style>
          <a:lnRef idx="2">
            <a:schemeClr val="dk1"/>
          </a:lnRef>
          <a:fillRef idx="0">
            <a:schemeClr val="dk1"/>
          </a:fillRef>
          <a:effectRef idx="1">
            <a:schemeClr val="dk1"/>
          </a:effectRef>
          <a:fontRef idx="minor">
            <a:schemeClr val="tx1"/>
          </a:fontRef>
        </p:style>
      </p:cxnSp>
      <p:pic>
        <p:nvPicPr>
          <p:cNvPr id="54" name="Picture 53" descr="User.pn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661936" y="1662125"/>
            <a:ext cx="1050580" cy="1050580"/>
          </a:xfrm>
          <a:prstGeom prst="rect">
            <a:avLst/>
          </a:prstGeom>
        </p:spPr>
      </p:pic>
      <p:sp>
        <p:nvSpPr>
          <p:cNvPr id="55" name="TextBox 54"/>
          <p:cNvSpPr txBox="1"/>
          <p:nvPr/>
        </p:nvSpPr>
        <p:spPr>
          <a:xfrm>
            <a:off x="1841164" y="2688181"/>
            <a:ext cx="694320" cy="215444"/>
          </a:xfrm>
          <a:prstGeom prst="rect">
            <a:avLst/>
          </a:prstGeom>
          <a:noFill/>
        </p:spPr>
        <p:txBody>
          <a:bodyPr wrap="square" lIns="0" tIns="0" rIns="0" bIns="0" rtlCol="0">
            <a:spAutoFit/>
          </a:bodyPr>
          <a:lstStyle/>
          <a:p>
            <a:pPr algn="ctr"/>
            <a:r>
              <a:rPr lang="en-US" sz="1400" b="1" dirty="0">
                <a:latin typeface="+mj-lt"/>
                <a:cs typeface="Helvetica Neue"/>
              </a:rPr>
              <a:t>You</a:t>
            </a:r>
            <a:endParaRPr lang="en-US" sz="1200" b="1" dirty="0">
              <a:latin typeface="+mj-lt"/>
              <a:cs typeface="Helvetica Neue"/>
            </a:endParaRPr>
          </a:p>
        </p:txBody>
      </p:sp>
      <p:cxnSp>
        <p:nvCxnSpPr>
          <p:cNvPr id="57" name="Straight Arrow Connector 56"/>
          <p:cNvCxnSpPr>
            <a:stCxn id="42" idx="1"/>
          </p:cNvCxnSpPr>
          <p:nvPr/>
        </p:nvCxnSpPr>
        <p:spPr>
          <a:xfrm flipH="1">
            <a:off x="2454109" y="2193419"/>
            <a:ext cx="1515584" cy="0"/>
          </a:xfrm>
          <a:prstGeom prst="straightConnector1">
            <a:avLst/>
          </a:prstGeom>
          <a:ln w="38100">
            <a:headEnd type="triangle" w="lg" len="med"/>
            <a:tailEnd type="triangle" w="lg" len="med"/>
          </a:ln>
        </p:spPr>
        <p:style>
          <a:lnRef idx="2">
            <a:schemeClr val="dk1"/>
          </a:lnRef>
          <a:fillRef idx="0">
            <a:schemeClr val="dk1"/>
          </a:fillRef>
          <a:effectRef idx="1">
            <a:schemeClr val="dk1"/>
          </a:effectRef>
          <a:fontRef idx="minor">
            <a:schemeClr val="tx1"/>
          </a:fontRef>
        </p:style>
      </p:cxnSp>
      <p:sp>
        <p:nvSpPr>
          <p:cNvPr id="63" name="TextBox 62"/>
          <p:cNvSpPr txBox="1"/>
          <p:nvPr/>
        </p:nvSpPr>
        <p:spPr>
          <a:xfrm>
            <a:off x="2837654" y="2269576"/>
            <a:ext cx="694320" cy="215444"/>
          </a:xfrm>
          <a:prstGeom prst="rect">
            <a:avLst/>
          </a:prstGeom>
          <a:noFill/>
        </p:spPr>
        <p:txBody>
          <a:bodyPr wrap="square" lIns="0" tIns="0" rIns="0" bIns="0" rtlCol="0">
            <a:spAutoFit/>
          </a:bodyPr>
          <a:lstStyle/>
          <a:p>
            <a:pPr algn="ctr"/>
            <a:r>
              <a:rPr lang="en-US" sz="1400" b="1" dirty="0">
                <a:latin typeface="Helvetica Neue"/>
                <a:cs typeface="Helvetica Neue"/>
              </a:rPr>
              <a:t>SSH</a:t>
            </a:r>
            <a:endParaRPr lang="en-US" sz="1200" b="1" dirty="0">
              <a:latin typeface="Helvetica Neue"/>
              <a:cs typeface="Helvetica Neue"/>
            </a:endParaRPr>
          </a:p>
        </p:txBody>
      </p:sp>
      <p:sp>
        <p:nvSpPr>
          <p:cNvPr id="64" name="TextBox 63"/>
          <p:cNvSpPr txBox="1"/>
          <p:nvPr/>
        </p:nvSpPr>
        <p:spPr>
          <a:xfrm>
            <a:off x="2050126" y="4029745"/>
            <a:ext cx="4778629" cy="430887"/>
          </a:xfrm>
          <a:prstGeom prst="rect">
            <a:avLst/>
          </a:prstGeom>
          <a:noFill/>
        </p:spPr>
        <p:txBody>
          <a:bodyPr wrap="square" lIns="0" tIns="0" rIns="0" bIns="0" rtlCol="0">
            <a:spAutoFit/>
          </a:bodyPr>
          <a:lstStyle/>
          <a:p>
            <a:pPr algn="ctr"/>
            <a:r>
              <a:rPr lang="en-US" sz="2800" b="1" dirty="0">
                <a:solidFill>
                  <a:schemeClr val="accent2"/>
                </a:solidFill>
                <a:latin typeface="+mj-lt"/>
                <a:cs typeface="Helvetica Neue"/>
              </a:rPr>
              <a:t>Basic architecture and flow</a:t>
            </a:r>
          </a:p>
        </p:txBody>
      </p:sp>
      <p:pic>
        <p:nvPicPr>
          <p:cNvPr id="19" name="Picture 18"/>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3531974" y="1084863"/>
            <a:ext cx="693329" cy="623996"/>
          </a:xfrm>
          <a:prstGeom prst="rect">
            <a:avLst/>
          </a:prstGeom>
        </p:spPr>
      </p:pic>
    </p:spTree>
    <p:extLst>
      <p:ext uri="{BB962C8B-B14F-4D97-AF65-F5344CB8AC3E}">
        <p14:creationId xmlns:p14="http://schemas.microsoft.com/office/powerpoint/2010/main" xmlns="" val="206004885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1: Input data</a:t>
            </a:r>
          </a:p>
        </p:txBody>
      </p:sp>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53320" y="902768"/>
            <a:ext cx="3830860" cy="307380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4"/>
          <a:stretch>
            <a:fillRect/>
          </a:stretch>
        </p:blipFill>
        <p:spPr>
          <a:xfrm>
            <a:off x="4678263" y="902767"/>
            <a:ext cx="4092125" cy="307380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1319252" y="4087409"/>
            <a:ext cx="1898997" cy="430887"/>
          </a:xfrm>
          <a:prstGeom prst="rect">
            <a:avLst/>
          </a:prstGeom>
          <a:noFill/>
        </p:spPr>
        <p:txBody>
          <a:bodyPr wrap="square" lIns="0" tIns="0" rIns="0" bIns="0" rtlCol="0">
            <a:spAutoFit/>
          </a:bodyPr>
          <a:lstStyle/>
          <a:p>
            <a:pPr algn="ctr"/>
            <a:r>
              <a:rPr lang="en-US" sz="1400" b="1" dirty="0">
                <a:latin typeface="+mj-lt"/>
                <a:cs typeface="Helvetica Neue"/>
              </a:rPr>
              <a:t>Stored logs structure (in Amazon S3)</a:t>
            </a:r>
            <a:endParaRPr lang="en-US" sz="1200" b="1" dirty="0">
              <a:latin typeface="+mj-lt"/>
              <a:cs typeface="Helvetica Neue"/>
            </a:endParaRPr>
          </a:p>
        </p:txBody>
      </p:sp>
      <p:sp>
        <p:nvSpPr>
          <p:cNvPr id="7" name="TextBox 6"/>
          <p:cNvSpPr txBox="1"/>
          <p:nvPr/>
        </p:nvSpPr>
        <p:spPr>
          <a:xfrm>
            <a:off x="5845688" y="4087407"/>
            <a:ext cx="1757275" cy="430887"/>
          </a:xfrm>
          <a:prstGeom prst="rect">
            <a:avLst/>
          </a:prstGeom>
          <a:noFill/>
        </p:spPr>
        <p:txBody>
          <a:bodyPr wrap="square" lIns="0" tIns="0" rIns="0" bIns="0" rtlCol="0">
            <a:spAutoFit/>
          </a:bodyPr>
          <a:lstStyle/>
          <a:p>
            <a:pPr algn="ctr"/>
            <a:r>
              <a:rPr lang="en-US" sz="1400" b="1" dirty="0">
                <a:latin typeface="+mj-lt"/>
                <a:cs typeface="Helvetica Neue"/>
              </a:rPr>
              <a:t>Raw log data (sample)</a:t>
            </a:r>
            <a:endParaRPr lang="en-US" sz="1200" b="1" dirty="0">
              <a:latin typeface="+mj-lt"/>
              <a:cs typeface="Helvetica Neue"/>
            </a:endParaRPr>
          </a:p>
        </p:txBody>
      </p:sp>
      <p:sp>
        <p:nvSpPr>
          <p:cNvPr id="8" name="TextBox 7"/>
          <p:cNvSpPr txBox="1"/>
          <p:nvPr/>
        </p:nvSpPr>
        <p:spPr>
          <a:xfrm>
            <a:off x="4259542" y="683354"/>
            <a:ext cx="1757275" cy="169277"/>
          </a:xfrm>
          <a:prstGeom prst="rect">
            <a:avLst/>
          </a:prstGeom>
          <a:noFill/>
        </p:spPr>
        <p:txBody>
          <a:bodyPr wrap="square" lIns="0" tIns="0" rIns="0" bIns="0" rtlCol="0">
            <a:spAutoFit/>
          </a:bodyPr>
          <a:lstStyle/>
          <a:p>
            <a:pPr algn="ctr"/>
            <a:r>
              <a:rPr lang="en-US" sz="1100" b="1" dirty="0" err="1">
                <a:latin typeface="+mj-lt"/>
                <a:cs typeface="Helvetica Neue"/>
              </a:rPr>
              <a:t>Order_ID</a:t>
            </a:r>
            <a:endParaRPr lang="en-US" sz="1200" b="1" dirty="0">
              <a:latin typeface="+mj-lt"/>
              <a:cs typeface="Helvetica Neue"/>
            </a:endParaRPr>
          </a:p>
        </p:txBody>
      </p:sp>
      <p:sp>
        <p:nvSpPr>
          <p:cNvPr id="9" name="TextBox 8"/>
          <p:cNvSpPr txBox="1"/>
          <p:nvPr/>
        </p:nvSpPr>
        <p:spPr>
          <a:xfrm>
            <a:off x="5910209" y="683354"/>
            <a:ext cx="1138040" cy="169277"/>
          </a:xfrm>
          <a:prstGeom prst="rect">
            <a:avLst/>
          </a:prstGeom>
          <a:noFill/>
        </p:spPr>
        <p:txBody>
          <a:bodyPr wrap="square" lIns="0" tIns="0" rIns="0" bIns="0" rtlCol="0">
            <a:spAutoFit/>
          </a:bodyPr>
          <a:lstStyle/>
          <a:p>
            <a:pPr algn="ctr"/>
            <a:r>
              <a:rPr lang="en-US" sz="1100" b="1" dirty="0" err="1">
                <a:latin typeface="+mj-lt"/>
                <a:cs typeface="Helvetica Neue"/>
              </a:rPr>
              <a:t>Customer_ID</a:t>
            </a:r>
            <a:endParaRPr lang="en-US" sz="1050" b="1" dirty="0">
              <a:latin typeface="+mj-lt"/>
              <a:cs typeface="Helvetica Neue"/>
            </a:endParaRPr>
          </a:p>
        </p:txBody>
      </p:sp>
      <p:sp>
        <p:nvSpPr>
          <p:cNvPr id="10" name="TextBox 9"/>
          <p:cNvSpPr txBox="1"/>
          <p:nvPr/>
        </p:nvSpPr>
        <p:spPr>
          <a:xfrm>
            <a:off x="6941641" y="683354"/>
            <a:ext cx="1138040" cy="169277"/>
          </a:xfrm>
          <a:prstGeom prst="rect">
            <a:avLst/>
          </a:prstGeom>
          <a:noFill/>
        </p:spPr>
        <p:txBody>
          <a:bodyPr wrap="square" lIns="0" tIns="0" rIns="0" bIns="0" rtlCol="0">
            <a:spAutoFit/>
          </a:bodyPr>
          <a:lstStyle/>
          <a:p>
            <a:pPr algn="ctr"/>
            <a:r>
              <a:rPr lang="en-US" sz="1100" b="1" dirty="0" err="1">
                <a:latin typeface="+mj-lt"/>
                <a:cs typeface="Helvetica Neue"/>
              </a:rPr>
              <a:t>Order_date</a:t>
            </a:r>
            <a:endParaRPr lang="en-US" sz="1050" b="1" dirty="0">
              <a:latin typeface="+mj-lt"/>
              <a:cs typeface="Helvetica Neue"/>
            </a:endParaRPr>
          </a:p>
        </p:txBody>
      </p:sp>
      <p:sp>
        <p:nvSpPr>
          <p:cNvPr id="11" name="TextBox 10"/>
          <p:cNvSpPr txBox="1"/>
          <p:nvPr/>
        </p:nvSpPr>
        <p:spPr>
          <a:xfrm>
            <a:off x="7973073" y="683354"/>
            <a:ext cx="1138040" cy="169277"/>
          </a:xfrm>
          <a:prstGeom prst="rect">
            <a:avLst/>
          </a:prstGeom>
          <a:noFill/>
        </p:spPr>
        <p:txBody>
          <a:bodyPr wrap="square" lIns="0" tIns="0" rIns="0" bIns="0" rtlCol="0">
            <a:spAutoFit/>
          </a:bodyPr>
          <a:lstStyle/>
          <a:p>
            <a:pPr algn="ctr"/>
            <a:r>
              <a:rPr lang="en-US" sz="1100" b="1" dirty="0">
                <a:latin typeface="+mj-lt"/>
                <a:cs typeface="Helvetica Neue"/>
              </a:rPr>
              <a:t>Total</a:t>
            </a:r>
            <a:endParaRPr lang="en-US" sz="1050" b="1" dirty="0">
              <a:latin typeface="+mj-lt"/>
              <a:cs typeface="Helvetica Neue"/>
            </a:endParaRPr>
          </a:p>
        </p:txBody>
      </p:sp>
    </p:spTree>
    <p:extLst>
      <p:ext uri="{BB962C8B-B14F-4D97-AF65-F5344CB8AC3E}">
        <p14:creationId xmlns:p14="http://schemas.microsoft.com/office/powerpoint/2010/main" xmlns="" val="183301085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Lab 1: Storing and Querying Data on DynamoDB</a:t>
            </a:r>
          </a:p>
        </p:txBody>
      </p:sp>
      <p:grpSp>
        <p:nvGrpSpPr>
          <p:cNvPr id="35" name="Group 34"/>
          <p:cNvGrpSpPr/>
          <p:nvPr/>
        </p:nvGrpSpPr>
        <p:grpSpPr>
          <a:xfrm>
            <a:off x="6857121" y="2214651"/>
            <a:ext cx="1214493" cy="818672"/>
            <a:chOff x="4676185" y="3799457"/>
            <a:chExt cx="1214493" cy="818672"/>
          </a:xfrm>
        </p:grpSpPr>
        <p:sp>
          <p:nvSpPr>
            <p:cNvPr id="37" name="TextBox 36"/>
            <p:cNvSpPr txBox="1"/>
            <p:nvPr/>
          </p:nvSpPr>
          <p:spPr>
            <a:xfrm>
              <a:off x="4676185" y="4464241"/>
              <a:ext cx="1214493" cy="153888"/>
            </a:xfrm>
            <a:prstGeom prst="rect">
              <a:avLst/>
            </a:prstGeom>
            <a:noFill/>
          </p:spPr>
          <p:txBody>
            <a:bodyPr wrap="square" lIns="0" tIns="0" rIns="0" bIns="0" rtlCol="0" anchor="t">
              <a:spAutoFit/>
            </a:bodyPr>
            <a:lstStyle/>
            <a:p>
              <a:pPr algn="ctr"/>
              <a:r>
                <a:rPr lang="en-US" sz="1000" b="1" dirty="0"/>
                <a:t>DynamoDB</a:t>
              </a:r>
              <a:endParaRPr lang="en-US" b="1" dirty="0"/>
            </a:p>
          </p:txBody>
        </p:sp>
        <p:pic>
          <p:nvPicPr>
            <p:cNvPr id="39" name="Picture 38"/>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015990" y="3799457"/>
              <a:ext cx="543467" cy="610356"/>
            </a:xfrm>
            <a:prstGeom prst="rect">
              <a:avLst/>
            </a:prstGeom>
          </p:spPr>
        </p:pic>
      </p:grpSp>
      <p:grpSp>
        <p:nvGrpSpPr>
          <p:cNvPr id="40" name="Group 39"/>
          <p:cNvGrpSpPr/>
          <p:nvPr/>
        </p:nvGrpSpPr>
        <p:grpSpPr>
          <a:xfrm>
            <a:off x="2786577" y="2208968"/>
            <a:ext cx="1261244" cy="817034"/>
            <a:chOff x="2567919" y="2162076"/>
            <a:chExt cx="1261244" cy="817034"/>
          </a:xfrm>
        </p:grpSpPr>
        <p:sp>
          <p:nvSpPr>
            <p:cNvPr id="41" name="TextBox 40"/>
            <p:cNvSpPr txBox="1"/>
            <p:nvPr/>
          </p:nvSpPr>
          <p:spPr>
            <a:xfrm>
              <a:off x="2567919" y="2780726"/>
              <a:ext cx="1261244" cy="198384"/>
            </a:xfrm>
            <a:prstGeom prst="rect">
              <a:avLst/>
            </a:prstGeom>
            <a:noFill/>
          </p:spPr>
          <p:txBody>
            <a:bodyPr wrap="square" lIns="0" tIns="0" rIns="0" bIns="0" rtlCol="0" anchor="t">
              <a:noAutofit/>
            </a:bodyPr>
            <a:lstStyle/>
            <a:p>
              <a:pPr algn="ctr"/>
              <a:r>
                <a:rPr lang="en-US" sz="1000" b="1" dirty="0"/>
                <a:t>Historical data</a:t>
              </a:r>
              <a:br>
                <a:rPr lang="en-US" sz="1000" b="1" dirty="0"/>
              </a:br>
              <a:r>
                <a:rPr lang="en-US" sz="1000" b="1" dirty="0"/>
                <a:t>(orders_s3_export)</a:t>
              </a:r>
            </a:p>
          </p:txBody>
        </p:sp>
        <p:pic>
          <p:nvPicPr>
            <p:cNvPr id="42" name="Picture 4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893741" y="2162076"/>
              <a:ext cx="609600" cy="609600"/>
            </a:xfrm>
            <a:prstGeom prst="rect">
              <a:avLst/>
            </a:prstGeom>
          </p:spPr>
        </p:pic>
      </p:grpSp>
      <p:sp>
        <p:nvSpPr>
          <p:cNvPr id="43" name="TextBox 42"/>
          <p:cNvSpPr txBox="1"/>
          <p:nvPr/>
        </p:nvSpPr>
        <p:spPr>
          <a:xfrm>
            <a:off x="4753179" y="2827619"/>
            <a:ext cx="1517483" cy="305172"/>
          </a:xfrm>
          <a:prstGeom prst="rect">
            <a:avLst/>
          </a:prstGeom>
          <a:noFill/>
        </p:spPr>
        <p:txBody>
          <a:bodyPr wrap="square" lIns="0" tIns="0" rIns="0" bIns="0" rtlCol="0" anchor="t">
            <a:noAutofit/>
          </a:bodyPr>
          <a:lstStyle/>
          <a:p>
            <a:pPr algn="ctr"/>
            <a:r>
              <a:rPr lang="en-US" sz="1000" b="1" dirty="0"/>
              <a:t>January 2012 data</a:t>
            </a:r>
          </a:p>
          <a:p>
            <a:pPr algn="ctr"/>
            <a:r>
              <a:rPr lang="en-US" sz="1000" b="1" dirty="0"/>
              <a:t>(orders_ddb_2012_01)</a:t>
            </a:r>
          </a:p>
        </p:txBody>
      </p:sp>
      <p:pic>
        <p:nvPicPr>
          <p:cNvPr id="45" name="Picture 4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209067" y="2208968"/>
            <a:ext cx="609600" cy="609600"/>
          </a:xfrm>
          <a:prstGeom prst="rect">
            <a:avLst/>
          </a:prstGeom>
        </p:spPr>
      </p:pic>
      <p:cxnSp>
        <p:nvCxnSpPr>
          <p:cNvPr id="47" name="Straight Arrow Connector 46"/>
          <p:cNvCxnSpPr/>
          <p:nvPr/>
        </p:nvCxnSpPr>
        <p:spPr>
          <a:xfrm>
            <a:off x="3721999" y="2513768"/>
            <a:ext cx="1487068" cy="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48" name="TextBox 47"/>
          <p:cNvSpPr txBox="1"/>
          <p:nvPr/>
        </p:nvSpPr>
        <p:spPr>
          <a:xfrm>
            <a:off x="2062423" y="1513268"/>
            <a:ext cx="1214493" cy="153888"/>
          </a:xfrm>
          <a:prstGeom prst="rect">
            <a:avLst/>
          </a:prstGeom>
          <a:noFill/>
        </p:spPr>
        <p:txBody>
          <a:bodyPr wrap="square" lIns="0" tIns="0" rIns="0" bIns="0" rtlCol="0" anchor="t">
            <a:spAutoFit/>
          </a:bodyPr>
          <a:lstStyle/>
          <a:p>
            <a:pPr algn="ctr"/>
            <a:r>
              <a:rPr lang="en-US" sz="1000" b="1" dirty="0"/>
              <a:t>Amazon EMR</a:t>
            </a:r>
            <a:endParaRPr lang="en-US" b="1" dirty="0"/>
          </a:p>
        </p:txBody>
      </p:sp>
      <p:grpSp>
        <p:nvGrpSpPr>
          <p:cNvPr id="51" name="Group 50"/>
          <p:cNvGrpSpPr/>
          <p:nvPr/>
        </p:nvGrpSpPr>
        <p:grpSpPr>
          <a:xfrm>
            <a:off x="1108897" y="2208391"/>
            <a:ext cx="797138" cy="831192"/>
            <a:chOff x="2506584" y="3790785"/>
            <a:chExt cx="797138" cy="831192"/>
          </a:xfrm>
        </p:grpSpPr>
        <p:sp>
          <p:nvSpPr>
            <p:cNvPr id="52" name="TextBox 51"/>
            <p:cNvSpPr txBox="1"/>
            <p:nvPr/>
          </p:nvSpPr>
          <p:spPr>
            <a:xfrm>
              <a:off x="2506584" y="4460394"/>
              <a:ext cx="797138" cy="161583"/>
            </a:xfrm>
            <a:prstGeom prst="rect">
              <a:avLst/>
            </a:prstGeom>
            <a:noFill/>
          </p:spPr>
          <p:txBody>
            <a:bodyPr wrap="square" lIns="0" tIns="0" rIns="0" bIns="0" rtlCol="0" anchor="ctr">
              <a:spAutoFit/>
            </a:bodyPr>
            <a:lstStyle/>
            <a:p>
              <a:pPr algn="ctr"/>
              <a:r>
                <a:rPr lang="en-US" sz="1050" b="1" dirty="0"/>
                <a:t>Amazon S3</a:t>
              </a:r>
              <a:endParaRPr lang="en-US" sz="600" b="1" dirty="0"/>
            </a:p>
          </p:txBody>
        </p:sp>
        <p:pic>
          <p:nvPicPr>
            <p:cNvPr id="53" name="Picture 52"/>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627279" y="3790785"/>
              <a:ext cx="531803" cy="627700"/>
            </a:xfrm>
            <a:prstGeom prst="rect">
              <a:avLst/>
            </a:prstGeom>
          </p:spPr>
        </p:pic>
      </p:grpSp>
      <p:pic>
        <p:nvPicPr>
          <p:cNvPr id="54" name="Picture 53" descr="S3-Bucket.pn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110282" y="3168413"/>
            <a:ext cx="832420" cy="832420"/>
          </a:xfrm>
          <a:prstGeom prst="rect">
            <a:avLst/>
          </a:prstGeom>
        </p:spPr>
      </p:pic>
      <p:sp>
        <p:nvSpPr>
          <p:cNvPr id="55" name="Rounded Rectangle 54"/>
          <p:cNvSpPr/>
          <p:nvPr/>
        </p:nvSpPr>
        <p:spPr>
          <a:xfrm>
            <a:off x="2611394" y="1180730"/>
            <a:ext cx="3703264" cy="315962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57" name="Picture 56"/>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2417779" y="915593"/>
            <a:ext cx="503783" cy="564238"/>
          </a:xfrm>
          <a:prstGeom prst="rect">
            <a:avLst/>
          </a:prstGeom>
        </p:spPr>
      </p:pic>
      <p:cxnSp>
        <p:nvCxnSpPr>
          <p:cNvPr id="59" name="Straight Arrow Connector 58"/>
          <p:cNvCxnSpPr>
            <a:stCxn id="53" idx="3"/>
            <a:endCxn id="42" idx="1"/>
          </p:cNvCxnSpPr>
          <p:nvPr/>
        </p:nvCxnSpPr>
        <p:spPr>
          <a:xfrm flipV="1">
            <a:off x="1761395" y="2513768"/>
            <a:ext cx="1351004" cy="8473"/>
          </a:xfrm>
          <a:prstGeom prst="straightConnector1">
            <a:avLst/>
          </a:prstGeom>
          <a:ln w="28575">
            <a:prstDash val="sysDot"/>
            <a:headEnd type="oval"/>
            <a:tailEnd type="oval"/>
          </a:ln>
        </p:spPr>
        <p:style>
          <a:lnRef idx="2">
            <a:schemeClr val="dk1"/>
          </a:lnRef>
          <a:fillRef idx="0">
            <a:schemeClr val="dk1"/>
          </a:fillRef>
          <a:effectRef idx="1">
            <a:schemeClr val="dk1"/>
          </a:effectRef>
          <a:fontRef idx="minor">
            <a:schemeClr val="tx1"/>
          </a:fontRef>
        </p:style>
      </p:cxnSp>
      <p:cxnSp>
        <p:nvCxnSpPr>
          <p:cNvPr id="60" name="Straight Arrow Connector 59"/>
          <p:cNvCxnSpPr>
            <a:stCxn id="39" idx="1"/>
            <a:endCxn id="45" idx="3"/>
          </p:cNvCxnSpPr>
          <p:nvPr/>
        </p:nvCxnSpPr>
        <p:spPr>
          <a:xfrm flipH="1" flipV="1">
            <a:off x="5818667" y="2513768"/>
            <a:ext cx="1378259" cy="6061"/>
          </a:xfrm>
          <a:prstGeom prst="straightConnector1">
            <a:avLst/>
          </a:prstGeom>
          <a:ln w="28575">
            <a:prstDash val="sysDot"/>
            <a:headEnd type="oval"/>
            <a:tailEnd type="oval"/>
          </a:ln>
        </p:spPr>
        <p:style>
          <a:lnRef idx="2">
            <a:schemeClr val="dk1"/>
          </a:lnRef>
          <a:fillRef idx="0">
            <a:schemeClr val="dk1"/>
          </a:fillRef>
          <a:effectRef idx="1">
            <a:schemeClr val="dk1"/>
          </a:effectRef>
          <a:fontRef idx="minor">
            <a:schemeClr val="tx1"/>
          </a:fontRef>
        </p:style>
      </p:cxnSp>
      <p:sp>
        <p:nvSpPr>
          <p:cNvPr id="63" name="Rectangle 62"/>
          <p:cNvSpPr/>
          <p:nvPr/>
        </p:nvSpPr>
        <p:spPr>
          <a:xfrm>
            <a:off x="4114316" y="2502417"/>
            <a:ext cx="702435" cy="261610"/>
          </a:xfrm>
          <a:prstGeom prst="rect">
            <a:avLst/>
          </a:prstGeom>
        </p:spPr>
        <p:txBody>
          <a:bodyPr wrap="none">
            <a:spAutoFit/>
          </a:bodyPr>
          <a:lstStyle/>
          <a:p>
            <a:pPr algn="ctr"/>
            <a:r>
              <a:rPr lang="en-US" sz="1050" b="1" dirty="0">
                <a:latin typeface="Helvetica Neue"/>
                <a:cs typeface="Helvetica Neue"/>
              </a:rPr>
              <a:t>INSERT</a:t>
            </a:r>
          </a:p>
        </p:txBody>
      </p:sp>
      <p:grpSp>
        <p:nvGrpSpPr>
          <p:cNvPr id="64" name="Group 63"/>
          <p:cNvGrpSpPr/>
          <p:nvPr/>
        </p:nvGrpSpPr>
        <p:grpSpPr>
          <a:xfrm>
            <a:off x="2636338" y="3262965"/>
            <a:ext cx="1568166" cy="874737"/>
            <a:chOff x="2449750" y="2162076"/>
            <a:chExt cx="1568166" cy="874737"/>
          </a:xfrm>
        </p:grpSpPr>
        <p:sp>
          <p:nvSpPr>
            <p:cNvPr id="67" name="TextBox 66"/>
            <p:cNvSpPr txBox="1"/>
            <p:nvPr/>
          </p:nvSpPr>
          <p:spPr>
            <a:xfrm>
              <a:off x="2449750" y="2780725"/>
              <a:ext cx="1568166" cy="256088"/>
            </a:xfrm>
            <a:prstGeom prst="rect">
              <a:avLst/>
            </a:prstGeom>
            <a:noFill/>
          </p:spPr>
          <p:txBody>
            <a:bodyPr wrap="square" lIns="0" tIns="0" rIns="0" bIns="0" rtlCol="0" anchor="t">
              <a:noAutofit/>
            </a:bodyPr>
            <a:lstStyle/>
            <a:p>
              <a:pPr algn="ctr"/>
              <a:r>
                <a:rPr lang="en-US" sz="1000" b="1" dirty="0"/>
                <a:t>Results</a:t>
              </a:r>
              <a:br>
                <a:rPr lang="en-US" sz="1000" b="1" dirty="0"/>
              </a:br>
              <a:r>
                <a:rPr lang="en-US" sz="1000" b="1" dirty="0"/>
                <a:t>(orders_s3_new_export)</a:t>
              </a:r>
            </a:p>
          </p:txBody>
        </p:sp>
        <p:pic>
          <p:nvPicPr>
            <p:cNvPr id="68" name="Picture 67"/>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928910" y="2162076"/>
              <a:ext cx="609600" cy="609600"/>
            </a:xfrm>
            <a:prstGeom prst="rect">
              <a:avLst/>
            </a:prstGeom>
          </p:spPr>
        </p:pic>
      </p:grpSp>
      <p:cxnSp>
        <p:nvCxnSpPr>
          <p:cNvPr id="70" name="Straight Arrow Connector 69"/>
          <p:cNvCxnSpPr>
            <a:stCxn id="54" idx="3"/>
            <a:endCxn id="68" idx="1"/>
          </p:cNvCxnSpPr>
          <p:nvPr/>
        </p:nvCxnSpPr>
        <p:spPr>
          <a:xfrm flipV="1">
            <a:off x="1942702" y="3567765"/>
            <a:ext cx="1172796" cy="16858"/>
          </a:xfrm>
          <a:prstGeom prst="straightConnector1">
            <a:avLst/>
          </a:prstGeom>
          <a:ln w="28575">
            <a:prstDash val="sysDot"/>
            <a:headEnd type="oval"/>
            <a:tailEnd type="oval"/>
          </a:ln>
        </p:spPr>
        <p:style>
          <a:lnRef idx="2">
            <a:schemeClr val="dk1"/>
          </a:lnRef>
          <a:fillRef idx="0">
            <a:schemeClr val="dk1"/>
          </a:fillRef>
          <a:effectRef idx="1">
            <a:schemeClr val="dk1"/>
          </a:effectRef>
          <a:fontRef idx="minor">
            <a:schemeClr val="tx1"/>
          </a:fontRef>
        </p:style>
      </p:cxnSp>
      <p:cxnSp>
        <p:nvCxnSpPr>
          <p:cNvPr id="71" name="Straight Arrow Connector 70"/>
          <p:cNvCxnSpPr>
            <a:stCxn id="43" idx="2"/>
            <a:endCxn id="68" idx="3"/>
          </p:cNvCxnSpPr>
          <p:nvPr/>
        </p:nvCxnSpPr>
        <p:spPr>
          <a:xfrm flipH="1">
            <a:off x="3725098" y="3132791"/>
            <a:ext cx="1786823" cy="434974"/>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72" name="Rectangle 71"/>
          <p:cNvSpPr/>
          <p:nvPr/>
        </p:nvSpPr>
        <p:spPr>
          <a:xfrm rot="20790873">
            <a:off x="4260408" y="3328362"/>
            <a:ext cx="702435" cy="261610"/>
          </a:xfrm>
          <a:prstGeom prst="rect">
            <a:avLst/>
          </a:prstGeom>
        </p:spPr>
        <p:txBody>
          <a:bodyPr wrap="none">
            <a:spAutoFit/>
          </a:bodyPr>
          <a:lstStyle/>
          <a:p>
            <a:pPr algn="ctr"/>
            <a:r>
              <a:rPr lang="en-US" sz="1050" b="1" dirty="0">
                <a:latin typeface="Helvetica Neue"/>
                <a:cs typeface="Helvetica Neue"/>
              </a:rPr>
              <a:t>INSERT</a:t>
            </a:r>
          </a:p>
        </p:txBody>
      </p:sp>
      <p:sp>
        <p:nvSpPr>
          <p:cNvPr id="29" name="Oval 28"/>
          <p:cNvSpPr/>
          <p:nvPr/>
        </p:nvSpPr>
        <p:spPr>
          <a:xfrm>
            <a:off x="2109710" y="817345"/>
            <a:ext cx="1167206" cy="1154660"/>
          </a:xfrm>
          <a:prstGeom prst="ellipse">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4588827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1: Storing and Querying Data on DynamoDB</a:t>
            </a:r>
          </a:p>
        </p:txBody>
      </p:sp>
      <p:sp>
        <p:nvSpPr>
          <p:cNvPr id="5" name="Content Placeholder 4"/>
          <p:cNvSpPr>
            <a:spLocks noGrp="1"/>
          </p:cNvSpPr>
          <p:nvPr>
            <p:ph idx="1"/>
          </p:nvPr>
        </p:nvSpPr>
        <p:spPr/>
        <p:txBody>
          <a:bodyPr>
            <a:normAutofit/>
          </a:bodyPr>
          <a:lstStyle/>
          <a:p>
            <a:r>
              <a:rPr lang="en-US" sz="2200" dirty="0"/>
              <a:t>Create a DynamoDB table</a:t>
            </a:r>
          </a:p>
          <a:p>
            <a:r>
              <a:rPr lang="en-US" sz="2200" dirty="0"/>
              <a:t>Create tables from your Amazon S3 input data using an interactive Hive session</a:t>
            </a:r>
          </a:p>
          <a:p>
            <a:r>
              <a:rPr lang="en-US" sz="2200" dirty="0"/>
              <a:t>Write data to a DynamoDB table</a:t>
            </a:r>
          </a:p>
          <a:p>
            <a:r>
              <a:rPr lang="en-US" sz="2200" dirty="0"/>
              <a:t>Query DynamoDB data</a:t>
            </a:r>
          </a:p>
          <a:p>
            <a:r>
              <a:rPr lang="en-US" sz="2200" dirty="0"/>
              <a:t>Export data to Amazon S3 and query it</a:t>
            </a:r>
          </a:p>
          <a:p>
            <a:endParaRPr lang="en-US" dirty="0"/>
          </a:p>
        </p:txBody>
      </p:sp>
    </p:spTree>
    <p:extLst>
      <p:ext uri="{BB962C8B-B14F-4D97-AF65-F5344CB8AC3E}">
        <p14:creationId xmlns:p14="http://schemas.microsoft.com/office/powerpoint/2010/main" xmlns="" val="1866467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in the Public </a:t>
            </a:r>
            <a:r>
              <a:rPr lang="en-US" dirty="0" smtClean="0"/>
              <a:t>Sector</a:t>
            </a:r>
            <a:endParaRPr lang="en-US" dirty="0"/>
          </a:p>
        </p:txBody>
      </p:sp>
      <p:pic>
        <p:nvPicPr>
          <p:cNvPr id="19" name="Picture 18" descr="Deck_GradHat.png"/>
          <p:cNvPicPr>
            <a:picLocks noChangeAspect="1"/>
          </p:cNvPicPr>
          <p:nvPr/>
        </p:nvPicPr>
        <p:blipFill>
          <a:blip r:embed="rId3" cstate="screen">
            <a:extLst>
              <a:ext uri="{28A0092B-C50C-407E-A947-70E740481C1C}">
                <a14:useLocalDpi xmlns:a14="http://schemas.microsoft.com/office/drawing/2010/main" xmlns=""/>
              </a:ext>
            </a:extLst>
          </a:blip>
          <a:stretch>
            <a:fillRect/>
          </a:stretch>
        </p:blipFill>
        <p:spPr>
          <a:xfrm>
            <a:off x="3154221" y="818559"/>
            <a:ext cx="2432050" cy="2432050"/>
          </a:xfrm>
          <a:prstGeom prst="rect">
            <a:avLst/>
          </a:prstGeom>
        </p:spPr>
      </p:pic>
      <p:sp>
        <p:nvSpPr>
          <p:cNvPr id="13" name="Rectangle 12"/>
          <p:cNvSpPr/>
          <p:nvPr/>
        </p:nvSpPr>
        <p:spPr>
          <a:xfrm>
            <a:off x="3366606" y="2535049"/>
            <a:ext cx="2007281" cy="800219"/>
          </a:xfrm>
          <a:prstGeom prst="rect">
            <a:avLst/>
          </a:prstGeom>
        </p:spPr>
        <p:txBody>
          <a:bodyPr wrap="none">
            <a:spAutoFit/>
          </a:bodyPr>
          <a:lstStyle/>
          <a:p>
            <a:pPr algn="ctr"/>
            <a:r>
              <a:rPr lang="en-US" sz="4600" b="1" dirty="0" smtClean="0">
                <a:solidFill>
                  <a:schemeClr val="accent2"/>
                </a:solidFill>
                <a:latin typeface="Arial"/>
                <a:cs typeface="Arial"/>
              </a:rPr>
              <a:t>5,000+</a:t>
            </a:r>
            <a:endParaRPr lang="en-US" sz="4600" b="1" dirty="0">
              <a:solidFill>
                <a:schemeClr val="accent2"/>
              </a:solidFill>
              <a:latin typeface="Arial"/>
              <a:cs typeface="Arial"/>
            </a:endParaRPr>
          </a:p>
        </p:txBody>
      </p:sp>
      <p:sp>
        <p:nvSpPr>
          <p:cNvPr id="14" name="Rectangle 13"/>
          <p:cNvSpPr/>
          <p:nvPr/>
        </p:nvSpPr>
        <p:spPr>
          <a:xfrm>
            <a:off x="3654733" y="3262571"/>
            <a:ext cx="1431026" cy="677108"/>
          </a:xfrm>
          <a:prstGeom prst="rect">
            <a:avLst/>
          </a:prstGeom>
        </p:spPr>
        <p:txBody>
          <a:bodyPr wrap="none">
            <a:spAutoFit/>
          </a:bodyPr>
          <a:lstStyle/>
          <a:p>
            <a:pPr algn="ctr"/>
            <a:r>
              <a:rPr lang="en-US" sz="1900" dirty="0"/>
              <a:t>e</a:t>
            </a:r>
            <a:r>
              <a:rPr lang="en-US" sz="1900" dirty="0" smtClean="0"/>
              <a:t>ducational</a:t>
            </a:r>
            <a:br>
              <a:rPr lang="en-US" sz="1900" dirty="0" smtClean="0"/>
            </a:br>
            <a:r>
              <a:rPr lang="en-US" sz="1900" dirty="0" smtClean="0"/>
              <a:t>institutions</a:t>
            </a:r>
            <a:endParaRPr lang="en-US" sz="1900" dirty="0"/>
          </a:p>
        </p:txBody>
      </p:sp>
      <p:grpSp>
        <p:nvGrpSpPr>
          <p:cNvPr id="27" name="Group 26"/>
          <p:cNvGrpSpPr/>
          <p:nvPr/>
        </p:nvGrpSpPr>
        <p:grpSpPr>
          <a:xfrm>
            <a:off x="571803" y="1182563"/>
            <a:ext cx="2007281" cy="2744788"/>
            <a:chOff x="349877" y="1429183"/>
            <a:chExt cx="2007281" cy="2744788"/>
          </a:xfrm>
        </p:grpSpPr>
        <p:sp>
          <p:nvSpPr>
            <p:cNvPr id="10" name="Rectangle 9"/>
            <p:cNvSpPr/>
            <p:nvPr/>
          </p:nvSpPr>
          <p:spPr>
            <a:xfrm>
              <a:off x="349877" y="2757010"/>
              <a:ext cx="2007281" cy="800219"/>
            </a:xfrm>
            <a:prstGeom prst="rect">
              <a:avLst/>
            </a:prstGeom>
          </p:spPr>
          <p:txBody>
            <a:bodyPr wrap="none">
              <a:spAutoFit/>
            </a:bodyPr>
            <a:lstStyle/>
            <a:p>
              <a:pPr algn="ctr"/>
              <a:r>
                <a:rPr lang="en-US" sz="4600" b="1" dirty="0" smtClean="0">
                  <a:solidFill>
                    <a:schemeClr val="accent2"/>
                  </a:solidFill>
                  <a:latin typeface="Arial"/>
                  <a:cs typeface="Arial"/>
                </a:rPr>
                <a:t>2,000+</a:t>
              </a:r>
              <a:endParaRPr lang="en-US" sz="4600" b="1" dirty="0">
                <a:solidFill>
                  <a:schemeClr val="accent2"/>
                </a:solidFill>
                <a:latin typeface="Arial"/>
                <a:cs typeface="Arial"/>
              </a:endParaRPr>
            </a:p>
          </p:txBody>
        </p:sp>
        <p:sp>
          <p:nvSpPr>
            <p:cNvPr id="11" name="Rectangle 10"/>
            <p:cNvSpPr/>
            <p:nvPr/>
          </p:nvSpPr>
          <p:spPr>
            <a:xfrm>
              <a:off x="617839" y="3496863"/>
              <a:ext cx="1471358" cy="677108"/>
            </a:xfrm>
            <a:prstGeom prst="rect">
              <a:avLst/>
            </a:prstGeom>
          </p:spPr>
          <p:txBody>
            <a:bodyPr wrap="none">
              <a:spAutoFit/>
            </a:bodyPr>
            <a:lstStyle/>
            <a:p>
              <a:pPr algn="ctr"/>
              <a:r>
                <a:rPr lang="en-US" sz="1900" dirty="0"/>
                <a:t>g</a:t>
              </a:r>
              <a:r>
                <a:rPr lang="en-US" sz="1900" dirty="0" smtClean="0"/>
                <a:t>overnment</a:t>
              </a:r>
              <a:br>
                <a:rPr lang="en-US" sz="1900" dirty="0" smtClean="0"/>
              </a:br>
              <a:r>
                <a:rPr lang="en-US" sz="1900" dirty="0" smtClean="0"/>
                <a:t>agencies</a:t>
              </a:r>
              <a:endParaRPr lang="en-US" sz="1900" dirty="0"/>
            </a:p>
          </p:txBody>
        </p:sp>
        <p:pic>
          <p:nvPicPr>
            <p:cNvPr id="18" name="Picture 17" descr="Deck_Building-Gov.png"/>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434975" y="1429183"/>
              <a:ext cx="1849986" cy="1322142"/>
            </a:xfrm>
            <a:prstGeom prst="rect">
              <a:avLst/>
            </a:prstGeom>
          </p:spPr>
        </p:pic>
      </p:grpSp>
      <p:grpSp>
        <p:nvGrpSpPr>
          <p:cNvPr id="25" name="Group 24"/>
          <p:cNvGrpSpPr/>
          <p:nvPr/>
        </p:nvGrpSpPr>
        <p:grpSpPr>
          <a:xfrm>
            <a:off x="6122786" y="979491"/>
            <a:ext cx="2489002" cy="2938001"/>
            <a:chOff x="6233758" y="1226111"/>
            <a:chExt cx="2489002" cy="2938001"/>
          </a:xfrm>
        </p:grpSpPr>
        <p:sp>
          <p:nvSpPr>
            <p:cNvPr id="16" name="Rectangle 15"/>
            <p:cNvSpPr/>
            <p:nvPr/>
          </p:nvSpPr>
          <p:spPr>
            <a:xfrm>
              <a:off x="6310312" y="2759482"/>
              <a:ext cx="2335896" cy="800219"/>
            </a:xfrm>
            <a:prstGeom prst="rect">
              <a:avLst/>
            </a:prstGeom>
          </p:spPr>
          <p:txBody>
            <a:bodyPr wrap="none">
              <a:spAutoFit/>
            </a:bodyPr>
            <a:lstStyle/>
            <a:p>
              <a:pPr algn="ctr"/>
              <a:r>
                <a:rPr lang="en-US" sz="4600" b="1" dirty="0" smtClean="0">
                  <a:solidFill>
                    <a:schemeClr val="accent2"/>
                  </a:solidFill>
                  <a:latin typeface="Arial"/>
                  <a:cs typeface="Arial"/>
                </a:rPr>
                <a:t>17,500+</a:t>
              </a:r>
              <a:endParaRPr lang="en-US" sz="4600" b="1" dirty="0">
                <a:solidFill>
                  <a:schemeClr val="accent2"/>
                </a:solidFill>
                <a:latin typeface="Arial"/>
                <a:cs typeface="Arial"/>
              </a:endParaRPr>
            </a:p>
          </p:txBody>
        </p:sp>
        <p:sp>
          <p:nvSpPr>
            <p:cNvPr id="17" name="Rectangle 16"/>
            <p:cNvSpPr/>
            <p:nvPr/>
          </p:nvSpPr>
          <p:spPr>
            <a:xfrm>
              <a:off x="6661262" y="3487004"/>
              <a:ext cx="1633994" cy="677108"/>
            </a:xfrm>
            <a:prstGeom prst="rect">
              <a:avLst/>
            </a:prstGeom>
          </p:spPr>
          <p:txBody>
            <a:bodyPr wrap="none">
              <a:spAutoFit/>
            </a:bodyPr>
            <a:lstStyle/>
            <a:p>
              <a:pPr algn="ctr"/>
              <a:r>
                <a:rPr lang="en-US" sz="1900" dirty="0"/>
                <a:t>n</a:t>
              </a:r>
              <a:r>
                <a:rPr lang="en-US" sz="1900" dirty="0" smtClean="0"/>
                <a:t>onprofit</a:t>
              </a:r>
              <a:br>
                <a:rPr lang="en-US" sz="1900" dirty="0" smtClean="0"/>
              </a:br>
              <a:r>
                <a:rPr lang="en-US" sz="1900" dirty="0" smtClean="0"/>
                <a:t>organizations</a:t>
              </a:r>
              <a:endParaRPr lang="en-US" sz="1900" dirty="0"/>
            </a:p>
          </p:txBody>
        </p:sp>
        <p:grpSp>
          <p:nvGrpSpPr>
            <p:cNvPr id="20" name="Group 19"/>
            <p:cNvGrpSpPr/>
            <p:nvPr/>
          </p:nvGrpSpPr>
          <p:grpSpPr>
            <a:xfrm>
              <a:off x="6233758" y="1226111"/>
              <a:ext cx="2489002" cy="2036203"/>
              <a:chOff x="6321741" y="2641314"/>
              <a:chExt cx="2489002" cy="2036203"/>
            </a:xfrm>
          </p:grpSpPr>
          <p:pic>
            <p:nvPicPr>
              <p:cNvPr id="21" name="Picture 20" descr="Deck_Building-MediumBusiness.png"/>
              <p:cNvPicPr>
                <a:picLocks noChangeAspect="1"/>
              </p:cNvPicPr>
              <p:nvPr/>
            </p:nvPicPr>
            <p:blipFill>
              <a:blip r:embed="rId5" cstate="screen">
                <a:extLst>
                  <a:ext uri="{28A0092B-C50C-407E-A947-70E740481C1C}">
                    <a14:useLocalDpi xmlns:a14="http://schemas.microsoft.com/office/drawing/2010/main" xmlns=""/>
                  </a:ext>
                </a:extLst>
              </a:blip>
              <a:stretch>
                <a:fillRect/>
              </a:stretch>
            </p:blipFill>
            <p:spPr>
              <a:xfrm>
                <a:off x="6321741" y="2641314"/>
                <a:ext cx="1638877" cy="1638877"/>
              </a:xfrm>
              <a:prstGeom prst="rect">
                <a:avLst/>
              </a:prstGeom>
            </p:spPr>
          </p:pic>
          <p:pic>
            <p:nvPicPr>
              <p:cNvPr id="22" name="Picture 21" descr="Deck_Building-SmallBusiness.png"/>
              <p:cNvPicPr>
                <a:picLocks noChangeAspect="1"/>
              </p:cNvPicPr>
              <p:nvPr/>
            </p:nvPicPr>
            <p:blipFill>
              <a:blip r:embed="rId6" cstate="screen">
                <a:extLst>
                  <a:ext uri="{28A0092B-C50C-407E-A947-70E740481C1C}">
                    <a14:useLocalDpi xmlns:a14="http://schemas.microsoft.com/office/drawing/2010/main" xmlns=""/>
                  </a:ext>
                </a:extLst>
              </a:blip>
              <a:stretch>
                <a:fillRect/>
              </a:stretch>
            </p:blipFill>
            <p:spPr>
              <a:xfrm>
                <a:off x="7007978" y="2874752"/>
                <a:ext cx="1802765" cy="1802765"/>
              </a:xfrm>
              <a:prstGeom prst="rect">
                <a:avLst/>
              </a:prstGeom>
            </p:spPr>
          </p:pic>
        </p:grpSp>
      </p:grpSp>
      <p:sp>
        <p:nvSpPr>
          <p:cNvPr id="23" name="Footer Placeholder 4"/>
          <p:cNvSpPr txBox="1">
            <a:spLocks/>
          </p:cNvSpPr>
          <p:nvPr/>
        </p:nvSpPr>
        <p:spPr>
          <a:xfrm>
            <a:off x="327025" y="4767264"/>
            <a:ext cx="2895600" cy="273844"/>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38B3F71-6ACE-894A-83AE-6676B8283263}" type="slidenum">
              <a:rPr lang="en-US" smtClean="0"/>
              <a:pPr/>
              <a:t>8</a:t>
            </a:fld>
            <a:endParaRPr lang="en-US" dirty="0"/>
          </a:p>
        </p:txBody>
      </p:sp>
    </p:spTree>
    <p:extLst>
      <p:ext uri="{BB962C8B-B14F-4D97-AF65-F5344CB8AC3E}">
        <p14:creationId xmlns:p14="http://schemas.microsoft.com/office/powerpoint/2010/main" xmlns="" val="95899911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chemeClr val="tx1"/>
                </a:solidFill>
              </a:rPr>
              <a:t>Lab 6</a:t>
            </a:r>
          </a:p>
        </p:txBody>
      </p:sp>
      <p:sp>
        <p:nvSpPr>
          <p:cNvPr id="3" name="Subtitle 2"/>
          <p:cNvSpPr>
            <a:spLocks noGrp="1"/>
          </p:cNvSpPr>
          <p:nvPr>
            <p:ph type="subTitle" idx="1"/>
          </p:nvPr>
        </p:nvSpPr>
        <p:spPr>
          <a:xfrm>
            <a:off x="2280231" y="2016904"/>
            <a:ext cx="4810717" cy="726237"/>
          </a:xfrm>
        </p:spPr>
        <p:txBody>
          <a:bodyPr/>
          <a:lstStyle/>
          <a:p>
            <a:r>
              <a:rPr lang="en-US" dirty="0"/>
              <a:t>Using Amazon Redshift for Big Data</a:t>
            </a:r>
          </a:p>
        </p:txBody>
      </p:sp>
      <p:sp>
        <p:nvSpPr>
          <p:cNvPr id="6" name="Footer Placeholder 2"/>
          <p:cNvSpPr txBox="1">
            <a:spLocks/>
          </p:cNvSpPr>
          <p:nvPr/>
        </p:nvSpPr>
        <p:spPr>
          <a:xfrm>
            <a:off x="108311" y="4797743"/>
            <a:ext cx="61976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dirty="0"/>
              <a:t>© 2016 Amazon Web Services, Inc. and its affiliates. All rights reserved.</a:t>
            </a:r>
          </a:p>
        </p:txBody>
      </p:sp>
    </p:spTree>
    <p:extLst>
      <p:ext uri="{BB962C8B-B14F-4D97-AF65-F5344CB8AC3E}">
        <p14:creationId xmlns:p14="http://schemas.microsoft.com/office/powerpoint/2010/main" xmlns="" val="204766764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490205"/>
          </a:xfrm>
        </p:spPr>
        <p:txBody>
          <a:bodyPr/>
          <a:lstStyle/>
          <a:p>
            <a:r>
              <a:rPr lang="en-US" dirty="0"/>
              <a:t>Acme's Environment</a:t>
            </a:r>
          </a:p>
        </p:txBody>
      </p:sp>
      <p:sp>
        <p:nvSpPr>
          <p:cNvPr id="38" name="Content Placeholder 4"/>
          <p:cNvSpPr>
            <a:spLocks noGrp="1"/>
          </p:cNvSpPr>
          <p:nvPr>
            <p:ph sz="half" idx="1"/>
          </p:nvPr>
        </p:nvSpPr>
        <p:spPr>
          <a:xfrm>
            <a:off x="6055791" y="826474"/>
            <a:ext cx="2569461" cy="817018"/>
          </a:xfrm>
          <a:prstGeom prst="rect">
            <a:avLst/>
          </a:prstGeom>
        </p:spPr>
        <p:style>
          <a:lnRef idx="1">
            <a:schemeClr val="accent2"/>
          </a:lnRef>
          <a:fillRef idx="2">
            <a:schemeClr val="accent2"/>
          </a:fillRef>
          <a:effectRef idx="1">
            <a:schemeClr val="accent2"/>
          </a:effectRef>
          <a:fontRef idx="minor">
            <a:schemeClr val="dk1"/>
          </a:fontRef>
        </p:style>
        <p:txBody>
          <a:bodyPr>
            <a:normAutofit fontScale="85000" lnSpcReduction="10000"/>
          </a:bodyPr>
          <a:lstStyle/>
          <a:p>
            <a:pPr marL="285750" indent="-285750">
              <a:buClr>
                <a:schemeClr val="accent1"/>
              </a:buClr>
              <a:buFont typeface="+mj-lt"/>
              <a:buAutoNum type="arabicPeriod"/>
            </a:pPr>
            <a:r>
              <a:rPr lang="en-US" sz="1800" dirty="0"/>
              <a:t>Amazon CloudFront logs</a:t>
            </a:r>
          </a:p>
          <a:p>
            <a:pPr marL="285750" indent="-285750">
              <a:buClr>
                <a:schemeClr val="accent1"/>
              </a:buClr>
              <a:buFont typeface="+mj-lt"/>
              <a:buAutoNum type="arabicPeriod"/>
            </a:pPr>
            <a:r>
              <a:rPr lang="en-US" sz="1800" dirty="0"/>
              <a:t>Orders database</a:t>
            </a:r>
          </a:p>
          <a:p>
            <a:pPr marL="285750" indent="-285750">
              <a:buClr>
                <a:schemeClr val="accent1"/>
              </a:buClr>
              <a:buFont typeface="+mj-lt"/>
              <a:buAutoNum type="arabicPeriod"/>
            </a:pPr>
            <a:r>
              <a:rPr lang="en-US" sz="1800" dirty="0"/>
              <a:t>User profile table</a:t>
            </a:r>
          </a:p>
          <a:p>
            <a:endParaRPr lang="en-US" sz="2000" dirty="0"/>
          </a:p>
          <a:p>
            <a:endParaRPr lang="en-US" sz="2000" dirty="0"/>
          </a:p>
        </p:txBody>
      </p:sp>
      <p:sp>
        <p:nvSpPr>
          <p:cNvPr id="27" name="Oval 26"/>
          <p:cNvSpPr/>
          <p:nvPr/>
        </p:nvSpPr>
        <p:spPr>
          <a:xfrm>
            <a:off x="4044427" y="843228"/>
            <a:ext cx="1167206" cy="2241991"/>
          </a:xfrm>
          <a:prstGeom prst="ellipse">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Footer Placeholder 3"/>
          <p:cNvSpPr>
            <a:spLocks noGrp="1"/>
          </p:cNvSpPr>
          <p:nvPr>
            <p:ph type="ftr" sz="quarter" idx="4294967295"/>
          </p:nvPr>
        </p:nvSpPr>
        <p:spPr>
          <a:xfrm>
            <a:off x="67671" y="4767263"/>
            <a:ext cx="6197600" cy="274637"/>
          </a:xfrm>
          <a:prstGeom prst="rect">
            <a:avLst/>
          </a:prstGeom>
        </p:spPr>
        <p:txBody>
          <a:bodyPr/>
          <a:lstStyle/>
          <a:p>
            <a:r>
              <a:rPr lang="en-US" dirty="0"/>
              <a:t>© 2016 Amazon Web Services, Inc. and its affiliates. All rights reserved.</a:t>
            </a:r>
          </a:p>
        </p:txBody>
      </p:sp>
      <p:grpSp>
        <p:nvGrpSpPr>
          <p:cNvPr id="8" name="Group 7"/>
          <p:cNvGrpSpPr/>
          <p:nvPr/>
        </p:nvGrpSpPr>
        <p:grpSpPr>
          <a:xfrm>
            <a:off x="457365" y="1589334"/>
            <a:ext cx="3638345" cy="2896940"/>
            <a:chOff x="457365" y="1247775"/>
            <a:chExt cx="4146614" cy="3301637"/>
          </a:xfrm>
        </p:grpSpPr>
        <p:sp>
          <p:nvSpPr>
            <p:cNvPr id="22" name="TextBox 21"/>
            <p:cNvSpPr txBox="1"/>
            <p:nvPr/>
          </p:nvSpPr>
          <p:spPr>
            <a:xfrm>
              <a:off x="3315383" y="1831583"/>
              <a:ext cx="193013" cy="289418"/>
            </a:xfrm>
            <a:prstGeom prst="rect">
              <a:avLst/>
            </a:prstGeom>
            <a:noFill/>
          </p:spPr>
          <p:txBody>
            <a:bodyPr wrap="none" rtlCol="0">
              <a:spAutoFit/>
            </a:bodyPr>
            <a:lstStyle/>
            <a:p>
              <a:endParaRPr lang="en-US" sz="1200" i="1" dirty="0"/>
            </a:p>
          </p:txBody>
        </p:sp>
        <p:sp>
          <p:nvSpPr>
            <p:cNvPr id="17" name="Rounded Rectangle 16"/>
            <p:cNvSpPr/>
            <p:nvPr/>
          </p:nvSpPr>
          <p:spPr>
            <a:xfrm>
              <a:off x="457365" y="1247775"/>
              <a:ext cx="1963239" cy="3301637"/>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grpSp>
          <p:nvGrpSpPr>
            <p:cNvPr id="3" name="Group 2"/>
            <p:cNvGrpSpPr/>
            <p:nvPr/>
          </p:nvGrpSpPr>
          <p:grpSpPr>
            <a:xfrm>
              <a:off x="482372" y="2493491"/>
              <a:ext cx="635917" cy="719251"/>
              <a:chOff x="911236" y="1538076"/>
              <a:chExt cx="731520" cy="827382"/>
            </a:xfrm>
          </p:grpSpPr>
          <p:pic>
            <p:nvPicPr>
              <p:cNvPr id="19" name="Picture 18" descr="EC2-Instances.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1236" y="1538076"/>
                <a:ext cx="731520" cy="731520"/>
              </a:xfrm>
              <a:prstGeom prst="rect">
                <a:avLst/>
              </a:prstGeom>
            </p:spPr>
          </p:pic>
          <p:sp>
            <p:nvSpPr>
              <p:cNvPr id="20" name="TextBox 19"/>
              <p:cNvSpPr txBox="1"/>
              <p:nvPr/>
            </p:nvSpPr>
            <p:spPr>
              <a:xfrm>
                <a:off x="979261" y="2204055"/>
                <a:ext cx="628250" cy="161403"/>
              </a:xfrm>
              <a:prstGeom prst="rect">
                <a:avLst/>
              </a:prstGeom>
              <a:noFill/>
            </p:spPr>
            <p:txBody>
              <a:bodyPr wrap="square" lIns="0" tIns="0" rIns="0" bIns="0" rtlCol="0">
                <a:spAutoFit/>
              </a:bodyPr>
              <a:lstStyle/>
              <a:p>
                <a:pPr algn="ctr"/>
                <a:r>
                  <a:rPr lang="en-US" sz="800" dirty="0">
                    <a:latin typeface="Helvetica Neue"/>
                    <a:cs typeface="Helvetica Neue"/>
                  </a:rPr>
                  <a:t>Catalog</a:t>
                </a:r>
                <a:endParaRPr lang="en-US" sz="1000" dirty="0">
                  <a:latin typeface="Helvetica Neue"/>
                  <a:cs typeface="Helvetica Neue"/>
                </a:endParaRPr>
              </a:p>
            </p:txBody>
          </p:sp>
        </p:grpSp>
        <p:grpSp>
          <p:nvGrpSpPr>
            <p:cNvPr id="30" name="Group 29"/>
            <p:cNvGrpSpPr/>
            <p:nvPr/>
          </p:nvGrpSpPr>
          <p:grpSpPr>
            <a:xfrm>
              <a:off x="797105" y="1519101"/>
              <a:ext cx="1324502" cy="807225"/>
              <a:chOff x="505885" y="1538076"/>
              <a:chExt cx="1523626" cy="928583"/>
            </a:xfrm>
          </p:grpSpPr>
          <p:pic>
            <p:nvPicPr>
              <p:cNvPr id="34" name="Picture 33" descr="EC2-Instances.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1236" y="1538076"/>
                <a:ext cx="731520" cy="731520"/>
              </a:xfrm>
              <a:prstGeom prst="rect">
                <a:avLst/>
              </a:prstGeom>
            </p:spPr>
          </p:pic>
          <p:sp>
            <p:nvSpPr>
              <p:cNvPr id="35" name="TextBox 34"/>
              <p:cNvSpPr txBox="1"/>
              <p:nvPr/>
            </p:nvSpPr>
            <p:spPr>
              <a:xfrm>
                <a:off x="505885" y="2305256"/>
                <a:ext cx="1523626" cy="161403"/>
              </a:xfrm>
              <a:prstGeom prst="rect">
                <a:avLst/>
              </a:prstGeom>
              <a:noFill/>
            </p:spPr>
            <p:txBody>
              <a:bodyPr wrap="square" lIns="0" tIns="0" rIns="0" bIns="0" rtlCol="0">
                <a:spAutoFit/>
              </a:bodyPr>
              <a:lstStyle/>
              <a:p>
                <a:pPr algn="ctr"/>
                <a:r>
                  <a:rPr lang="en-US" sz="800" b="1" dirty="0">
                    <a:latin typeface="Helvetica Neue"/>
                    <a:cs typeface="Helvetica Neue"/>
                  </a:rPr>
                  <a:t>Web server/caching</a:t>
                </a:r>
              </a:p>
            </p:txBody>
          </p:sp>
        </p:grpSp>
        <p:grpSp>
          <p:nvGrpSpPr>
            <p:cNvPr id="36" name="Group 35"/>
            <p:cNvGrpSpPr/>
            <p:nvPr/>
          </p:nvGrpSpPr>
          <p:grpSpPr>
            <a:xfrm>
              <a:off x="1073402" y="2493491"/>
              <a:ext cx="635917" cy="720728"/>
              <a:chOff x="911236" y="1538076"/>
              <a:chExt cx="731520" cy="829081"/>
            </a:xfrm>
          </p:grpSpPr>
          <p:pic>
            <p:nvPicPr>
              <p:cNvPr id="37" name="Picture 36" descr="EC2-Instances.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1236" y="1538076"/>
                <a:ext cx="731520" cy="731520"/>
              </a:xfrm>
              <a:prstGeom prst="rect">
                <a:avLst/>
              </a:prstGeom>
            </p:spPr>
          </p:pic>
          <p:sp>
            <p:nvSpPr>
              <p:cNvPr id="39" name="TextBox 38"/>
              <p:cNvSpPr txBox="1"/>
              <p:nvPr/>
            </p:nvSpPr>
            <p:spPr>
              <a:xfrm>
                <a:off x="973737" y="2205754"/>
                <a:ext cx="628250" cy="161403"/>
              </a:xfrm>
              <a:prstGeom prst="rect">
                <a:avLst/>
              </a:prstGeom>
              <a:noFill/>
            </p:spPr>
            <p:txBody>
              <a:bodyPr wrap="square" lIns="0" tIns="0" rIns="0" bIns="0" rtlCol="0">
                <a:spAutoFit/>
              </a:bodyPr>
              <a:lstStyle/>
              <a:p>
                <a:pPr algn="ctr"/>
                <a:r>
                  <a:rPr lang="en-US" sz="800" dirty="0">
                    <a:latin typeface="Helvetica Neue"/>
                    <a:cs typeface="Helvetica Neue"/>
                  </a:rPr>
                  <a:t>Profile</a:t>
                </a:r>
                <a:endParaRPr lang="en-US" sz="1000" dirty="0">
                  <a:latin typeface="Helvetica Neue"/>
                  <a:cs typeface="Helvetica Neue"/>
                </a:endParaRPr>
              </a:p>
            </p:txBody>
          </p:sp>
        </p:grpSp>
        <p:grpSp>
          <p:nvGrpSpPr>
            <p:cNvPr id="40" name="Group 39"/>
            <p:cNvGrpSpPr/>
            <p:nvPr/>
          </p:nvGrpSpPr>
          <p:grpSpPr>
            <a:xfrm>
              <a:off x="1692777" y="2493488"/>
              <a:ext cx="647506" cy="710905"/>
              <a:chOff x="897905" y="1538076"/>
              <a:chExt cx="744851" cy="817783"/>
            </a:xfrm>
          </p:grpSpPr>
          <p:pic>
            <p:nvPicPr>
              <p:cNvPr id="41" name="Picture 40" descr="EC2-Instances.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1236" y="1538076"/>
                <a:ext cx="731520" cy="731520"/>
              </a:xfrm>
              <a:prstGeom prst="rect">
                <a:avLst/>
              </a:prstGeom>
            </p:spPr>
          </p:pic>
          <p:sp>
            <p:nvSpPr>
              <p:cNvPr id="42" name="TextBox 41"/>
              <p:cNvSpPr txBox="1"/>
              <p:nvPr/>
            </p:nvSpPr>
            <p:spPr>
              <a:xfrm>
                <a:off x="897905" y="2194455"/>
                <a:ext cx="736869" cy="161404"/>
              </a:xfrm>
              <a:prstGeom prst="rect">
                <a:avLst/>
              </a:prstGeom>
              <a:noFill/>
            </p:spPr>
            <p:txBody>
              <a:bodyPr wrap="square" lIns="0" tIns="0" rIns="0" bIns="0" rtlCol="0">
                <a:spAutoFit/>
              </a:bodyPr>
              <a:lstStyle/>
              <a:p>
                <a:pPr algn="ctr"/>
                <a:r>
                  <a:rPr lang="en-US" sz="800" dirty="0">
                    <a:latin typeface="Helvetica Neue"/>
                    <a:cs typeface="Helvetica Neue"/>
                  </a:rPr>
                  <a:t>Purchasing</a:t>
                </a:r>
              </a:p>
            </p:txBody>
          </p:sp>
        </p:grpSp>
        <p:grpSp>
          <p:nvGrpSpPr>
            <p:cNvPr id="5" name="Group 4"/>
            <p:cNvGrpSpPr/>
            <p:nvPr/>
          </p:nvGrpSpPr>
          <p:grpSpPr>
            <a:xfrm>
              <a:off x="1108677" y="3637095"/>
              <a:ext cx="728891" cy="632565"/>
              <a:chOff x="1402960" y="3483019"/>
              <a:chExt cx="963599" cy="836257"/>
            </a:xfrm>
          </p:grpSpPr>
          <p:pic>
            <p:nvPicPr>
              <p:cNvPr id="44" name="Picture 43" descr="RDS-DB-Instace.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504857" y="3483019"/>
                <a:ext cx="731519" cy="731519"/>
              </a:xfrm>
              <a:prstGeom prst="rect">
                <a:avLst/>
              </a:prstGeom>
            </p:spPr>
          </p:pic>
          <p:sp>
            <p:nvSpPr>
              <p:cNvPr id="45" name="TextBox 44"/>
              <p:cNvSpPr txBox="1"/>
              <p:nvPr/>
            </p:nvSpPr>
            <p:spPr>
              <a:xfrm>
                <a:off x="1402960" y="4133786"/>
                <a:ext cx="963599" cy="185490"/>
              </a:xfrm>
              <a:prstGeom prst="rect">
                <a:avLst/>
              </a:prstGeom>
              <a:noFill/>
            </p:spPr>
            <p:txBody>
              <a:bodyPr wrap="square" lIns="0" tIns="0" rIns="0" bIns="0" rtlCol="0">
                <a:spAutoFit/>
              </a:bodyPr>
              <a:lstStyle/>
              <a:p>
                <a:pPr algn="ctr"/>
                <a:r>
                  <a:rPr lang="en-US" sz="800" dirty="0">
                    <a:latin typeface="Helvetica Neue"/>
                    <a:cs typeface="Helvetica Neue"/>
                  </a:rPr>
                  <a:t>Catalog DB</a:t>
                </a:r>
              </a:p>
            </p:txBody>
          </p:sp>
        </p:grpSp>
        <p:pic>
          <p:nvPicPr>
            <p:cNvPr id="43" name="Picture 42" descr="RDS-DB-Instace-tandby-Multi-AZ-.png"/>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3310513" y="3618009"/>
              <a:ext cx="588436" cy="588436"/>
            </a:xfrm>
            <a:prstGeom prst="rect">
              <a:avLst/>
            </a:prstGeom>
          </p:spPr>
        </p:pic>
        <p:grpSp>
          <p:nvGrpSpPr>
            <p:cNvPr id="7" name="Group 6"/>
            <p:cNvGrpSpPr/>
            <p:nvPr/>
          </p:nvGrpSpPr>
          <p:grpSpPr>
            <a:xfrm>
              <a:off x="505838" y="1266826"/>
              <a:ext cx="1837182" cy="1087629"/>
              <a:chOff x="505838" y="1247776"/>
              <a:chExt cx="2669370" cy="1580293"/>
            </a:xfrm>
          </p:grpSpPr>
          <p:sp>
            <p:nvSpPr>
              <p:cNvPr id="52" name="Rounded Rectangle 51"/>
              <p:cNvSpPr/>
              <p:nvPr/>
            </p:nvSpPr>
            <p:spPr>
              <a:xfrm>
                <a:off x="505838" y="1410169"/>
                <a:ext cx="2669370" cy="141790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54" name="Picture 53"/>
              <p:cNvPicPr>
                <a:picLocks noChangeAspect="1"/>
              </p:cNvPicPr>
              <p:nvPr/>
            </p:nvPicPr>
            <p:blipFill>
              <a:blip r:embed="rId6"/>
              <a:stretch>
                <a:fillRect/>
              </a:stretch>
            </p:blipFill>
            <p:spPr>
              <a:xfrm>
                <a:off x="685226" y="1247776"/>
                <a:ext cx="215900" cy="241300"/>
              </a:xfrm>
              <a:prstGeom prst="rect">
                <a:avLst/>
              </a:prstGeom>
            </p:spPr>
          </p:pic>
        </p:grpSp>
        <p:grpSp>
          <p:nvGrpSpPr>
            <p:cNvPr id="55" name="Group 54"/>
            <p:cNvGrpSpPr/>
            <p:nvPr/>
          </p:nvGrpSpPr>
          <p:grpSpPr>
            <a:xfrm>
              <a:off x="510868" y="2372805"/>
              <a:ext cx="1837182" cy="1144904"/>
              <a:chOff x="505838" y="1247776"/>
              <a:chExt cx="2669370" cy="1663513"/>
            </a:xfrm>
          </p:grpSpPr>
          <p:grpSp>
            <p:nvGrpSpPr>
              <p:cNvPr id="56" name="Group 55"/>
              <p:cNvGrpSpPr/>
              <p:nvPr/>
            </p:nvGrpSpPr>
            <p:grpSpPr>
              <a:xfrm>
                <a:off x="505838" y="1410169"/>
                <a:ext cx="2669370" cy="1501120"/>
                <a:chOff x="4629150" y="2824164"/>
                <a:chExt cx="2669370" cy="1501120"/>
              </a:xfrm>
            </p:grpSpPr>
            <p:sp>
              <p:nvSpPr>
                <p:cNvPr id="58" name="Rounded Rectangle 57"/>
                <p:cNvSpPr/>
                <p:nvPr/>
              </p:nvSpPr>
              <p:spPr>
                <a:xfrm>
                  <a:off x="4629150" y="2824164"/>
                  <a:ext cx="2669370" cy="141790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59" name="TextBox 37"/>
                <p:cNvSpPr txBox="1">
                  <a:spLocks noChangeArrowheads="1"/>
                </p:cNvSpPr>
                <p:nvPr/>
              </p:nvSpPr>
              <p:spPr bwMode="auto">
                <a:xfrm>
                  <a:off x="5139683" y="3968520"/>
                  <a:ext cx="1766760" cy="356764"/>
                </a:xfrm>
                <a:prstGeom prst="rect">
                  <a:avLst/>
                </a:prstGeom>
                <a:noFill/>
                <a:ln w="9525">
                  <a:noFill/>
                  <a:miter lim="800000"/>
                  <a:headEnd/>
                  <a:tailEnd/>
                </a:ln>
              </p:spPr>
              <p:txBody>
                <a:bodyPr wrap="square">
                  <a:spAutoFit/>
                </a:bodyPr>
                <a:lstStyle/>
                <a:p>
                  <a:pPr algn="ctr"/>
                  <a:r>
                    <a:rPr lang="en-US" sz="800" b="1" dirty="0">
                      <a:latin typeface="Helvetica Neue"/>
                      <a:ea typeface="Verdana" pitchFamily="34" charset="0"/>
                      <a:cs typeface="Helvetica Neue"/>
                    </a:rPr>
                    <a:t>Services</a:t>
                  </a:r>
                  <a:endParaRPr lang="en-US" sz="900" b="1" dirty="0">
                    <a:latin typeface="Helvetica Neue"/>
                    <a:ea typeface="Verdana" pitchFamily="34" charset="0"/>
                    <a:cs typeface="Helvetica Neue"/>
                  </a:endParaRPr>
                </a:p>
              </p:txBody>
            </p:sp>
          </p:grpSp>
          <p:pic>
            <p:nvPicPr>
              <p:cNvPr id="57" name="Picture 56"/>
              <p:cNvPicPr>
                <a:picLocks noChangeAspect="1"/>
              </p:cNvPicPr>
              <p:nvPr/>
            </p:nvPicPr>
            <p:blipFill>
              <a:blip r:embed="rId6"/>
              <a:stretch>
                <a:fillRect/>
              </a:stretch>
            </p:blipFill>
            <p:spPr>
              <a:xfrm>
                <a:off x="685226" y="1247776"/>
                <a:ext cx="215900" cy="241300"/>
              </a:xfrm>
              <a:prstGeom prst="rect">
                <a:avLst/>
              </a:prstGeom>
            </p:spPr>
          </p:pic>
        </p:grpSp>
        <p:grpSp>
          <p:nvGrpSpPr>
            <p:cNvPr id="60" name="Group 59"/>
            <p:cNvGrpSpPr/>
            <p:nvPr/>
          </p:nvGrpSpPr>
          <p:grpSpPr>
            <a:xfrm>
              <a:off x="503101" y="3438125"/>
              <a:ext cx="1837182" cy="1067631"/>
              <a:chOff x="505838" y="1360051"/>
              <a:chExt cx="2669370" cy="1551237"/>
            </a:xfrm>
          </p:grpSpPr>
          <p:grpSp>
            <p:nvGrpSpPr>
              <p:cNvPr id="61" name="Group 60"/>
              <p:cNvGrpSpPr/>
              <p:nvPr/>
            </p:nvGrpSpPr>
            <p:grpSpPr>
              <a:xfrm>
                <a:off x="505838" y="1441715"/>
                <a:ext cx="2669370" cy="1469573"/>
                <a:chOff x="4629150" y="2855710"/>
                <a:chExt cx="2669370" cy="1469573"/>
              </a:xfrm>
            </p:grpSpPr>
            <p:sp>
              <p:nvSpPr>
                <p:cNvPr id="63" name="Rounded Rectangle 62"/>
                <p:cNvSpPr/>
                <p:nvPr/>
              </p:nvSpPr>
              <p:spPr>
                <a:xfrm>
                  <a:off x="4629150" y="2855710"/>
                  <a:ext cx="2669370" cy="141789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64" name="TextBox 37"/>
                <p:cNvSpPr txBox="1">
                  <a:spLocks noChangeArrowheads="1"/>
                </p:cNvSpPr>
                <p:nvPr/>
              </p:nvSpPr>
              <p:spPr bwMode="auto">
                <a:xfrm>
                  <a:off x="5139683" y="3968519"/>
                  <a:ext cx="1766760" cy="356764"/>
                </a:xfrm>
                <a:prstGeom prst="rect">
                  <a:avLst/>
                </a:prstGeom>
                <a:noFill/>
                <a:ln w="9525">
                  <a:noFill/>
                  <a:miter lim="800000"/>
                  <a:headEnd/>
                  <a:tailEnd/>
                </a:ln>
              </p:spPr>
              <p:txBody>
                <a:bodyPr wrap="square">
                  <a:spAutoFit/>
                </a:bodyPr>
                <a:lstStyle/>
                <a:p>
                  <a:pPr algn="ctr"/>
                  <a:r>
                    <a:rPr lang="en-US" sz="800" b="1" dirty="0">
                      <a:latin typeface="Helvetica Neue"/>
                      <a:ea typeface="Verdana" pitchFamily="34" charset="0"/>
                      <a:cs typeface="Helvetica Neue"/>
                    </a:rPr>
                    <a:t>Data</a:t>
                  </a:r>
                  <a:endParaRPr lang="en-US" sz="900" b="1" dirty="0">
                    <a:latin typeface="Helvetica Neue"/>
                    <a:ea typeface="Verdana" pitchFamily="34" charset="0"/>
                    <a:cs typeface="Helvetica Neue"/>
                  </a:endParaRPr>
                </a:p>
              </p:txBody>
            </p:sp>
          </p:grpSp>
          <p:pic>
            <p:nvPicPr>
              <p:cNvPr id="62" name="Picture 61"/>
              <p:cNvPicPr>
                <a:picLocks noChangeAspect="1"/>
              </p:cNvPicPr>
              <p:nvPr/>
            </p:nvPicPr>
            <p:blipFill>
              <a:blip r:embed="rId6"/>
              <a:stretch>
                <a:fillRect/>
              </a:stretch>
            </p:blipFill>
            <p:spPr>
              <a:xfrm>
                <a:off x="620204" y="1360051"/>
                <a:ext cx="215901" cy="241300"/>
              </a:xfrm>
              <a:prstGeom prst="rect">
                <a:avLst/>
              </a:prstGeom>
            </p:spPr>
          </p:pic>
        </p:grpSp>
        <p:sp>
          <p:nvSpPr>
            <p:cNvPr id="65" name="Rounded Rectangle 64"/>
            <p:cNvSpPr/>
            <p:nvPr/>
          </p:nvSpPr>
          <p:spPr>
            <a:xfrm>
              <a:off x="2640740" y="1247775"/>
              <a:ext cx="1963239" cy="3301637"/>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grpSp>
          <p:nvGrpSpPr>
            <p:cNvPr id="66" name="Group 65"/>
            <p:cNvGrpSpPr/>
            <p:nvPr/>
          </p:nvGrpSpPr>
          <p:grpSpPr>
            <a:xfrm>
              <a:off x="2665747" y="2493491"/>
              <a:ext cx="635917" cy="719251"/>
              <a:chOff x="911236" y="1538076"/>
              <a:chExt cx="731520" cy="827382"/>
            </a:xfrm>
          </p:grpSpPr>
          <p:pic>
            <p:nvPicPr>
              <p:cNvPr id="67" name="Picture 66" descr="EC2-Instances.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1236" y="1538076"/>
                <a:ext cx="731520" cy="731520"/>
              </a:xfrm>
              <a:prstGeom prst="rect">
                <a:avLst/>
              </a:prstGeom>
            </p:spPr>
          </p:pic>
          <p:sp>
            <p:nvSpPr>
              <p:cNvPr id="68" name="TextBox 67"/>
              <p:cNvSpPr txBox="1"/>
              <p:nvPr/>
            </p:nvSpPr>
            <p:spPr>
              <a:xfrm>
                <a:off x="979261" y="2204055"/>
                <a:ext cx="628250" cy="161403"/>
              </a:xfrm>
              <a:prstGeom prst="rect">
                <a:avLst/>
              </a:prstGeom>
              <a:noFill/>
            </p:spPr>
            <p:txBody>
              <a:bodyPr wrap="square" lIns="0" tIns="0" rIns="0" bIns="0" rtlCol="0">
                <a:spAutoFit/>
              </a:bodyPr>
              <a:lstStyle/>
              <a:p>
                <a:pPr algn="ctr"/>
                <a:r>
                  <a:rPr lang="en-US" sz="800" dirty="0">
                    <a:latin typeface="Helvetica Neue"/>
                    <a:cs typeface="Helvetica Neue"/>
                  </a:rPr>
                  <a:t>Catalog</a:t>
                </a:r>
                <a:endParaRPr lang="en-US" sz="1000" dirty="0">
                  <a:latin typeface="Helvetica Neue"/>
                  <a:cs typeface="Helvetica Neue"/>
                </a:endParaRPr>
              </a:p>
            </p:txBody>
          </p:sp>
        </p:grpSp>
        <p:grpSp>
          <p:nvGrpSpPr>
            <p:cNvPr id="69" name="Group 68"/>
            <p:cNvGrpSpPr/>
            <p:nvPr/>
          </p:nvGrpSpPr>
          <p:grpSpPr>
            <a:xfrm>
              <a:off x="2978941" y="1519101"/>
              <a:ext cx="1299156" cy="807225"/>
              <a:chOff x="580813" y="1538076"/>
              <a:chExt cx="1494470" cy="928583"/>
            </a:xfrm>
          </p:grpSpPr>
          <p:pic>
            <p:nvPicPr>
              <p:cNvPr id="70" name="Picture 69" descr="EC2-Instances.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1236" y="1538076"/>
                <a:ext cx="731520" cy="731520"/>
              </a:xfrm>
              <a:prstGeom prst="rect">
                <a:avLst/>
              </a:prstGeom>
            </p:spPr>
          </p:pic>
          <p:sp>
            <p:nvSpPr>
              <p:cNvPr id="71" name="TextBox 70"/>
              <p:cNvSpPr txBox="1"/>
              <p:nvPr/>
            </p:nvSpPr>
            <p:spPr>
              <a:xfrm>
                <a:off x="580813" y="2305256"/>
                <a:ext cx="1494470" cy="161403"/>
              </a:xfrm>
              <a:prstGeom prst="rect">
                <a:avLst/>
              </a:prstGeom>
              <a:noFill/>
            </p:spPr>
            <p:txBody>
              <a:bodyPr wrap="square" lIns="0" tIns="0" rIns="0" bIns="0" rtlCol="0">
                <a:spAutoFit/>
              </a:bodyPr>
              <a:lstStyle/>
              <a:p>
                <a:pPr algn="ctr"/>
                <a:r>
                  <a:rPr lang="en-US" sz="800" b="1" dirty="0">
                    <a:latin typeface="Helvetica Neue"/>
                    <a:cs typeface="Helvetica Neue"/>
                  </a:rPr>
                  <a:t>Web server/caching</a:t>
                </a:r>
              </a:p>
            </p:txBody>
          </p:sp>
        </p:grpSp>
        <p:grpSp>
          <p:nvGrpSpPr>
            <p:cNvPr id="72" name="Group 71"/>
            <p:cNvGrpSpPr/>
            <p:nvPr/>
          </p:nvGrpSpPr>
          <p:grpSpPr>
            <a:xfrm>
              <a:off x="3256777" y="2493491"/>
              <a:ext cx="635917" cy="720728"/>
              <a:chOff x="911236" y="1538076"/>
              <a:chExt cx="731520" cy="829081"/>
            </a:xfrm>
          </p:grpSpPr>
          <p:pic>
            <p:nvPicPr>
              <p:cNvPr id="73" name="Picture 72" descr="EC2-Instances.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1236" y="1538076"/>
                <a:ext cx="731520" cy="731520"/>
              </a:xfrm>
              <a:prstGeom prst="rect">
                <a:avLst/>
              </a:prstGeom>
            </p:spPr>
          </p:pic>
          <p:sp>
            <p:nvSpPr>
              <p:cNvPr id="74" name="TextBox 73"/>
              <p:cNvSpPr txBox="1"/>
              <p:nvPr/>
            </p:nvSpPr>
            <p:spPr>
              <a:xfrm>
                <a:off x="973737" y="2205754"/>
                <a:ext cx="628250" cy="161403"/>
              </a:xfrm>
              <a:prstGeom prst="rect">
                <a:avLst/>
              </a:prstGeom>
              <a:noFill/>
            </p:spPr>
            <p:txBody>
              <a:bodyPr wrap="square" lIns="0" tIns="0" rIns="0" bIns="0" rtlCol="0">
                <a:spAutoFit/>
              </a:bodyPr>
              <a:lstStyle/>
              <a:p>
                <a:pPr algn="ctr"/>
                <a:r>
                  <a:rPr lang="en-US" sz="800" dirty="0">
                    <a:latin typeface="Helvetica Neue"/>
                    <a:cs typeface="Helvetica Neue"/>
                  </a:rPr>
                  <a:t>Profile</a:t>
                </a:r>
              </a:p>
            </p:txBody>
          </p:sp>
        </p:grpSp>
        <p:grpSp>
          <p:nvGrpSpPr>
            <p:cNvPr id="75" name="Group 74"/>
            <p:cNvGrpSpPr/>
            <p:nvPr/>
          </p:nvGrpSpPr>
          <p:grpSpPr>
            <a:xfrm>
              <a:off x="3876152" y="2493488"/>
              <a:ext cx="647506" cy="710905"/>
              <a:chOff x="897905" y="1538076"/>
              <a:chExt cx="744851" cy="817783"/>
            </a:xfrm>
          </p:grpSpPr>
          <p:pic>
            <p:nvPicPr>
              <p:cNvPr id="76" name="Picture 75" descr="EC2-Instances.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1236" y="1538076"/>
                <a:ext cx="731520" cy="731520"/>
              </a:xfrm>
              <a:prstGeom prst="rect">
                <a:avLst/>
              </a:prstGeom>
            </p:spPr>
          </p:pic>
          <p:sp>
            <p:nvSpPr>
              <p:cNvPr id="77" name="TextBox 76"/>
              <p:cNvSpPr txBox="1"/>
              <p:nvPr/>
            </p:nvSpPr>
            <p:spPr>
              <a:xfrm>
                <a:off x="897905" y="2194455"/>
                <a:ext cx="736869" cy="161404"/>
              </a:xfrm>
              <a:prstGeom prst="rect">
                <a:avLst/>
              </a:prstGeom>
              <a:noFill/>
            </p:spPr>
            <p:txBody>
              <a:bodyPr wrap="square" lIns="0" tIns="0" rIns="0" bIns="0" rtlCol="0">
                <a:spAutoFit/>
              </a:bodyPr>
              <a:lstStyle/>
              <a:p>
                <a:pPr algn="ctr"/>
                <a:r>
                  <a:rPr lang="en-US" sz="800" dirty="0">
                    <a:latin typeface="Helvetica Neue"/>
                    <a:cs typeface="Helvetica Neue"/>
                  </a:rPr>
                  <a:t>Purchasing</a:t>
                </a:r>
              </a:p>
            </p:txBody>
          </p:sp>
        </p:grpSp>
        <p:grpSp>
          <p:nvGrpSpPr>
            <p:cNvPr id="81" name="Group 80"/>
            <p:cNvGrpSpPr/>
            <p:nvPr/>
          </p:nvGrpSpPr>
          <p:grpSpPr>
            <a:xfrm>
              <a:off x="2689213" y="1266826"/>
              <a:ext cx="1837182" cy="1087629"/>
              <a:chOff x="505838" y="1247776"/>
              <a:chExt cx="2669370" cy="1580293"/>
            </a:xfrm>
          </p:grpSpPr>
          <p:sp>
            <p:nvSpPr>
              <p:cNvPr id="82" name="Rounded Rectangle 81"/>
              <p:cNvSpPr/>
              <p:nvPr/>
            </p:nvSpPr>
            <p:spPr>
              <a:xfrm>
                <a:off x="505838" y="1410169"/>
                <a:ext cx="2669370" cy="141790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83" name="Picture 82"/>
              <p:cNvPicPr>
                <a:picLocks noChangeAspect="1"/>
              </p:cNvPicPr>
              <p:nvPr/>
            </p:nvPicPr>
            <p:blipFill>
              <a:blip r:embed="rId6"/>
              <a:stretch>
                <a:fillRect/>
              </a:stretch>
            </p:blipFill>
            <p:spPr>
              <a:xfrm>
                <a:off x="685226" y="1247776"/>
                <a:ext cx="215900" cy="241300"/>
              </a:xfrm>
              <a:prstGeom prst="rect">
                <a:avLst/>
              </a:prstGeom>
            </p:spPr>
          </p:pic>
        </p:grpSp>
        <p:grpSp>
          <p:nvGrpSpPr>
            <p:cNvPr id="84" name="Group 83"/>
            <p:cNvGrpSpPr/>
            <p:nvPr/>
          </p:nvGrpSpPr>
          <p:grpSpPr>
            <a:xfrm>
              <a:off x="2694243" y="2372805"/>
              <a:ext cx="1837182" cy="1144904"/>
              <a:chOff x="505838" y="1247776"/>
              <a:chExt cx="2669370" cy="1663512"/>
            </a:xfrm>
          </p:grpSpPr>
          <p:grpSp>
            <p:nvGrpSpPr>
              <p:cNvPr id="85" name="Group 84"/>
              <p:cNvGrpSpPr/>
              <p:nvPr/>
            </p:nvGrpSpPr>
            <p:grpSpPr>
              <a:xfrm>
                <a:off x="505838" y="1410169"/>
                <a:ext cx="2669370" cy="1501119"/>
                <a:chOff x="4629150" y="2824164"/>
                <a:chExt cx="2669370" cy="1501119"/>
              </a:xfrm>
            </p:grpSpPr>
            <p:sp>
              <p:nvSpPr>
                <p:cNvPr id="87" name="Rounded Rectangle 86"/>
                <p:cNvSpPr/>
                <p:nvPr/>
              </p:nvSpPr>
              <p:spPr>
                <a:xfrm>
                  <a:off x="4629150" y="2824164"/>
                  <a:ext cx="2669370" cy="141790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88" name="TextBox 37"/>
                <p:cNvSpPr txBox="1">
                  <a:spLocks noChangeArrowheads="1"/>
                </p:cNvSpPr>
                <p:nvPr/>
              </p:nvSpPr>
              <p:spPr bwMode="auto">
                <a:xfrm>
                  <a:off x="5084327" y="3968519"/>
                  <a:ext cx="1766760" cy="356764"/>
                </a:xfrm>
                <a:prstGeom prst="rect">
                  <a:avLst/>
                </a:prstGeom>
                <a:noFill/>
                <a:ln w="9525">
                  <a:noFill/>
                  <a:miter lim="800000"/>
                  <a:headEnd/>
                  <a:tailEnd/>
                </a:ln>
              </p:spPr>
              <p:txBody>
                <a:bodyPr wrap="square">
                  <a:spAutoFit/>
                </a:bodyPr>
                <a:lstStyle/>
                <a:p>
                  <a:pPr algn="ctr"/>
                  <a:r>
                    <a:rPr lang="en-US" sz="800" b="1" dirty="0">
                      <a:latin typeface="Helvetica Neue"/>
                      <a:ea typeface="Verdana" pitchFamily="34" charset="0"/>
                      <a:cs typeface="Helvetica Neue"/>
                    </a:rPr>
                    <a:t>Services</a:t>
                  </a:r>
                  <a:endParaRPr lang="en-US" sz="900" b="1" dirty="0">
                    <a:latin typeface="Helvetica Neue"/>
                    <a:ea typeface="Verdana" pitchFamily="34" charset="0"/>
                    <a:cs typeface="Helvetica Neue"/>
                  </a:endParaRPr>
                </a:p>
              </p:txBody>
            </p:sp>
          </p:grpSp>
          <p:pic>
            <p:nvPicPr>
              <p:cNvPr id="86" name="Picture 85"/>
              <p:cNvPicPr>
                <a:picLocks noChangeAspect="1"/>
              </p:cNvPicPr>
              <p:nvPr/>
            </p:nvPicPr>
            <p:blipFill>
              <a:blip r:embed="rId6"/>
              <a:stretch>
                <a:fillRect/>
              </a:stretch>
            </p:blipFill>
            <p:spPr>
              <a:xfrm>
                <a:off x="685226" y="1247776"/>
                <a:ext cx="215900" cy="241300"/>
              </a:xfrm>
              <a:prstGeom prst="rect">
                <a:avLst/>
              </a:prstGeom>
            </p:spPr>
          </p:pic>
        </p:grpSp>
        <p:grpSp>
          <p:nvGrpSpPr>
            <p:cNvPr id="89" name="Group 88"/>
            <p:cNvGrpSpPr/>
            <p:nvPr/>
          </p:nvGrpSpPr>
          <p:grpSpPr>
            <a:xfrm>
              <a:off x="2686476" y="3448777"/>
              <a:ext cx="1837182" cy="1056980"/>
              <a:chOff x="505838" y="1375527"/>
              <a:chExt cx="2669370" cy="1535761"/>
            </a:xfrm>
          </p:grpSpPr>
          <p:grpSp>
            <p:nvGrpSpPr>
              <p:cNvPr id="90" name="Group 89"/>
              <p:cNvGrpSpPr/>
              <p:nvPr/>
            </p:nvGrpSpPr>
            <p:grpSpPr>
              <a:xfrm>
                <a:off x="505838" y="1441715"/>
                <a:ext cx="2669370" cy="1469573"/>
                <a:chOff x="4629150" y="2855710"/>
                <a:chExt cx="2669370" cy="1469573"/>
              </a:xfrm>
            </p:grpSpPr>
            <p:sp>
              <p:nvSpPr>
                <p:cNvPr id="92" name="Rounded Rectangle 91"/>
                <p:cNvSpPr/>
                <p:nvPr/>
              </p:nvSpPr>
              <p:spPr>
                <a:xfrm>
                  <a:off x="4629150" y="2855710"/>
                  <a:ext cx="2669370" cy="141789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93" name="TextBox 37"/>
                <p:cNvSpPr txBox="1">
                  <a:spLocks noChangeArrowheads="1"/>
                </p:cNvSpPr>
                <p:nvPr/>
              </p:nvSpPr>
              <p:spPr bwMode="auto">
                <a:xfrm>
                  <a:off x="5079968" y="3968519"/>
                  <a:ext cx="1766760" cy="356764"/>
                </a:xfrm>
                <a:prstGeom prst="rect">
                  <a:avLst/>
                </a:prstGeom>
                <a:noFill/>
                <a:ln w="9525">
                  <a:noFill/>
                  <a:miter lim="800000"/>
                  <a:headEnd/>
                  <a:tailEnd/>
                </a:ln>
              </p:spPr>
              <p:txBody>
                <a:bodyPr wrap="square">
                  <a:spAutoFit/>
                </a:bodyPr>
                <a:lstStyle/>
                <a:p>
                  <a:pPr algn="ctr"/>
                  <a:r>
                    <a:rPr lang="en-US" sz="800" b="1" dirty="0">
                      <a:latin typeface="Helvetica Neue"/>
                      <a:ea typeface="Verdana" pitchFamily="34" charset="0"/>
                      <a:cs typeface="Helvetica Neue"/>
                    </a:rPr>
                    <a:t>Data</a:t>
                  </a:r>
                  <a:endParaRPr lang="en-US" sz="900" b="1" dirty="0">
                    <a:latin typeface="Helvetica Neue"/>
                    <a:ea typeface="Verdana" pitchFamily="34" charset="0"/>
                    <a:cs typeface="Helvetica Neue"/>
                  </a:endParaRPr>
                </a:p>
              </p:txBody>
            </p:sp>
          </p:grpSp>
          <p:pic>
            <p:nvPicPr>
              <p:cNvPr id="91" name="Picture 90"/>
              <p:cNvPicPr>
                <a:picLocks noChangeAspect="1"/>
              </p:cNvPicPr>
              <p:nvPr/>
            </p:nvPicPr>
            <p:blipFill>
              <a:blip r:embed="rId6"/>
              <a:stretch>
                <a:fillRect/>
              </a:stretch>
            </p:blipFill>
            <p:spPr>
              <a:xfrm>
                <a:off x="638332" y="1375527"/>
                <a:ext cx="215901" cy="241300"/>
              </a:xfrm>
              <a:prstGeom prst="rect">
                <a:avLst/>
              </a:prstGeom>
            </p:spPr>
          </p:pic>
        </p:grpSp>
        <p:pic>
          <p:nvPicPr>
            <p:cNvPr id="94" name="Picture 93" descr="Amazon-Elastic-Load-Balacing.png"/>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2148393" y="2558090"/>
              <a:ext cx="703245" cy="703245"/>
            </a:xfrm>
            <a:prstGeom prst="rect">
              <a:avLst/>
            </a:prstGeom>
          </p:spPr>
        </p:pic>
        <p:pic>
          <p:nvPicPr>
            <p:cNvPr id="97" name="Picture 96" descr="Amazon-Elastic-Load-Balacing.png"/>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2175252" y="1513513"/>
              <a:ext cx="703245" cy="703245"/>
            </a:xfrm>
            <a:prstGeom prst="rect">
              <a:avLst/>
            </a:prstGeom>
          </p:spPr>
        </p:pic>
      </p:grpSp>
      <p:sp>
        <p:nvSpPr>
          <p:cNvPr id="100" name="Rounded Rectangle 99"/>
          <p:cNvSpPr/>
          <p:nvPr/>
        </p:nvSpPr>
        <p:spPr>
          <a:xfrm>
            <a:off x="306743" y="1338497"/>
            <a:ext cx="3848364" cy="321923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02" name="Picture 101" descr="VPC-Cloud.png"/>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475951" y="1094613"/>
            <a:ext cx="441974" cy="441974"/>
          </a:xfrm>
          <a:prstGeom prst="rect">
            <a:avLst/>
          </a:prstGeom>
        </p:spPr>
      </p:pic>
      <p:sp>
        <p:nvSpPr>
          <p:cNvPr id="103" name="Rounded Rectangle 102"/>
          <p:cNvSpPr/>
          <p:nvPr/>
        </p:nvSpPr>
        <p:spPr>
          <a:xfrm>
            <a:off x="247673" y="1013117"/>
            <a:ext cx="4829152" cy="3606507"/>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04" name="Picture 103" descr="AWS-Cloud.png"/>
          <p:cNvPicPr>
            <a:picLocks noChangeAspect="1"/>
          </p:cNvPicPr>
          <p:nvPr/>
        </p:nvPicPr>
        <p:blipFill>
          <a:blip r:embed="rId9">
            <a:extLst>
              <a:ext uri="{28A0092B-C50C-407E-A947-70E740481C1C}">
                <a14:useLocalDpi xmlns:a14="http://schemas.microsoft.com/office/drawing/2010/main" xmlns="" val="0"/>
              </a:ext>
            </a:extLst>
          </a:blip>
          <a:stretch>
            <a:fillRect/>
          </a:stretch>
        </p:blipFill>
        <p:spPr>
          <a:xfrm>
            <a:off x="401002" y="644503"/>
            <a:ext cx="603504" cy="603504"/>
          </a:xfrm>
          <a:prstGeom prst="rect">
            <a:avLst/>
          </a:prstGeom>
        </p:spPr>
      </p:pic>
      <p:pic>
        <p:nvPicPr>
          <p:cNvPr id="98" name="Picture 97" descr="VPC-Internet-Gateway.png"/>
          <p:cNvPicPr>
            <a:picLocks noChangeAspect="1"/>
          </p:cNvPicPr>
          <p:nvPr/>
        </p:nvPicPr>
        <p:blipFill>
          <a:blip r:embed="rId10">
            <a:extLst>
              <a:ext uri="{28A0092B-C50C-407E-A947-70E740481C1C}">
                <a14:useLocalDpi xmlns:a14="http://schemas.microsoft.com/office/drawing/2010/main" xmlns="" val="0"/>
              </a:ext>
            </a:extLst>
          </a:blip>
          <a:stretch>
            <a:fillRect/>
          </a:stretch>
        </p:blipFill>
        <p:spPr>
          <a:xfrm>
            <a:off x="1988607" y="1062477"/>
            <a:ext cx="574593" cy="574593"/>
          </a:xfrm>
          <a:prstGeom prst="rect">
            <a:avLst/>
          </a:prstGeom>
        </p:spPr>
      </p:pic>
      <p:sp>
        <p:nvSpPr>
          <p:cNvPr id="99" name="TextBox 98"/>
          <p:cNvSpPr txBox="1"/>
          <p:nvPr/>
        </p:nvSpPr>
        <p:spPr>
          <a:xfrm>
            <a:off x="2495683" y="1187198"/>
            <a:ext cx="588920" cy="307777"/>
          </a:xfrm>
          <a:prstGeom prst="rect">
            <a:avLst/>
          </a:prstGeom>
          <a:noFill/>
        </p:spPr>
        <p:txBody>
          <a:bodyPr wrap="square" lIns="0" tIns="0" rIns="0" bIns="0" rtlCol="0">
            <a:spAutoFit/>
          </a:bodyPr>
          <a:lstStyle/>
          <a:p>
            <a:r>
              <a:rPr lang="en-US" sz="1000" dirty="0">
                <a:latin typeface="Helvetica Neue"/>
                <a:cs typeface="Helvetica Neue"/>
              </a:rPr>
              <a:t>Internet gateway</a:t>
            </a:r>
          </a:p>
        </p:txBody>
      </p:sp>
      <p:pic>
        <p:nvPicPr>
          <p:cNvPr id="105" name="Picture 104" descr="Internet.png"/>
          <p:cNvPicPr>
            <a:picLocks noChangeAspect="1"/>
          </p:cNvPicPr>
          <p:nvPr/>
        </p:nvPicPr>
        <p:blipFill>
          <a:blip r:embed="rId11">
            <a:extLst>
              <a:ext uri="{28A0092B-C50C-407E-A947-70E740481C1C}">
                <a14:useLocalDpi xmlns:a14="http://schemas.microsoft.com/office/drawing/2010/main" xmlns="" val="0"/>
              </a:ext>
            </a:extLst>
          </a:blip>
          <a:stretch>
            <a:fillRect/>
          </a:stretch>
        </p:blipFill>
        <p:spPr>
          <a:xfrm>
            <a:off x="2008943" y="435410"/>
            <a:ext cx="528526" cy="528526"/>
          </a:xfrm>
          <a:prstGeom prst="rect">
            <a:avLst/>
          </a:prstGeom>
        </p:spPr>
      </p:pic>
      <p:sp>
        <p:nvSpPr>
          <p:cNvPr id="106" name="TextBox 105"/>
          <p:cNvSpPr txBox="1"/>
          <p:nvPr/>
        </p:nvSpPr>
        <p:spPr>
          <a:xfrm>
            <a:off x="2446942" y="525239"/>
            <a:ext cx="647186" cy="153888"/>
          </a:xfrm>
          <a:prstGeom prst="rect">
            <a:avLst/>
          </a:prstGeom>
          <a:noFill/>
        </p:spPr>
        <p:txBody>
          <a:bodyPr wrap="square" lIns="0" tIns="0" rIns="0" bIns="0" rtlCol="0">
            <a:spAutoFit/>
          </a:bodyPr>
          <a:lstStyle/>
          <a:p>
            <a:pPr algn="ctr"/>
            <a:r>
              <a:rPr lang="en-US" sz="1000" dirty="0">
                <a:latin typeface="Helvetica Neue"/>
                <a:cs typeface="Helvetica Neue"/>
              </a:rPr>
              <a:t>Internet</a:t>
            </a:r>
          </a:p>
        </p:txBody>
      </p:sp>
      <p:pic>
        <p:nvPicPr>
          <p:cNvPr id="116" name="Picture 115" descr="S3-Bucket-with-objects.png"/>
          <p:cNvPicPr>
            <a:picLocks noChangeAspect="1"/>
          </p:cNvPicPr>
          <p:nvPr/>
        </p:nvPicPr>
        <p:blipFill>
          <a:blip r:embed="rId12">
            <a:extLst>
              <a:ext uri="{28A0092B-C50C-407E-A947-70E740481C1C}">
                <a14:useLocalDpi xmlns:a14="http://schemas.microsoft.com/office/drawing/2010/main" xmlns="" val="0"/>
              </a:ext>
            </a:extLst>
          </a:blip>
          <a:stretch>
            <a:fillRect/>
          </a:stretch>
        </p:blipFill>
        <p:spPr>
          <a:xfrm>
            <a:off x="4347184" y="2065978"/>
            <a:ext cx="564069" cy="564069"/>
          </a:xfrm>
          <a:prstGeom prst="rect">
            <a:avLst/>
          </a:prstGeom>
        </p:spPr>
      </p:pic>
      <p:sp>
        <p:nvSpPr>
          <p:cNvPr id="117" name="TextBox 116"/>
          <p:cNvSpPr txBox="1"/>
          <p:nvPr/>
        </p:nvSpPr>
        <p:spPr>
          <a:xfrm>
            <a:off x="4230631" y="2598399"/>
            <a:ext cx="794798" cy="369332"/>
          </a:xfrm>
          <a:prstGeom prst="rect">
            <a:avLst/>
          </a:prstGeom>
          <a:noFill/>
        </p:spPr>
        <p:txBody>
          <a:bodyPr wrap="square" lIns="0" tIns="0" rIns="0" bIns="0" rtlCol="0">
            <a:spAutoFit/>
          </a:bodyPr>
          <a:lstStyle/>
          <a:p>
            <a:pPr algn="ctr"/>
            <a:r>
              <a:rPr lang="en-US" sz="800" dirty="0">
                <a:latin typeface="Helvetica Neue"/>
                <a:cs typeface="Helvetica Neue"/>
              </a:rPr>
              <a:t>Games, modules and images for download</a:t>
            </a:r>
          </a:p>
        </p:txBody>
      </p:sp>
      <p:pic>
        <p:nvPicPr>
          <p:cNvPr id="118" name="Picture 117" descr="CloudFront.png"/>
          <p:cNvPicPr>
            <a:picLocks noChangeAspect="1"/>
          </p:cNvPicPr>
          <p:nvPr/>
        </p:nvPicPr>
        <p:blipFill>
          <a:blip r:embed="rId13">
            <a:extLst>
              <a:ext uri="{28A0092B-C50C-407E-A947-70E740481C1C}">
                <a14:useLocalDpi xmlns:a14="http://schemas.microsoft.com/office/drawing/2010/main" xmlns="" val="0"/>
              </a:ext>
            </a:extLst>
          </a:blip>
          <a:stretch>
            <a:fillRect/>
          </a:stretch>
        </p:blipFill>
        <p:spPr>
          <a:xfrm>
            <a:off x="4322964" y="1012337"/>
            <a:ext cx="579843" cy="579843"/>
          </a:xfrm>
          <a:prstGeom prst="rect">
            <a:avLst/>
          </a:prstGeom>
        </p:spPr>
      </p:pic>
      <p:sp>
        <p:nvSpPr>
          <p:cNvPr id="119" name="TextBox 118"/>
          <p:cNvSpPr txBox="1"/>
          <p:nvPr/>
        </p:nvSpPr>
        <p:spPr>
          <a:xfrm>
            <a:off x="4298838" y="1578100"/>
            <a:ext cx="647932" cy="123111"/>
          </a:xfrm>
          <a:prstGeom prst="rect">
            <a:avLst/>
          </a:prstGeom>
          <a:noFill/>
        </p:spPr>
        <p:txBody>
          <a:bodyPr wrap="square" lIns="0" tIns="0" rIns="0" bIns="0" rtlCol="0">
            <a:spAutoFit/>
          </a:bodyPr>
          <a:lstStyle/>
          <a:p>
            <a:pPr algn="ctr"/>
            <a:r>
              <a:rPr lang="en-US" sz="800" dirty="0">
                <a:latin typeface="Helvetica Neue"/>
                <a:cs typeface="Helvetica Neue"/>
              </a:rPr>
              <a:t>CloudFront</a:t>
            </a:r>
          </a:p>
        </p:txBody>
      </p:sp>
      <p:sp>
        <p:nvSpPr>
          <p:cNvPr id="120" name="Up Arrow 119"/>
          <p:cNvSpPr/>
          <p:nvPr/>
        </p:nvSpPr>
        <p:spPr>
          <a:xfrm>
            <a:off x="4512833" y="1723239"/>
            <a:ext cx="226166" cy="311962"/>
          </a:xfrm>
          <a:prstGeom prst="upArrow">
            <a:avLst/>
          </a:prstGeom>
          <a:solidFill>
            <a:srgbClr val="E0524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Up Arrow 120"/>
          <p:cNvSpPr/>
          <p:nvPr/>
        </p:nvSpPr>
        <p:spPr>
          <a:xfrm rot="17088011">
            <a:off x="3365844" y="149625"/>
            <a:ext cx="226166" cy="1742067"/>
          </a:xfrm>
          <a:prstGeom prst="upArrow">
            <a:avLst/>
          </a:prstGeom>
          <a:solidFill>
            <a:srgbClr val="E0524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Up-Down Arrow 121"/>
          <p:cNvSpPr/>
          <p:nvPr/>
        </p:nvSpPr>
        <p:spPr>
          <a:xfrm rot="10800000">
            <a:off x="2160122" y="849762"/>
            <a:ext cx="226166" cy="254439"/>
          </a:xfrm>
          <a:prstGeom prst="upDownArrow">
            <a:avLst>
              <a:gd name="adj1" fmla="val 50000"/>
              <a:gd name="adj2" fmla="val 30437"/>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3" name="Up-Down Arrow 122"/>
          <p:cNvSpPr/>
          <p:nvPr/>
        </p:nvSpPr>
        <p:spPr>
          <a:xfrm rot="10800000">
            <a:off x="2156764" y="1562261"/>
            <a:ext cx="226166" cy="308551"/>
          </a:xfrm>
          <a:prstGeom prst="upDownArrow">
            <a:avLst>
              <a:gd name="adj1" fmla="val 50000"/>
              <a:gd name="adj2" fmla="val 30437"/>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Up Arrow 124"/>
          <p:cNvSpPr/>
          <p:nvPr/>
        </p:nvSpPr>
        <p:spPr>
          <a:xfrm rot="10800000">
            <a:off x="1211547" y="2531888"/>
            <a:ext cx="226166" cy="200259"/>
          </a:xfrm>
          <a:prstGeom prst="up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Up Arrow 125"/>
          <p:cNvSpPr/>
          <p:nvPr/>
        </p:nvSpPr>
        <p:spPr>
          <a:xfrm rot="10800000">
            <a:off x="3141155" y="2536670"/>
            <a:ext cx="226166" cy="200259"/>
          </a:xfrm>
          <a:prstGeom prst="up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Up Arrow 126"/>
          <p:cNvSpPr/>
          <p:nvPr/>
        </p:nvSpPr>
        <p:spPr>
          <a:xfrm rot="10800000">
            <a:off x="1223455" y="3515085"/>
            <a:ext cx="226166" cy="200259"/>
          </a:xfrm>
          <a:prstGeom prst="up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Up Arrow 127"/>
          <p:cNvSpPr/>
          <p:nvPr/>
        </p:nvSpPr>
        <p:spPr>
          <a:xfrm rot="10800000">
            <a:off x="3121329" y="3515085"/>
            <a:ext cx="226166" cy="200259"/>
          </a:xfrm>
          <a:prstGeom prst="up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Up Arrow 128"/>
          <p:cNvSpPr/>
          <p:nvPr/>
        </p:nvSpPr>
        <p:spPr>
          <a:xfrm rot="5400000">
            <a:off x="4140468" y="3043966"/>
            <a:ext cx="226166" cy="292738"/>
          </a:xfrm>
          <a:prstGeom prst="up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0" name="Picture 129" descr="SQS-Queque.png"/>
          <p:cNvPicPr>
            <a:picLocks noChangeAspect="1"/>
          </p:cNvPicPr>
          <p:nvPr/>
        </p:nvPicPr>
        <p:blipFill>
          <a:blip r:embed="rId14">
            <a:extLst>
              <a:ext uri="{28A0092B-C50C-407E-A947-70E740481C1C}">
                <a14:useLocalDpi xmlns:a14="http://schemas.microsoft.com/office/drawing/2010/main" xmlns="" val="0"/>
              </a:ext>
            </a:extLst>
          </a:blip>
          <a:stretch>
            <a:fillRect/>
          </a:stretch>
        </p:blipFill>
        <p:spPr>
          <a:xfrm>
            <a:off x="4399920" y="2956177"/>
            <a:ext cx="483150" cy="483150"/>
          </a:xfrm>
          <a:prstGeom prst="rect">
            <a:avLst/>
          </a:prstGeom>
        </p:spPr>
      </p:pic>
      <p:sp>
        <p:nvSpPr>
          <p:cNvPr id="131" name="Up Arrow 130"/>
          <p:cNvSpPr/>
          <p:nvPr/>
        </p:nvSpPr>
        <p:spPr>
          <a:xfrm rot="5400000">
            <a:off x="4966049" y="2998794"/>
            <a:ext cx="226166" cy="372084"/>
          </a:xfrm>
          <a:prstGeom prst="up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8" name="Group 137"/>
          <p:cNvGrpSpPr/>
          <p:nvPr/>
        </p:nvGrpSpPr>
        <p:grpSpPr>
          <a:xfrm>
            <a:off x="5279629" y="1916056"/>
            <a:ext cx="1752600" cy="2063331"/>
            <a:chOff x="5279629" y="1421986"/>
            <a:chExt cx="1752600" cy="2063331"/>
          </a:xfrm>
        </p:grpSpPr>
        <p:grpSp>
          <p:nvGrpSpPr>
            <p:cNvPr id="132" name="Group 131"/>
            <p:cNvGrpSpPr/>
            <p:nvPr/>
          </p:nvGrpSpPr>
          <p:grpSpPr>
            <a:xfrm>
              <a:off x="5279629" y="1751767"/>
              <a:ext cx="1752600" cy="1733550"/>
              <a:chOff x="4676775" y="4879368"/>
              <a:chExt cx="1752600" cy="1733550"/>
            </a:xfrm>
          </p:grpSpPr>
          <p:sp>
            <p:nvSpPr>
              <p:cNvPr id="133" name="Rounded Rectangle 132"/>
              <p:cNvSpPr/>
              <p:nvPr/>
            </p:nvSpPr>
            <p:spPr>
              <a:xfrm>
                <a:off x="4676775" y="4879368"/>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34" name="TextBox 37"/>
              <p:cNvSpPr txBox="1">
                <a:spLocks noChangeArrowheads="1"/>
              </p:cNvSpPr>
              <p:nvPr/>
            </p:nvSpPr>
            <p:spPr bwMode="auto">
              <a:xfrm>
                <a:off x="4768850" y="6370030"/>
                <a:ext cx="1555750" cy="231775"/>
              </a:xfrm>
              <a:prstGeom prst="rect">
                <a:avLst/>
              </a:prstGeom>
              <a:noFill/>
              <a:ln w="9525">
                <a:noFill/>
                <a:miter lim="800000"/>
                <a:headEnd/>
                <a:tailEnd/>
              </a:ln>
            </p:spPr>
            <p:txBody>
              <a:bodyPr>
                <a:spAutoFit/>
              </a:bodyPr>
              <a:lstStyle/>
              <a:p>
                <a:pPr algn="ctr"/>
                <a:r>
                  <a:rPr lang="en-US" sz="900" dirty="0">
                    <a:latin typeface="Helvetica Neue"/>
                    <a:ea typeface="Verdana" pitchFamily="34" charset="0"/>
                    <a:cs typeface="Helvetica Neue"/>
                  </a:rPr>
                  <a:t>Acme Data Center</a:t>
                </a:r>
              </a:p>
            </p:txBody>
          </p:sp>
        </p:grpSp>
        <p:pic>
          <p:nvPicPr>
            <p:cNvPr id="135" name="Picture 134" descr="Corporate-Data-Center.png"/>
            <p:cNvPicPr>
              <a:picLocks noChangeAspect="1"/>
            </p:cNvPicPr>
            <p:nvPr/>
          </p:nvPicPr>
          <p:blipFill>
            <a:blip r:embed="rId15">
              <a:extLst>
                <a:ext uri="{28A0092B-C50C-407E-A947-70E740481C1C}">
                  <a14:useLocalDpi xmlns:a14="http://schemas.microsoft.com/office/drawing/2010/main" xmlns="" val="0"/>
                </a:ext>
              </a:extLst>
            </a:blip>
            <a:stretch>
              <a:fillRect/>
            </a:stretch>
          </p:blipFill>
          <p:spPr>
            <a:xfrm>
              <a:off x="5406956" y="1421986"/>
              <a:ext cx="573651" cy="573651"/>
            </a:xfrm>
            <a:prstGeom prst="rect">
              <a:avLst/>
            </a:prstGeom>
          </p:spPr>
        </p:pic>
        <p:sp>
          <p:nvSpPr>
            <p:cNvPr id="136" name="Flowchart: Magnetic Disk 135"/>
            <p:cNvSpPr/>
            <p:nvPr/>
          </p:nvSpPr>
          <p:spPr>
            <a:xfrm>
              <a:off x="5773994" y="2598399"/>
              <a:ext cx="766916" cy="473354"/>
            </a:xfrm>
            <a:prstGeom prst="flowChartMagneticDisk">
              <a:avLst/>
            </a:prstGeom>
            <a:ln w="12700"/>
          </p:spPr>
          <p:style>
            <a:lnRef idx="1">
              <a:schemeClr val="dk1"/>
            </a:lnRef>
            <a:fillRef idx="2">
              <a:schemeClr val="dk1"/>
            </a:fillRef>
            <a:effectRef idx="1">
              <a:schemeClr val="dk1"/>
            </a:effectRef>
            <a:fontRef idx="minor">
              <a:schemeClr val="dk1"/>
            </a:fontRef>
          </p:style>
          <p:txBody>
            <a:bodyPr rtlCol="0" anchor="ctr"/>
            <a:lstStyle/>
            <a:p>
              <a:pPr algn="ctr"/>
              <a:r>
                <a:rPr lang="en-US" sz="900" dirty="0"/>
                <a:t>Orders DB</a:t>
              </a:r>
            </a:p>
          </p:txBody>
        </p:sp>
        <p:sp>
          <p:nvSpPr>
            <p:cNvPr id="137" name="Rounded Rectangle 136"/>
            <p:cNvSpPr/>
            <p:nvPr/>
          </p:nvSpPr>
          <p:spPr>
            <a:xfrm>
              <a:off x="5493774" y="2065978"/>
              <a:ext cx="1283110" cy="373566"/>
            </a:xfrm>
            <a:prstGeom prst="roundRect">
              <a:avLst/>
            </a:prstGeom>
            <a:ln w="12700"/>
          </p:spPr>
          <p:style>
            <a:lnRef idx="1">
              <a:schemeClr val="dk1"/>
            </a:lnRef>
            <a:fillRef idx="2">
              <a:schemeClr val="dk1"/>
            </a:fillRef>
            <a:effectRef idx="1">
              <a:schemeClr val="dk1"/>
            </a:effectRef>
            <a:fontRef idx="minor">
              <a:schemeClr val="dk1"/>
            </a:fontRef>
          </p:style>
          <p:txBody>
            <a:bodyPr rtlCol="0" anchor="ctr"/>
            <a:lstStyle/>
            <a:p>
              <a:pPr algn="ctr"/>
              <a:r>
                <a:rPr lang="en-US" sz="1050" dirty="0"/>
                <a:t>Order Processing System</a:t>
              </a:r>
            </a:p>
          </p:txBody>
        </p:sp>
      </p:grpSp>
      <p:pic>
        <p:nvPicPr>
          <p:cNvPr id="139" name="Picture 138" descr="DynamoDB.png"/>
          <p:cNvPicPr>
            <a:picLocks noChangeAspect="1"/>
          </p:cNvPicPr>
          <p:nvPr/>
        </p:nvPicPr>
        <p:blipFill>
          <a:blip r:embed="rId16">
            <a:extLst>
              <a:ext uri="{28A0092B-C50C-407E-A947-70E740481C1C}">
                <a14:useLocalDpi xmlns:a14="http://schemas.microsoft.com/office/drawing/2010/main" xmlns="" val="0"/>
              </a:ext>
            </a:extLst>
          </a:blip>
          <a:stretch>
            <a:fillRect/>
          </a:stretch>
        </p:blipFill>
        <p:spPr>
          <a:xfrm>
            <a:off x="4380718" y="3823839"/>
            <a:ext cx="554584" cy="554584"/>
          </a:xfrm>
          <a:prstGeom prst="rect">
            <a:avLst/>
          </a:prstGeom>
        </p:spPr>
      </p:pic>
      <p:pic>
        <p:nvPicPr>
          <p:cNvPr id="140" name="Picture 139" descr="Table.png"/>
          <p:cNvPicPr>
            <a:picLocks noChangeAspect="1"/>
          </p:cNvPicPr>
          <p:nvPr/>
        </p:nvPicPr>
        <p:blipFill>
          <a:blip r:embed="rId17">
            <a:extLst>
              <a:ext uri="{28A0092B-C50C-407E-A947-70E740481C1C}">
                <a14:useLocalDpi xmlns:a14="http://schemas.microsoft.com/office/drawing/2010/main" xmlns="" val="0"/>
              </a:ext>
            </a:extLst>
          </a:blip>
          <a:stretch>
            <a:fillRect/>
          </a:stretch>
        </p:blipFill>
        <p:spPr>
          <a:xfrm>
            <a:off x="4269869" y="3732597"/>
            <a:ext cx="359349" cy="359349"/>
          </a:xfrm>
          <a:prstGeom prst="rect">
            <a:avLst/>
          </a:prstGeom>
        </p:spPr>
      </p:pic>
      <p:sp>
        <p:nvSpPr>
          <p:cNvPr id="141" name="TextBox 140"/>
          <p:cNvSpPr txBox="1"/>
          <p:nvPr/>
        </p:nvSpPr>
        <p:spPr>
          <a:xfrm>
            <a:off x="4220648" y="3562450"/>
            <a:ext cx="483055" cy="215444"/>
          </a:xfrm>
          <a:prstGeom prst="rect">
            <a:avLst/>
          </a:prstGeom>
          <a:noFill/>
        </p:spPr>
        <p:txBody>
          <a:bodyPr wrap="square" lIns="0" tIns="0" rIns="0" bIns="0" rtlCol="0">
            <a:spAutoFit/>
          </a:bodyPr>
          <a:lstStyle/>
          <a:p>
            <a:pPr algn="ctr"/>
            <a:r>
              <a:rPr lang="en-US" sz="700" dirty="0">
                <a:latin typeface="Helvetica Neue"/>
                <a:cs typeface="Helvetica Neue"/>
              </a:rPr>
              <a:t>User profile table</a:t>
            </a:r>
          </a:p>
        </p:txBody>
      </p:sp>
      <p:sp>
        <p:nvSpPr>
          <p:cNvPr id="142" name="TextBox 141"/>
          <p:cNvSpPr txBox="1"/>
          <p:nvPr/>
        </p:nvSpPr>
        <p:spPr>
          <a:xfrm>
            <a:off x="4168602" y="4363163"/>
            <a:ext cx="847076" cy="123111"/>
          </a:xfrm>
          <a:prstGeom prst="rect">
            <a:avLst/>
          </a:prstGeom>
          <a:noFill/>
        </p:spPr>
        <p:txBody>
          <a:bodyPr wrap="square" lIns="0" tIns="0" rIns="0" bIns="0" rtlCol="0">
            <a:spAutoFit/>
          </a:bodyPr>
          <a:lstStyle/>
          <a:p>
            <a:pPr algn="ctr"/>
            <a:r>
              <a:rPr lang="en-US" sz="800" dirty="0" err="1">
                <a:latin typeface="Helvetica Neue"/>
                <a:cs typeface="Helvetica Neue"/>
              </a:rPr>
              <a:t>DynamoDB</a:t>
            </a:r>
            <a:endParaRPr lang="en-US" sz="1000" dirty="0">
              <a:latin typeface="Helvetica Neue"/>
              <a:cs typeface="Helvetica Neue"/>
            </a:endParaRPr>
          </a:p>
        </p:txBody>
      </p:sp>
      <p:sp>
        <p:nvSpPr>
          <p:cNvPr id="147" name="TextBox 146"/>
          <p:cNvSpPr txBox="1"/>
          <p:nvPr/>
        </p:nvSpPr>
        <p:spPr>
          <a:xfrm>
            <a:off x="6302034" y="462873"/>
            <a:ext cx="2130509" cy="369332"/>
          </a:xfrm>
          <a:prstGeom prst="rect">
            <a:avLst/>
          </a:prstGeom>
          <a:noFill/>
        </p:spPr>
        <p:txBody>
          <a:bodyPr wrap="square" rtlCol="0">
            <a:spAutoFit/>
          </a:bodyPr>
          <a:lstStyle/>
          <a:p>
            <a:pPr algn="ctr"/>
            <a:r>
              <a:rPr lang="en-US" dirty="0"/>
              <a:t>Data Sources</a:t>
            </a:r>
          </a:p>
        </p:txBody>
      </p:sp>
    </p:spTree>
    <p:extLst>
      <p:ext uri="{BB962C8B-B14F-4D97-AF65-F5344CB8AC3E}">
        <p14:creationId xmlns:p14="http://schemas.microsoft.com/office/powerpoint/2010/main" xmlns="" val="29497679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Loading logs and related data</a:t>
            </a:r>
          </a:p>
        </p:txBody>
      </p:sp>
      <p:sp>
        <p:nvSpPr>
          <p:cNvPr id="21" name="Content Placeholder 20"/>
          <p:cNvSpPr>
            <a:spLocks noGrp="1"/>
          </p:cNvSpPr>
          <p:nvPr>
            <p:ph idx="1"/>
          </p:nvPr>
        </p:nvSpPr>
        <p:spPr>
          <a:xfrm>
            <a:off x="6520313" y="1172086"/>
            <a:ext cx="2623687" cy="3553926"/>
          </a:xfrm>
        </p:spPr>
        <p:txBody>
          <a:bodyPr>
            <a:normAutofit/>
          </a:bodyPr>
          <a:lstStyle/>
          <a:p>
            <a:r>
              <a:rPr lang="en-US" sz="1800" dirty="0"/>
              <a:t>Uses data from ETL processing</a:t>
            </a:r>
          </a:p>
          <a:p>
            <a:r>
              <a:rPr lang="en-US" sz="1800" dirty="0"/>
              <a:t>User, order and game data pre-extracted from production systems</a:t>
            </a:r>
          </a:p>
          <a:p>
            <a:r>
              <a:rPr lang="en-US" sz="1800" dirty="0"/>
              <a:t>All data staged to Amazon S3</a:t>
            </a:r>
          </a:p>
        </p:txBody>
      </p:sp>
      <p:grpSp>
        <p:nvGrpSpPr>
          <p:cNvPr id="14" name="Group 13"/>
          <p:cNvGrpSpPr/>
          <p:nvPr/>
        </p:nvGrpSpPr>
        <p:grpSpPr>
          <a:xfrm>
            <a:off x="73384" y="770097"/>
            <a:ext cx="6793319" cy="3868675"/>
            <a:chOff x="17781" y="1091372"/>
            <a:chExt cx="6793319" cy="3868675"/>
          </a:xfrm>
        </p:grpSpPr>
        <p:pic>
          <p:nvPicPr>
            <p:cNvPr id="13" name="Picture 12"/>
            <p:cNvPicPr>
              <a:picLocks noChangeAspect="1"/>
            </p:cNvPicPr>
            <p:nvPr/>
          </p:nvPicPr>
          <p:blipFill>
            <a:blip r:embed="rId3"/>
            <a:stretch>
              <a:fillRect/>
            </a:stretch>
          </p:blipFill>
          <p:spPr>
            <a:xfrm>
              <a:off x="2048808" y="1116827"/>
              <a:ext cx="3642120" cy="3827293"/>
            </a:xfrm>
            <a:prstGeom prst="rect">
              <a:avLst/>
            </a:prstGeom>
          </p:spPr>
        </p:pic>
        <p:sp>
          <p:nvSpPr>
            <p:cNvPr id="12" name="Rectangle 11"/>
            <p:cNvSpPr/>
            <p:nvPr/>
          </p:nvSpPr>
          <p:spPr>
            <a:xfrm>
              <a:off x="1843550" y="1091372"/>
              <a:ext cx="4548944" cy="3868675"/>
            </a:xfrm>
            <a:prstGeom prst="rect">
              <a:avLst/>
            </a:prstGeom>
            <a:noFill/>
            <a:ln>
              <a:solidFill>
                <a:schemeClr val="tx1"/>
              </a:solidFill>
              <a:prstDash val="dash"/>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grpSp>
          <p:nvGrpSpPr>
            <p:cNvPr id="3" name="Group 2"/>
            <p:cNvGrpSpPr/>
            <p:nvPr/>
          </p:nvGrpSpPr>
          <p:grpSpPr>
            <a:xfrm>
              <a:off x="5764339" y="3924965"/>
              <a:ext cx="1046761" cy="1007233"/>
              <a:chOff x="2746023" y="2276476"/>
              <a:chExt cx="2287068" cy="2200700"/>
            </a:xfrm>
          </p:grpSpPr>
          <p:sp>
            <p:nvSpPr>
              <p:cNvPr id="4" name="Rectangle 10"/>
              <p:cNvSpPr>
                <a:spLocks/>
              </p:cNvSpPr>
              <p:nvPr/>
            </p:nvSpPr>
            <p:spPr bwMode="auto">
              <a:xfrm>
                <a:off x="2746023" y="4174570"/>
                <a:ext cx="2287068" cy="302606"/>
              </a:xfrm>
              <a:prstGeom prst="rect">
                <a:avLst/>
              </a:prstGeom>
              <a:solidFill>
                <a:schemeClr val="bg1"/>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a:lnSpc>
                    <a:spcPct val="90000"/>
                  </a:lnSpc>
                </a:pPr>
                <a:r>
                  <a:rPr lang="en-US" sz="1000" b="1" dirty="0">
                    <a:ea typeface="ＭＳ Ｐゴシック" charset="0"/>
                    <a:cs typeface="Century Gothic"/>
                    <a:sym typeface="Lucida Grande" charset="0"/>
                  </a:rPr>
                  <a:t>Amazon Redshift</a:t>
                </a:r>
                <a:endParaRPr lang="en-US" b="1" dirty="0">
                  <a:ea typeface="ＭＳ Ｐゴシック" charset="0"/>
                  <a:cs typeface="Century Gothic"/>
                  <a:sym typeface="Lucida Grande" charset="0"/>
                </a:endParaRPr>
              </a:p>
            </p:txBody>
          </p:sp>
          <p:pic>
            <p:nvPicPr>
              <p:cNvPr id="5" name="Picture 4" descr="redshift.gif"/>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975160" y="2276476"/>
                <a:ext cx="1828801" cy="1828800"/>
              </a:xfrm>
              <a:prstGeom prst="rect">
                <a:avLst/>
              </a:prstGeom>
            </p:spPr>
          </p:pic>
        </p:grpSp>
        <p:pic>
          <p:nvPicPr>
            <p:cNvPr id="6" name="Picture 5" descr="S3-Bucket-with-objects.png"/>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298470" y="1220801"/>
              <a:ext cx="788749" cy="788749"/>
            </a:xfrm>
            <a:prstGeom prst="rect">
              <a:avLst/>
            </a:prstGeom>
          </p:spPr>
        </p:pic>
        <p:sp>
          <p:nvSpPr>
            <p:cNvPr id="7" name="TextBox 6"/>
            <p:cNvSpPr txBox="1"/>
            <p:nvPr/>
          </p:nvSpPr>
          <p:spPr>
            <a:xfrm>
              <a:off x="17781" y="1859720"/>
              <a:ext cx="1888402" cy="307777"/>
            </a:xfrm>
            <a:prstGeom prst="rect">
              <a:avLst/>
            </a:prstGeom>
            <a:noFill/>
          </p:spPr>
          <p:txBody>
            <a:bodyPr wrap="none" rtlCol="0">
              <a:spAutoFit/>
            </a:bodyPr>
            <a:lstStyle/>
            <a:p>
              <a:r>
                <a:rPr lang="en-US" sz="1400" dirty="0"/>
                <a:t>Log files (ETL output)</a:t>
              </a:r>
            </a:p>
          </p:txBody>
        </p:sp>
        <p:pic>
          <p:nvPicPr>
            <p:cNvPr id="8" name="Picture 7" descr="S3-Bucket-with-objects.png"/>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300190" y="2083889"/>
              <a:ext cx="788749" cy="788749"/>
            </a:xfrm>
            <a:prstGeom prst="rect">
              <a:avLst/>
            </a:prstGeom>
          </p:spPr>
        </p:pic>
        <p:sp>
          <p:nvSpPr>
            <p:cNvPr id="9" name="TextBox 8"/>
            <p:cNvSpPr txBox="1"/>
            <p:nvPr/>
          </p:nvSpPr>
          <p:spPr>
            <a:xfrm>
              <a:off x="251583" y="2719113"/>
              <a:ext cx="960519" cy="307777"/>
            </a:xfrm>
            <a:prstGeom prst="rect">
              <a:avLst/>
            </a:prstGeom>
            <a:noFill/>
          </p:spPr>
          <p:txBody>
            <a:bodyPr wrap="none" rtlCol="0">
              <a:spAutoFit/>
            </a:bodyPr>
            <a:lstStyle/>
            <a:p>
              <a:r>
                <a:rPr lang="en-US" sz="1400" dirty="0"/>
                <a:t>User data</a:t>
              </a:r>
            </a:p>
          </p:txBody>
        </p:sp>
        <p:pic>
          <p:nvPicPr>
            <p:cNvPr id="10" name="Picture 9" descr="S3-Bucket-with-objects.png"/>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298470" y="2976781"/>
              <a:ext cx="788749" cy="788749"/>
            </a:xfrm>
            <a:prstGeom prst="rect">
              <a:avLst/>
            </a:prstGeom>
          </p:spPr>
        </p:pic>
        <p:sp>
          <p:nvSpPr>
            <p:cNvPr id="11" name="TextBox 10"/>
            <p:cNvSpPr txBox="1"/>
            <p:nvPr/>
          </p:nvSpPr>
          <p:spPr>
            <a:xfrm>
              <a:off x="180756" y="3632798"/>
              <a:ext cx="1039067" cy="307777"/>
            </a:xfrm>
            <a:prstGeom prst="rect">
              <a:avLst/>
            </a:prstGeom>
            <a:noFill/>
          </p:spPr>
          <p:txBody>
            <a:bodyPr wrap="none" rtlCol="0">
              <a:spAutoFit/>
            </a:bodyPr>
            <a:lstStyle/>
            <a:p>
              <a:r>
                <a:rPr lang="en-US" sz="1400" dirty="0"/>
                <a:t>Order data</a:t>
              </a:r>
            </a:p>
          </p:txBody>
        </p:sp>
        <p:pic>
          <p:nvPicPr>
            <p:cNvPr id="18" name="Picture 17" descr="S3-Bucket-with-objects.png"/>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273267" y="3881996"/>
              <a:ext cx="788749" cy="788749"/>
            </a:xfrm>
            <a:prstGeom prst="rect">
              <a:avLst/>
            </a:prstGeom>
          </p:spPr>
        </p:pic>
        <p:sp>
          <p:nvSpPr>
            <p:cNvPr id="19" name="TextBox 18"/>
            <p:cNvSpPr txBox="1"/>
            <p:nvPr/>
          </p:nvSpPr>
          <p:spPr>
            <a:xfrm>
              <a:off x="180756" y="4516856"/>
              <a:ext cx="1069524" cy="307777"/>
            </a:xfrm>
            <a:prstGeom prst="rect">
              <a:avLst/>
            </a:prstGeom>
            <a:noFill/>
          </p:spPr>
          <p:txBody>
            <a:bodyPr wrap="none" rtlCol="0">
              <a:spAutoFit/>
            </a:bodyPr>
            <a:lstStyle/>
            <a:p>
              <a:r>
                <a:rPr lang="en-US" sz="1400" dirty="0"/>
                <a:t>Game data</a:t>
              </a:r>
            </a:p>
          </p:txBody>
        </p:sp>
      </p:grpSp>
      <p:sp>
        <p:nvSpPr>
          <p:cNvPr id="23" name="Footer Placeholder 3"/>
          <p:cNvSpPr>
            <a:spLocks noGrp="1"/>
          </p:cNvSpPr>
          <p:nvPr>
            <p:ph type="ftr" sz="quarter" idx="4294967295"/>
          </p:nvPr>
        </p:nvSpPr>
        <p:spPr>
          <a:xfrm>
            <a:off x="67671" y="4767263"/>
            <a:ext cx="6197600" cy="274637"/>
          </a:xfrm>
          <a:prstGeom prst="rect">
            <a:avLst/>
          </a:prstGeom>
        </p:spPr>
        <p:txBody>
          <a:bodyPr/>
          <a:lstStyle/>
          <a:p>
            <a:r>
              <a:rPr lang="en-US" dirty="0"/>
              <a:t>© 2016 Amazon Web Services, Inc. and its affiliates. All rights reserved.</a:t>
            </a:r>
          </a:p>
        </p:txBody>
      </p:sp>
      <p:cxnSp>
        <p:nvCxnSpPr>
          <p:cNvPr id="24" name="Straight Arrow Connector 23"/>
          <p:cNvCxnSpPr>
            <a:stCxn id="6" idx="3"/>
          </p:cNvCxnSpPr>
          <p:nvPr/>
        </p:nvCxnSpPr>
        <p:spPr>
          <a:xfrm>
            <a:off x="1142822" y="1293901"/>
            <a:ext cx="968611" cy="288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8" idx="3"/>
          </p:cNvCxnSpPr>
          <p:nvPr/>
        </p:nvCxnSpPr>
        <p:spPr>
          <a:xfrm flipV="1">
            <a:off x="1144542" y="918755"/>
            <a:ext cx="3236265" cy="12382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10" idx="3"/>
          </p:cNvCxnSpPr>
          <p:nvPr/>
        </p:nvCxnSpPr>
        <p:spPr>
          <a:xfrm flipV="1">
            <a:off x="1142822" y="2264556"/>
            <a:ext cx="3237985" cy="7853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p:cNvCxnSpPr>
            <a:stCxn id="18" idx="3"/>
          </p:cNvCxnSpPr>
          <p:nvPr/>
        </p:nvCxnSpPr>
        <p:spPr>
          <a:xfrm>
            <a:off x="1117619" y="3955096"/>
            <a:ext cx="3289270" cy="3105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xmlns="" val="106132631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7</a:t>
            </a:r>
          </a:p>
        </p:txBody>
      </p:sp>
      <p:sp>
        <p:nvSpPr>
          <p:cNvPr id="9" name="Subtitle 3"/>
          <p:cNvSpPr>
            <a:spLocks noGrp="1"/>
          </p:cNvSpPr>
          <p:nvPr>
            <p:ph type="subTitle" idx="1"/>
          </p:nvPr>
        </p:nvSpPr>
        <p:spPr/>
        <p:txBody>
          <a:bodyPr/>
          <a:lstStyle/>
          <a:p>
            <a:r>
              <a:rPr lang="en-US" sz="1800" dirty="0"/>
              <a:t>Using </a:t>
            </a:r>
            <a:r>
              <a:rPr lang="en-US" sz="1800" dirty="0" err="1"/>
              <a:t>Tibco</a:t>
            </a:r>
            <a:r>
              <a:rPr lang="en-US" sz="1800" dirty="0"/>
              <a:t> </a:t>
            </a:r>
            <a:r>
              <a:rPr lang="en-US" sz="1800" dirty="0" err="1"/>
              <a:t>Spotfire</a:t>
            </a:r>
            <a:r>
              <a:rPr lang="en-US" sz="1800" dirty="0"/>
              <a:t> to Visualize Data</a:t>
            </a:r>
            <a:endParaRPr lang="en-US" sz="1800" dirty="0">
              <a:latin typeface="Arial"/>
              <a:cs typeface="Arial"/>
            </a:endParaRPr>
          </a:p>
          <a:p>
            <a:endParaRPr lang="en-US" sz="1800" dirty="0">
              <a:latin typeface="Arial"/>
              <a:cs typeface="Arial"/>
            </a:endParaRPr>
          </a:p>
        </p:txBody>
      </p:sp>
      <p:sp>
        <p:nvSpPr>
          <p:cNvPr id="7" name="Footer Placeholder 3"/>
          <p:cNvSpPr txBox="1">
            <a:spLocks/>
          </p:cNvSpPr>
          <p:nvPr/>
        </p:nvSpPr>
        <p:spPr>
          <a:xfrm>
            <a:off x="67671" y="4787583"/>
            <a:ext cx="61976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dirty="0"/>
              <a:t>© 2016 Amazon Web Services, Inc. and its affiliates. All rights reserved.</a:t>
            </a:r>
          </a:p>
        </p:txBody>
      </p:sp>
    </p:spTree>
    <p:extLst>
      <p:ext uri="{BB962C8B-B14F-4D97-AF65-F5344CB8AC3E}">
        <p14:creationId xmlns:p14="http://schemas.microsoft.com/office/powerpoint/2010/main" xmlns="" val="25720415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68922"/>
            <a:ext cx="8205304" cy="677000"/>
          </a:xfrm>
        </p:spPr>
        <p:txBody>
          <a:bodyPr>
            <a:normAutofit/>
          </a:bodyPr>
          <a:lstStyle/>
          <a:p>
            <a:r>
              <a:rPr lang="en-US" dirty="0"/>
              <a:t>Lab 7: Using </a:t>
            </a:r>
            <a:r>
              <a:rPr lang="en-US" dirty="0" err="1"/>
              <a:t>Tibco</a:t>
            </a:r>
            <a:r>
              <a:rPr lang="en-US" dirty="0"/>
              <a:t> </a:t>
            </a:r>
            <a:r>
              <a:rPr lang="en-US" dirty="0" err="1"/>
              <a:t>Spotfire</a:t>
            </a:r>
            <a:r>
              <a:rPr lang="en-US" dirty="0"/>
              <a:t> to Visualize Data</a:t>
            </a:r>
          </a:p>
        </p:txBody>
      </p:sp>
      <p:sp>
        <p:nvSpPr>
          <p:cNvPr id="3" name="Content Placeholder 2"/>
          <p:cNvSpPr>
            <a:spLocks noGrp="1"/>
          </p:cNvSpPr>
          <p:nvPr>
            <p:ph idx="1"/>
          </p:nvPr>
        </p:nvSpPr>
        <p:spPr>
          <a:xfrm>
            <a:off x="336788" y="580965"/>
            <a:ext cx="8339852" cy="4073806"/>
          </a:xfrm>
        </p:spPr>
        <p:txBody>
          <a:bodyPr>
            <a:normAutofit/>
          </a:bodyPr>
          <a:lstStyle/>
          <a:p>
            <a:pPr marL="0" indent="0">
              <a:buNone/>
            </a:pPr>
            <a:r>
              <a:rPr lang="en-US" dirty="0"/>
              <a:t>Scenario:</a:t>
            </a:r>
          </a:p>
          <a:p>
            <a:pPr marL="739775" lvl="0" indent="-285750"/>
            <a:r>
              <a:rPr lang="en-US" sz="2100" dirty="0"/>
              <a:t>Business users at the Acme game company (from the last lab) would like to learn more about the traffic for their game as well as some demographic information about the people who play it</a:t>
            </a:r>
          </a:p>
          <a:p>
            <a:pPr marL="739775" lvl="0" indent="-285750"/>
            <a:r>
              <a:rPr lang="en-US" sz="2100" dirty="0"/>
              <a:t>Using the tables created in Amazon Redshift in the last lab, you will create a dashboard in </a:t>
            </a:r>
            <a:r>
              <a:rPr lang="en-US" sz="2100" dirty="0" err="1"/>
              <a:t>Tibco</a:t>
            </a:r>
            <a:r>
              <a:rPr lang="en-US" sz="2100" dirty="0"/>
              <a:t> </a:t>
            </a:r>
            <a:r>
              <a:rPr lang="en-US" sz="2100" dirty="0" err="1"/>
              <a:t>Spotfire</a:t>
            </a:r>
            <a:r>
              <a:rPr lang="en-US" sz="2100" dirty="0"/>
              <a:t> that will display this data in three charts:</a:t>
            </a:r>
          </a:p>
          <a:p>
            <a:pPr marL="1139825" lvl="1"/>
            <a:r>
              <a:rPr lang="en-US" sz="1700" dirty="0"/>
              <a:t>Unique Daily Visitors (line chart)</a:t>
            </a:r>
          </a:p>
          <a:p>
            <a:pPr marL="1139825" lvl="1"/>
            <a:r>
              <a:rPr lang="en-US" sz="1700" dirty="0"/>
              <a:t>Unique Visitors by Country (pie chart)</a:t>
            </a:r>
          </a:p>
          <a:p>
            <a:pPr marL="1139825" lvl="1"/>
            <a:r>
              <a:rPr lang="en-US" sz="1700" dirty="0"/>
              <a:t>Total Visitors by Age and Gender (bar chart)</a:t>
            </a:r>
          </a:p>
          <a:p>
            <a:pPr marL="739775" lvl="0" indent="-285750"/>
            <a:endParaRPr lang="en-US" sz="2100" dirty="0"/>
          </a:p>
        </p:txBody>
      </p:sp>
    </p:spTree>
    <p:extLst>
      <p:ext uri="{BB962C8B-B14F-4D97-AF65-F5344CB8AC3E}">
        <p14:creationId xmlns:p14="http://schemas.microsoft.com/office/powerpoint/2010/main" xmlns="" val="169094745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6368497" cy="930105"/>
          </a:xfrm>
        </p:spPr>
        <p:txBody>
          <a:bodyPr/>
          <a:lstStyle/>
          <a:p>
            <a:r>
              <a:rPr lang="en-US" dirty="0" smtClean="0"/>
              <a:t>Hands-on: </a:t>
            </a:r>
            <a:r>
              <a:rPr lang="en-US" dirty="0" smtClean="0">
                <a:solidFill>
                  <a:srgbClr val="FCB64C"/>
                </a:solidFill>
              </a:rPr>
              <a:t>Labs</a:t>
            </a:r>
            <a:r>
              <a:rPr lang="en-US" dirty="0"/>
              <a:t>!</a:t>
            </a:r>
            <a:r>
              <a:rPr lang="en-US" dirty="0" smtClean="0"/>
              <a:t> </a:t>
            </a:r>
            <a:endParaRPr lang="en-US" dirty="0"/>
          </a:p>
        </p:txBody>
      </p:sp>
      <p:sp>
        <p:nvSpPr>
          <p:cNvPr id="3" name="TextBox 2"/>
          <p:cNvSpPr txBox="1"/>
          <p:nvPr/>
        </p:nvSpPr>
        <p:spPr>
          <a:xfrm>
            <a:off x="1828800" y="3194612"/>
            <a:ext cx="5995686" cy="461665"/>
          </a:xfrm>
          <a:prstGeom prst="rect">
            <a:avLst/>
          </a:prstGeom>
          <a:noFill/>
        </p:spPr>
        <p:txBody>
          <a:bodyPr wrap="square" rtlCol="0">
            <a:spAutoFit/>
          </a:bodyPr>
          <a:lstStyle/>
          <a:p>
            <a:r>
              <a:rPr lang="en-US" sz="2400" dirty="0">
                <a:hlinkClick r:id="rId3"/>
              </a:rPr>
              <a:t>https://</a:t>
            </a:r>
            <a:r>
              <a:rPr lang="en-US" sz="2400" dirty="0" smtClean="0">
                <a:hlinkClick r:id="rId3"/>
              </a:rPr>
              <a:t>aws.qwiklabs.com/</a:t>
            </a:r>
            <a:r>
              <a:rPr lang="en-US" sz="2400" dirty="0" smtClean="0"/>
              <a:t> </a:t>
            </a:r>
            <a:endParaRPr lang="en-US" sz="2400" dirty="0"/>
          </a:p>
        </p:txBody>
      </p:sp>
      <p:sp>
        <p:nvSpPr>
          <p:cNvPr id="4" name="TextBox 3"/>
          <p:cNvSpPr txBox="1"/>
          <p:nvPr/>
        </p:nvSpPr>
        <p:spPr>
          <a:xfrm>
            <a:off x="1828800" y="3824257"/>
            <a:ext cx="5995686" cy="461665"/>
          </a:xfrm>
          <a:prstGeom prst="rect">
            <a:avLst/>
          </a:prstGeom>
          <a:noFill/>
        </p:spPr>
        <p:txBody>
          <a:bodyPr wrap="square" rtlCol="0">
            <a:spAutoFit/>
          </a:bodyPr>
          <a:lstStyle/>
          <a:p>
            <a:r>
              <a:rPr lang="en-US" sz="2400" dirty="0">
                <a:hlinkClick r:id="rId4"/>
              </a:rPr>
              <a:t>http://</a:t>
            </a:r>
            <a:r>
              <a:rPr lang="en-US" sz="2400" dirty="0" smtClean="0">
                <a:hlinkClick r:id="rId4"/>
              </a:rPr>
              <a:t>bit.ly/infnet-bigdata-workshop</a:t>
            </a:r>
            <a:r>
              <a:rPr lang="en-US" sz="2400" dirty="0" smtClean="0"/>
              <a:t> </a:t>
            </a:r>
            <a:endParaRPr lang="en-US" sz="2400" dirty="0"/>
          </a:p>
        </p:txBody>
      </p:sp>
    </p:spTree>
    <p:extLst>
      <p:ext uri="{BB962C8B-B14F-4D97-AF65-F5344CB8AC3E}">
        <p14:creationId xmlns:p14="http://schemas.microsoft.com/office/powerpoint/2010/main" xmlns="" val="165868612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points</a:t>
            </a:r>
            <a:endParaRPr lang="en-US" dirty="0"/>
          </a:p>
        </p:txBody>
      </p:sp>
      <p:sp>
        <p:nvSpPr>
          <p:cNvPr id="3" name="Content Placeholder 2"/>
          <p:cNvSpPr>
            <a:spLocks noGrp="1"/>
          </p:cNvSpPr>
          <p:nvPr>
            <p:ph idx="1"/>
          </p:nvPr>
        </p:nvSpPr>
        <p:spPr>
          <a:xfrm>
            <a:off x="173620" y="1017503"/>
            <a:ext cx="8970379" cy="2708923"/>
          </a:xfrm>
        </p:spPr>
        <p:txBody>
          <a:bodyPr/>
          <a:lstStyle/>
          <a:p>
            <a:r>
              <a:rPr lang="en-US" b="1" dirty="0" smtClean="0">
                <a:solidFill>
                  <a:srgbClr val="F7A028"/>
                </a:solidFill>
              </a:rPr>
              <a:t>Pipelines</a:t>
            </a:r>
            <a:r>
              <a:rPr lang="en-US" dirty="0" smtClean="0"/>
              <a:t>: you will have plenty!</a:t>
            </a:r>
            <a:endParaRPr lang="en-US" b="1" dirty="0" smtClean="0">
              <a:solidFill>
                <a:srgbClr val="F7A028"/>
              </a:solidFill>
            </a:endParaRPr>
          </a:p>
          <a:p>
            <a:r>
              <a:rPr lang="en-US" b="1" dirty="0" smtClean="0">
                <a:solidFill>
                  <a:srgbClr val="F7A028"/>
                </a:solidFill>
              </a:rPr>
              <a:t>Permanent </a:t>
            </a:r>
            <a:r>
              <a:rPr lang="en-US" dirty="0" smtClean="0"/>
              <a:t>data: lives on S3, RDS, Dynamo, Redshift.</a:t>
            </a:r>
            <a:endParaRPr lang="en-US" dirty="0">
              <a:solidFill>
                <a:schemeClr val="tx1"/>
              </a:solidFill>
            </a:endParaRPr>
          </a:p>
          <a:p>
            <a:pPr lvl="0"/>
            <a:r>
              <a:rPr lang="en-US" b="1" dirty="0" smtClean="0">
                <a:solidFill>
                  <a:srgbClr val="F7A028"/>
                </a:solidFill>
              </a:rPr>
              <a:t>EC2/EMR:</a:t>
            </a:r>
            <a:r>
              <a:rPr lang="en-US" dirty="0" smtClean="0">
                <a:solidFill>
                  <a:srgbClr val="595A5D"/>
                </a:solidFill>
              </a:rPr>
              <a:t> temporary compute power.</a:t>
            </a:r>
            <a:endParaRPr lang="en-US" dirty="0">
              <a:solidFill>
                <a:srgbClr val="595A5D"/>
              </a:solidFill>
            </a:endParaRPr>
          </a:p>
          <a:p>
            <a:r>
              <a:rPr lang="en-US" b="1" dirty="0" smtClean="0">
                <a:solidFill>
                  <a:srgbClr val="F7A028"/>
                </a:solidFill>
              </a:rPr>
              <a:t>On-demand:</a:t>
            </a:r>
            <a:r>
              <a:rPr lang="en-US" dirty="0" smtClean="0">
                <a:solidFill>
                  <a:srgbClr val="595A5D"/>
                </a:solidFill>
              </a:rPr>
              <a:t> provision when needed. Terminate when finished.</a:t>
            </a:r>
            <a:endParaRPr lang="en-US" dirty="0">
              <a:solidFill>
                <a:srgbClr val="595A5D"/>
              </a:solidFill>
            </a:endParaRPr>
          </a:p>
          <a:p>
            <a:pPr lvl="0"/>
            <a:endParaRPr lang="en-US" dirty="0" smtClean="0">
              <a:solidFill>
                <a:srgbClr val="595A5D"/>
              </a:solidFill>
            </a:endParaRPr>
          </a:p>
        </p:txBody>
      </p:sp>
      <p:sp>
        <p:nvSpPr>
          <p:cNvPr id="4" name="Footer Placeholder 4"/>
          <p:cNvSpPr>
            <a:spLocks noGrp="1"/>
          </p:cNvSpPr>
          <p:nvPr>
            <p:ph type="ftr" sz="quarter" idx="4294967295"/>
          </p:nvPr>
        </p:nvSpPr>
        <p:spPr>
          <a:xfrm>
            <a:off x="327025" y="4767264"/>
            <a:ext cx="2895600" cy="273844"/>
          </a:xfrm>
          <a:prstGeom prst="rect">
            <a:avLst/>
          </a:prstGeom>
        </p:spPr>
        <p:txBody>
          <a:bodyPr vert="horz" lIns="91440" tIns="45720" rIns="91440" bIns="45720" rtlCol="0" anchor="ctr"/>
          <a:lstStyle>
            <a:lvl1pPr algn="l">
              <a:defRPr sz="1000">
                <a:solidFill>
                  <a:schemeClr val="tx1">
                    <a:tint val="75000"/>
                  </a:schemeClr>
                </a:solidFill>
              </a:defRPr>
            </a:lvl1pPr>
          </a:lstStyle>
          <a:p>
            <a:fld id="{838B3F71-6ACE-894A-83AE-6676B8283263}" type="slidenum">
              <a:rPr lang="en-US" smtClean="0"/>
              <a:pPr/>
              <a:t>86</a:t>
            </a:fld>
            <a:endParaRPr lang="en-US" dirty="0"/>
          </a:p>
        </p:txBody>
      </p:sp>
    </p:spTree>
    <p:extLst>
      <p:ext uri="{BB962C8B-B14F-4D97-AF65-F5344CB8AC3E}">
        <p14:creationId xmlns:p14="http://schemas.microsoft.com/office/powerpoint/2010/main" xmlns="" val="22374856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Text Placeholder 2"/>
          <p:cNvSpPr>
            <a:spLocks noGrp="1"/>
          </p:cNvSpPr>
          <p:nvPr>
            <p:ph type="body" sz="quarter" idx="10"/>
          </p:nvPr>
        </p:nvSpPr>
        <p:spPr>
          <a:xfrm>
            <a:off x="487899" y="2570902"/>
            <a:ext cx="3683000" cy="433387"/>
          </a:xfrm>
        </p:spPr>
        <p:txBody>
          <a:bodyPr/>
          <a:lstStyle/>
          <a:p>
            <a:pPr lvl="0"/>
            <a:r>
              <a:rPr lang="en-US" dirty="0" smtClean="0">
                <a:solidFill>
                  <a:srgbClr val="465466"/>
                </a:solidFill>
                <a:hlinkClick r:id="rId3"/>
              </a:rPr>
              <a:t> </a:t>
            </a:r>
            <a:endParaRPr lang="en-US" dirty="0">
              <a:solidFill>
                <a:srgbClr val="465466"/>
              </a:solidFill>
            </a:endParaRPr>
          </a:p>
        </p:txBody>
      </p:sp>
    </p:spTree>
    <p:extLst>
      <p:ext uri="{BB962C8B-B14F-4D97-AF65-F5344CB8AC3E}">
        <p14:creationId xmlns:p14="http://schemas.microsoft.com/office/powerpoint/2010/main" xmlns="" val="34017189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6138" y="1009332"/>
            <a:ext cx="4470687" cy="3750826"/>
          </a:xfrm>
        </p:spPr>
        <p:txBody>
          <a:bodyPr>
            <a:normAutofit/>
          </a:bodyPr>
          <a:lstStyle/>
          <a:p>
            <a:pPr>
              <a:lnSpc>
                <a:spcPct val="110000"/>
              </a:lnSpc>
            </a:pPr>
            <a:r>
              <a:rPr lang="en-US" sz="2000" dirty="0" smtClean="0"/>
              <a:t>AWS Free Tier</a:t>
            </a:r>
          </a:p>
          <a:p>
            <a:pPr>
              <a:lnSpc>
                <a:spcPct val="110000"/>
              </a:lnSpc>
            </a:pPr>
            <a:r>
              <a:rPr lang="en-US" sz="2000" dirty="0" smtClean="0"/>
              <a:t>Documentation</a:t>
            </a:r>
          </a:p>
          <a:p>
            <a:pPr>
              <a:lnSpc>
                <a:spcPct val="110000"/>
              </a:lnSpc>
            </a:pPr>
            <a:r>
              <a:rPr lang="en-US" sz="2000" dirty="0" smtClean="0"/>
              <a:t>Whitepapers</a:t>
            </a:r>
          </a:p>
          <a:p>
            <a:pPr>
              <a:lnSpc>
                <a:spcPct val="110000"/>
              </a:lnSpc>
            </a:pPr>
            <a:r>
              <a:rPr lang="en-US" sz="2000" dirty="0" smtClean="0">
                <a:hlinkClick r:id="rId3"/>
              </a:rPr>
              <a:t>www.qwiklab.com</a:t>
            </a:r>
          </a:p>
          <a:p>
            <a:pPr>
              <a:lnSpc>
                <a:spcPct val="110000"/>
              </a:lnSpc>
            </a:pPr>
            <a:r>
              <a:rPr lang="en-US" sz="2000" dirty="0" smtClean="0">
                <a:hlinkClick r:id="rId3"/>
              </a:rPr>
              <a:t>Reference Architecture</a:t>
            </a:r>
            <a:endParaRPr lang="en-US" sz="2000" dirty="0" smtClean="0"/>
          </a:p>
          <a:p>
            <a:pPr>
              <a:lnSpc>
                <a:spcPct val="110000"/>
              </a:lnSpc>
            </a:pPr>
            <a:r>
              <a:rPr lang="en-US" sz="2000" dirty="0" smtClean="0">
                <a:hlinkClick r:id="rId4"/>
              </a:rPr>
              <a:t>AWS Marketplace</a:t>
            </a:r>
            <a:endParaRPr lang="en-US" sz="2000" dirty="0" smtClean="0"/>
          </a:p>
          <a:p>
            <a:pPr>
              <a:lnSpc>
                <a:spcPct val="110000"/>
              </a:lnSpc>
            </a:pPr>
            <a:r>
              <a:rPr lang="en-US" sz="2000" dirty="0"/>
              <a:t>Explore our </a:t>
            </a:r>
            <a:r>
              <a:rPr lang="en-US" sz="2000" dirty="0">
                <a:hlinkClick r:id="rId5"/>
              </a:rPr>
              <a:t>training </a:t>
            </a:r>
            <a:r>
              <a:rPr lang="en-US" sz="2000" dirty="0" smtClean="0">
                <a:hlinkClick r:id="rId5"/>
              </a:rPr>
              <a:t>options</a:t>
            </a:r>
            <a:endParaRPr lang="en-US" sz="1600" dirty="0"/>
          </a:p>
        </p:txBody>
      </p:sp>
      <p:sp>
        <p:nvSpPr>
          <p:cNvPr id="4" name="Title 3"/>
          <p:cNvSpPr>
            <a:spLocks noGrp="1"/>
          </p:cNvSpPr>
          <p:nvPr>
            <p:ph type="title"/>
          </p:nvPr>
        </p:nvSpPr>
        <p:spPr/>
        <p:txBody>
          <a:bodyPr/>
          <a:lstStyle/>
          <a:p>
            <a:r>
              <a:rPr lang="en-US" dirty="0" smtClean="0"/>
              <a:t>Next Steps</a:t>
            </a:r>
            <a:endParaRPr lang="en-US" dirty="0"/>
          </a:p>
        </p:txBody>
      </p:sp>
      <p:pic>
        <p:nvPicPr>
          <p:cNvPr id="5" name="Picture 4" descr="googleplus_launch_blue.pn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300783" y="1435275"/>
            <a:ext cx="3965077" cy="3965077"/>
          </a:xfrm>
          <a:prstGeom prst="rect">
            <a:avLst/>
          </a:prstGeom>
        </p:spPr>
      </p:pic>
    </p:spTree>
    <p:extLst>
      <p:ext uri="{BB962C8B-B14F-4D97-AF65-F5344CB8AC3E}">
        <p14:creationId xmlns:p14="http://schemas.microsoft.com/office/powerpoint/2010/main" xmlns="" val="374789662"/>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808873" y="1983123"/>
            <a:ext cx="3843403" cy="3181029"/>
          </a:xfrm>
          <a:prstGeom prst="rect">
            <a:avLst/>
          </a:prstGeom>
        </p:spPr>
      </p:pic>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p:txBody>
          <a:bodyPr/>
          <a:lstStyle/>
          <a:p>
            <a:r>
              <a:rPr lang="en-US" dirty="0" err="1" smtClean="0"/>
              <a:t>Mv</a:t>
            </a:r>
            <a:r>
              <a:rPr lang="en-US" dirty="0" smtClean="0"/>
              <a:t> – </a:t>
            </a:r>
            <a:r>
              <a:rPr lang="en-US" dirty="0" err="1" smtClean="0"/>
              <a:t>mvferr@amazon.com</a:t>
            </a:r>
            <a:endParaRPr lang="en-US" dirty="0"/>
          </a:p>
        </p:txBody>
      </p:sp>
    </p:spTree>
    <p:extLst>
      <p:ext uri="{BB962C8B-B14F-4D97-AF65-F5344CB8AC3E}">
        <p14:creationId xmlns:p14="http://schemas.microsoft.com/office/powerpoint/2010/main" xmlns="" val="66760456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114937"/>
            <a:ext cx="8649974" cy="514016"/>
          </a:xfrm>
        </p:spPr>
        <p:txBody>
          <a:bodyPr/>
          <a:lstStyle/>
          <a:p>
            <a:r>
              <a:rPr lang="en-US" sz="2350" dirty="0"/>
              <a:t>AWS is Architected for Government Security </a:t>
            </a:r>
            <a:r>
              <a:rPr lang="en-US" sz="2350" dirty="0" smtClean="0"/>
              <a:t>Requirements</a:t>
            </a:r>
            <a:endParaRPr lang="en-US" sz="2350" dirty="0"/>
          </a:p>
        </p:txBody>
      </p:sp>
      <p:sp>
        <p:nvSpPr>
          <p:cNvPr id="6" name="Title 1"/>
          <p:cNvSpPr txBox="1">
            <a:spLocks/>
          </p:cNvSpPr>
          <p:nvPr/>
        </p:nvSpPr>
        <p:spPr>
          <a:xfrm>
            <a:off x="439738" y="705888"/>
            <a:ext cx="4169721" cy="607391"/>
          </a:xfrm>
          <a:prstGeom prst="rect">
            <a:avLst/>
          </a:prstGeom>
        </p:spPr>
        <p:txBody>
          <a:bodyPr vert="horz" lIns="0" tIns="0" rIns="0" bIns="0" rtlCol="0" anchor="t">
            <a:noAutofit/>
          </a:bodyPr>
          <a:lstStyle>
            <a:lvl1pPr algn="l" defTabSz="457200" rtl="0" eaLnBrk="1" latinLnBrk="0" hangingPunct="1">
              <a:spcBef>
                <a:spcPct val="0"/>
              </a:spcBef>
              <a:buNone/>
              <a:defRPr sz="2800" b="1" i="0" kern="1200">
                <a:solidFill>
                  <a:srgbClr val="4D4D4C"/>
                </a:solidFill>
                <a:latin typeface="Arial"/>
                <a:ea typeface="+mj-ea"/>
                <a:cs typeface="Arial"/>
              </a:defRPr>
            </a:lvl1pPr>
          </a:lstStyle>
          <a:p>
            <a:r>
              <a:rPr lang="en-US" sz="1600" dirty="0">
                <a:solidFill>
                  <a:srgbClr val="F7A028"/>
                </a:solidFill>
              </a:rPr>
              <a:t>Certifications and </a:t>
            </a:r>
            <a:r>
              <a:rPr lang="en-US" sz="1600" dirty="0" smtClean="0">
                <a:solidFill>
                  <a:srgbClr val="F7A028"/>
                </a:solidFill>
              </a:rPr>
              <a:t>accreditations for </a:t>
            </a:r>
            <a:r>
              <a:rPr lang="en-US" sz="1600" dirty="0">
                <a:solidFill>
                  <a:srgbClr val="F7A028"/>
                </a:solidFill>
              </a:rPr>
              <a:t>workloads that </a:t>
            </a:r>
            <a:r>
              <a:rPr lang="en-US" sz="1600" dirty="0" smtClean="0">
                <a:solidFill>
                  <a:srgbClr val="F7A028"/>
                </a:solidFill>
              </a:rPr>
              <a:t>matter – </a:t>
            </a:r>
            <a:r>
              <a:rPr lang="en-US" sz="1600" b="0" dirty="0" smtClean="0">
                <a:solidFill>
                  <a:srgbClr val="F7A028"/>
                </a:solidFill>
              </a:rPr>
              <a:t>Compliant Solutions</a:t>
            </a:r>
            <a:endParaRPr lang="en-US" sz="1600" b="0" dirty="0">
              <a:solidFill>
                <a:srgbClr val="F7A028"/>
              </a:solidFill>
            </a:endParaRPr>
          </a:p>
        </p:txBody>
      </p:sp>
      <p:sp>
        <p:nvSpPr>
          <p:cNvPr id="10" name="Title 1"/>
          <p:cNvSpPr txBox="1">
            <a:spLocks/>
          </p:cNvSpPr>
          <p:nvPr/>
        </p:nvSpPr>
        <p:spPr>
          <a:xfrm>
            <a:off x="5218113" y="705888"/>
            <a:ext cx="3460750" cy="1008612"/>
          </a:xfrm>
          <a:prstGeom prst="rect">
            <a:avLst/>
          </a:prstGeom>
        </p:spPr>
        <p:txBody>
          <a:bodyPr vert="horz" lIns="0" tIns="0" rIns="0" bIns="0" rtlCol="0" anchor="t">
            <a:noAutofit/>
          </a:bodyPr>
          <a:lstStyle>
            <a:lvl1pPr algn="l" defTabSz="457200" rtl="0" eaLnBrk="1" latinLnBrk="0" hangingPunct="1">
              <a:spcBef>
                <a:spcPct val="0"/>
              </a:spcBef>
              <a:buNone/>
              <a:defRPr sz="2800" b="1" i="0" kern="1200">
                <a:solidFill>
                  <a:srgbClr val="4D4D4C"/>
                </a:solidFill>
                <a:latin typeface="Arial"/>
                <a:ea typeface="+mj-ea"/>
                <a:cs typeface="Arial"/>
              </a:defRPr>
            </a:lvl1pPr>
          </a:lstStyle>
          <a:p>
            <a:r>
              <a:rPr lang="en-US" sz="1600" dirty="0">
                <a:solidFill>
                  <a:srgbClr val="F7A028"/>
                </a:solidFill>
              </a:rPr>
              <a:t>AWS CloudTrail and AWS </a:t>
            </a:r>
            <a:r>
              <a:rPr lang="en-US" sz="1600" dirty="0" err="1" smtClean="0">
                <a:solidFill>
                  <a:srgbClr val="F7A028"/>
                </a:solidFill>
              </a:rPr>
              <a:t>Config</a:t>
            </a:r>
            <a:r>
              <a:rPr lang="en-US" sz="1600" dirty="0" smtClean="0">
                <a:solidFill>
                  <a:srgbClr val="F7A028"/>
                </a:solidFill>
              </a:rPr>
              <a:t> – </a:t>
            </a:r>
            <a:r>
              <a:rPr lang="en-US" sz="1600" b="0" dirty="0" smtClean="0">
                <a:solidFill>
                  <a:srgbClr val="F7A028"/>
                </a:solidFill>
              </a:rPr>
              <a:t>Call logging and </a:t>
            </a:r>
            <a:r>
              <a:rPr lang="en-US" sz="1600" b="0" dirty="0">
                <a:solidFill>
                  <a:srgbClr val="F7A028"/>
                </a:solidFill>
              </a:rPr>
              <a:t>configuration management </a:t>
            </a:r>
            <a:r>
              <a:rPr lang="en-US" sz="1600" b="0" dirty="0" smtClean="0">
                <a:solidFill>
                  <a:srgbClr val="F7A028"/>
                </a:solidFill>
              </a:rPr>
              <a:t>for </a:t>
            </a:r>
            <a:r>
              <a:rPr lang="en-US" sz="1600" b="0" dirty="0">
                <a:solidFill>
                  <a:srgbClr val="F7A028"/>
                </a:solidFill>
              </a:rPr>
              <a:t>governance and </a:t>
            </a:r>
            <a:r>
              <a:rPr lang="en-US" sz="1600" b="0" dirty="0" smtClean="0">
                <a:solidFill>
                  <a:srgbClr val="F7A028"/>
                </a:solidFill>
              </a:rPr>
              <a:t>compliance</a:t>
            </a:r>
            <a:endParaRPr lang="en-US" sz="1600" b="0" dirty="0">
              <a:solidFill>
                <a:srgbClr val="F7A028"/>
              </a:solidFill>
            </a:endParaRPr>
          </a:p>
        </p:txBody>
      </p:sp>
      <p:sp>
        <p:nvSpPr>
          <p:cNvPr id="33" name="Oval 32"/>
          <p:cNvSpPr/>
          <p:nvPr/>
        </p:nvSpPr>
        <p:spPr>
          <a:xfrm>
            <a:off x="5474791" y="1733748"/>
            <a:ext cx="648689" cy="622057"/>
          </a:xfrm>
          <a:prstGeom prst="ellipse">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endParaRPr lang="en-US" sz="3000" dirty="0">
              <a:solidFill>
                <a:schemeClr val="tx1"/>
              </a:solidFill>
            </a:endParaRPr>
          </a:p>
        </p:txBody>
      </p:sp>
      <p:pic>
        <p:nvPicPr>
          <p:cNvPr id="44" name="Picture 43"/>
          <p:cNvPicPr>
            <a:picLocks noChangeAspect="1"/>
          </p:cNvPicPr>
          <p:nvPr/>
        </p:nvPicPr>
        <p:blipFill>
          <a:blip r:embed="rId3" cstate="screen">
            <a:extLst>
              <a:ext uri="{28A0092B-C50C-407E-A947-70E740481C1C}">
                <a14:useLocalDpi xmlns:a14="http://schemas.microsoft.com/office/drawing/2010/main" xmlns=""/>
              </a:ext>
            </a:extLst>
          </a:blip>
          <a:stretch>
            <a:fillRect/>
          </a:stretch>
        </p:blipFill>
        <p:spPr>
          <a:xfrm>
            <a:off x="6572073" y="2590363"/>
            <a:ext cx="723198" cy="292303"/>
          </a:xfrm>
          <a:prstGeom prst="rect">
            <a:avLst/>
          </a:prstGeom>
        </p:spPr>
      </p:pic>
      <p:pic>
        <p:nvPicPr>
          <p:cNvPr id="34" name="Picture 33" descr="FIPS-Logo.png"/>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2957116" y="2291148"/>
            <a:ext cx="637646" cy="577866"/>
          </a:xfrm>
          <a:prstGeom prst="rect">
            <a:avLst/>
          </a:prstGeom>
        </p:spPr>
      </p:pic>
      <p:pic>
        <p:nvPicPr>
          <p:cNvPr id="35" name="Picture 34" descr="ITAR_logo.png"/>
          <p:cNvPicPr>
            <a:picLocks noChangeAspect="1"/>
          </p:cNvPicPr>
          <p:nvPr/>
        </p:nvPicPr>
        <p:blipFill>
          <a:blip r:embed="rId5" cstate="screen">
            <a:extLst>
              <a:ext uri="{28A0092B-C50C-407E-A947-70E740481C1C}">
                <a14:useLocalDpi xmlns:a14="http://schemas.microsoft.com/office/drawing/2010/main" xmlns=""/>
              </a:ext>
            </a:extLst>
          </a:blip>
          <a:stretch>
            <a:fillRect/>
          </a:stretch>
        </p:blipFill>
        <p:spPr>
          <a:xfrm>
            <a:off x="446083" y="3096301"/>
            <a:ext cx="646118" cy="646116"/>
          </a:xfrm>
          <a:prstGeom prst="rect">
            <a:avLst/>
          </a:prstGeom>
        </p:spPr>
      </p:pic>
      <p:pic>
        <p:nvPicPr>
          <p:cNvPr id="36" name="Picture 35" descr="SOC-Marks_2c_Web.png"/>
          <p:cNvPicPr>
            <a:picLocks noChangeAspect="1"/>
          </p:cNvPicPr>
          <p:nvPr/>
        </p:nvPicPr>
        <p:blipFill>
          <a:blip r:embed="rId6" cstate="screen">
            <a:extLst>
              <a:ext uri="{28A0092B-C50C-407E-A947-70E740481C1C}">
                <a14:useLocalDpi xmlns:a14="http://schemas.microsoft.com/office/drawing/2010/main" xmlns=""/>
              </a:ext>
            </a:extLst>
          </a:blip>
          <a:stretch>
            <a:fillRect/>
          </a:stretch>
        </p:blipFill>
        <p:spPr>
          <a:xfrm>
            <a:off x="1279526" y="2258877"/>
            <a:ext cx="642408" cy="642408"/>
          </a:xfrm>
          <a:prstGeom prst="rect">
            <a:avLst/>
          </a:prstGeom>
        </p:spPr>
      </p:pic>
      <p:pic>
        <p:nvPicPr>
          <p:cNvPr id="37" name="Picture 36" descr="seal_auditwerx_isae_3402_type_2.png"/>
          <p:cNvPicPr>
            <a:picLocks noChangeAspect="1"/>
          </p:cNvPicPr>
          <p:nvPr/>
        </p:nvPicPr>
        <p:blipFill>
          <a:blip r:embed="rId7" cstate="screen">
            <a:extLst>
              <a:ext uri="{28A0092B-C50C-407E-A947-70E740481C1C}">
                <a14:useLocalDpi xmlns:a14="http://schemas.microsoft.com/office/drawing/2010/main" xmlns=""/>
              </a:ext>
            </a:extLst>
          </a:blip>
          <a:stretch>
            <a:fillRect/>
          </a:stretch>
        </p:blipFill>
        <p:spPr>
          <a:xfrm>
            <a:off x="2106875" y="3107530"/>
            <a:ext cx="722585" cy="623659"/>
          </a:xfrm>
          <a:prstGeom prst="rect">
            <a:avLst/>
          </a:prstGeom>
        </p:spPr>
      </p:pic>
      <p:pic>
        <p:nvPicPr>
          <p:cNvPr id="38" name="Picture 37" descr="pci-compliance-badge.png"/>
          <p:cNvPicPr>
            <a:picLocks noChangeAspect="1"/>
          </p:cNvPicPr>
          <p:nvPr/>
        </p:nvPicPr>
        <p:blipFill>
          <a:blip r:embed="rId8" cstate="screen">
            <a:extLst>
              <a:ext uri="{28A0092B-C50C-407E-A947-70E740481C1C}">
                <a14:useLocalDpi xmlns:a14="http://schemas.microsoft.com/office/drawing/2010/main" xmlns=""/>
              </a:ext>
            </a:extLst>
          </a:blip>
          <a:stretch>
            <a:fillRect/>
          </a:stretch>
        </p:blipFill>
        <p:spPr>
          <a:xfrm>
            <a:off x="2088411" y="1453543"/>
            <a:ext cx="669535" cy="628620"/>
          </a:xfrm>
          <a:prstGeom prst="rect">
            <a:avLst/>
          </a:prstGeom>
        </p:spPr>
      </p:pic>
      <p:pic>
        <p:nvPicPr>
          <p:cNvPr id="39" name="Picture 38" descr="iso_logo.png"/>
          <p:cNvPicPr>
            <a:picLocks noChangeAspect="1"/>
          </p:cNvPicPr>
          <p:nvPr/>
        </p:nvPicPr>
        <p:blipFill>
          <a:blip r:embed="rId9" cstate="screen">
            <a:extLst>
              <a:ext uri="{28A0092B-C50C-407E-A947-70E740481C1C}">
                <a14:useLocalDpi xmlns:a14="http://schemas.microsoft.com/office/drawing/2010/main" xmlns=""/>
              </a:ext>
            </a:extLst>
          </a:blip>
          <a:stretch>
            <a:fillRect/>
          </a:stretch>
        </p:blipFill>
        <p:spPr>
          <a:xfrm>
            <a:off x="377524" y="1377402"/>
            <a:ext cx="780902" cy="780902"/>
          </a:xfrm>
          <a:prstGeom prst="rect">
            <a:avLst/>
          </a:prstGeom>
        </p:spPr>
      </p:pic>
      <p:pic>
        <p:nvPicPr>
          <p:cNvPr id="40" name="Picture 39" descr="imgres.png"/>
          <p:cNvPicPr>
            <a:picLocks noChangeAspect="1"/>
          </p:cNvPicPr>
          <p:nvPr/>
        </p:nvPicPr>
        <p:blipFill>
          <a:blip r:embed="rId10" cstate="screen">
            <a:extLst>
              <a:ext uri="{28A0092B-C50C-407E-A947-70E740481C1C}">
                <a14:useLocalDpi xmlns:a14="http://schemas.microsoft.com/office/drawing/2010/main" xmlns=""/>
              </a:ext>
            </a:extLst>
          </a:blip>
          <a:stretch>
            <a:fillRect/>
          </a:stretch>
        </p:blipFill>
        <p:spPr>
          <a:xfrm>
            <a:off x="3735757" y="3104444"/>
            <a:ext cx="629830" cy="629830"/>
          </a:xfrm>
          <a:prstGeom prst="rect">
            <a:avLst/>
          </a:prstGeom>
        </p:spPr>
      </p:pic>
      <p:pic>
        <p:nvPicPr>
          <p:cNvPr id="42" name="Picture 41"/>
          <p:cNvPicPr>
            <a:picLocks noChangeAspect="1"/>
          </p:cNvPicPr>
          <p:nvPr/>
        </p:nvPicPr>
        <p:blipFill rotWithShape="1">
          <a:blip r:embed="rId11" cstate="screen">
            <a:extLst>
              <a:ext uri="{28A0092B-C50C-407E-A947-70E740481C1C}">
                <a14:useLocalDpi xmlns:a14="http://schemas.microsoft.com/office/drawing/2010/main" xmlns=""/>
              </a:ext>
            </a:extLst>
          </a:blip>
          <a:srcRect/>
          <a:stretch/>
        </p:blipFill>
        <p:spPr>
          <a:xfrm>
            <a:off x="1282257" y="3928163"/>
            <a:ext cx="626362" cy="399820"/>
          </a:xfrm>
          <a:prstGeom prst="rect">
            <a:avLst/>
          </a:prstGeom>
        </p:spPr>
      </p:pic>
      <p:pic>
        <p:nvPicPr>
          <p:cNvPr id="43" name="Picture 42"/>
          <p:cNvPicPr>
            <a:picLocks noChangeAspect="1"/>
          </p:cNvPicPr>
          <p:nvPr/>
        </p:nvPicPr>
        <p:blipFill rotWithShape="1">
          <a:blip r:embed="rId12" cstate="screen">
            <a:extLst>
              <a:ext uri="{28A0092B-C50C-407E-A947-70E740481C1C}">
                <a14:useLocalDpi xmlns:a14="http://schemas.microsoft.com/office/drawing/2010/main" xmlns=""/>
              </a:ext>
            </a:extLst>
          </a:blip>
          <a:srcRect/>
          <a:stretch/>
        </p:blipFill>
        <p:spPr>
          <a:xfrm>
            <a:off x="1239676" y="3236032"/>
            <a:ext cx="719724" cy="366654"/>
          </a:xfrm>
          <a:prstGeom prst="rect">
            <a:avLst/>
          </a:prstGeom>
        </p:spPr>
      </p:pic>
      <p:pic>
        <p:nvPicPr>
          <p:cNvPr id="45" name="Picture 44"/>
          <p:cNvPicPr>
            <a:picLocks noChangeAspect="1"/>
          </p:cNvPicPr>
          <p:nvPr/>
        </p:nvPicPr>
        <p:blipFill rotWithShape="1">
          <a:blip r:embed="rId13" cstate="screen">
            <a:extLst>
              <a:ext uri="{28A0092B-C50C-407E-A947-70E740481C1C}">
                <a14:useLocalDpi xmlns:a14="http://schemas.microsoft.com/office/drawing/2010/main" xmlns=""/>
              </a:ext>
            </a:extLst>
          </a:blip>
          <a:srcRect/>
          <a:stretch/>
        </p:blipFill>
        <p:spPr>
          <a:xfrm>
            <a:off x="3767087" y="2411386"/>
            <a:ext cx="656748" cy="337390"/>
          </a:xfrm>
          <a:prstGeom prst="rect">
            <a:avLst/>
          </a:prstGeom>
        </p:spPr>
      </p:pic>
      <p:pic>
        <p:nvPicPr>
          <p:cNvPr id="46" name="Picture 45"/>
          <p:cNvPicPr>
            <a:picLocks noChangeAspect="1"/>
          </p:cNvPicPr>
          <p:nvPr/>
        </p:nvPicPr>
        <p:blipFill>
          <a:blip r:embed="rId14" cstate="screen">
            <a:extLst>
              <a:ext uri="{28A0092B-C50C-407E-A947-70E740481C1C}">
                <a14:useLocalDpi xmlns:a14="http://schemas.microsoft.com/office/drawing/2010/main" xmlns=""/>
              </a:ext>
            </a:extLst>
          </a:blip>
          <a:stretch>
            <a:fillRect/>
          </a:stretch>
        </p:blipFill>
        <p:spPr>
          <a:xfrm>
            <a:off x="2976045" y="3213950"/>
            <a:ext cx="611348" cy="388736"/>
          </a:xfrm>
          <a:prstGeom prst="rect">
            <a:avLst/>
          </a:prstGeom>
        </p:spPr>
      </p:pic>
      <p:pic>
        <p:nvPicPr>
          <p:cNvPr id="47" name="Picture 46"/>
          <p:cNvPicPr>
            <a:picLocks noChangeAspect="1"/>
          </p:cNvPicPr>
          <p:nvPr/>
        </p:nvPicPr>
        <p:blipFill>
          <a:blip r:embed="rId15" cstate="screen">
            <a:extLst>
              <a:ext uri="{28A0092B-C50C-407E-A947-70E740481C1C}">
                <a14:useLocalDpi xmlns:a14="http://schemas.microsoft.com/office/drawing/2010/main" xmlns=""/>
              </a:ext>
            </a:extLst>
          </a:blip>
          <a:stretch>
            <a:fillRect/>
          </a:stretch>
        </p:blipFill>
        <p:spPr>
          <a:xfrm>
            <a:off x="1294631" y="1476652"/>
            <a:ext cx="604988" cy="582402"/>
          </a:xfrm>
          <a:prstGeom prst="rect">
            <a:avLst/>
          </a:prstGeom>
        </p:spPr>
      </p:pic>
      <p:pic>
        <p:nvPicPr>
          <p:cNvPr id="48" name="Picture 47"/>
          <p:cNvPicPr>
            <a:picLocks noChangeAspect="1"/>
          </p:cNvPicPr>
          <p:nvPr/>
        </p:nvPicPr>
        <p:blipFill>
          <a:blip r:embed="rId16" cstate="screen">
            <a:extLst>
              <a:ext uri="{28A0092B-C50C-407E-A947-70E740481C1C}">
                <a14:useLocalDpi xmlns:a14="http://schemas.microsoft.com/office/drawing/2010/main" xmlns=""/>
              </a:ext>
            </a:extLst>
          </a:blip>
          <a:stretch>
            <a:fillRect/>
          </a:stretch>
        </p:blipFill>
        <p:spPr>
          <a:xfrm>
            <a:off x="2953330" y="1516258"/>
            <a:ext cx="645218" cy="503190"/>
          </a:xfrm>
          <a:prstGeom prst="rect">
            <a:avLst/>
          </a:prstGeom>
        </p:spPr>
      </p:pic>
      <p:pic>
        <p:nvPicPr>
          <p:cNvPr id="32" name="Picture 3"/>
          <p:cNvPicPr>
            <a:picLocks noChangeAspect="1" noChangeArrowheads="1"/>
          </p:cNvPicPr>
          <p:nvPr/>
        </p:nvPicPr>
        <p:blipFill>
          <a:blip r:embed="rId17" cstate="screen">
            <a:extLst>
              <a:ext uri="{28A0092B-C50C-407E-A947-70E740481C1C}">
                <a14:useLocalDpi xmlns:a14="http://schemas.microsoft.com/office/drawing/2010/main" xmlns=""/>
              </a:ext>
            </a:extLst>
          </a:blip>
          <a:srcRect/>
          <a:stretch>
            <a:fillRect/>
          </a:stretch>
        </p:blipFill>
        <p:spPr bwMode="auto">
          <a:xfrm>
            <a:off x="2026957" y="2193916"/>
            <a:ext cx="750108" cy="77233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3" name="Picture 2" descr="FedRAMP"/>
          <p:cNvPicPr>
            <a:picLocks noChangeAspect="1" noChangeArrowheads="1"/>
          </p:cNvPicPr>
          <p:nvPr/>
        </p:nvPicPr>
        <p:blipFill>
          <a:blip r:embed="rId18" cstate="screen">
            <a:extLst>
              <a:ext uri="{28A0092B-C50C-407E-A947-70E740481C1C}">
                <a14:useLocalDpi xmlns:a14="http://schemas.microsoft.com/office/drawing/2010/main" xmlns=""/>
              </a:ext>
            </a:extLst>
          </a:blip>
          <a:srcRect/>
          <a:stretch>
            <a:fillRect/>
          </a:stretch>
        </p:blipFill>
        <p:spPr bwMode="auto">
          <a:xfrm>
            <a:off x="420281" y="2229111"/>
            <a:ext cx="740583" cy="701941"/>
          </a:xfrm>
          <a:prstGeom prst="rect">
            <a:avLst/>
          </a:prstGeom>
          <a:noFill/>
          <a:extLst>
            <a:ext uri="{909E8E84-426E-40dd-AFC4-6F175D3DCCD1}">
              <a14:hiddenFill xmlns="" xmlns:a14="http://schemas.microsoft.com/office/drawing/2010/main">
                <a:solidFill>
                  <a:srgbClr val="FFFFFF"/>
                </a:solidFill>
              </a14:hiddenFill>
            </a:ext>
          </a:extLst>
        </p:spPr>
      </p:pic>
      <p:sp>
        <p:nvSpPr>
          <p:cNvPr id="55" name="Footer Placeholder 4"/>
          <p:cNvSpPr txBox="1">
            <a:spLocks/>
          </p:cNvSpPr>
          <p:nvPr/>
        </p:nvSpPr>
        <p:spPr>
          <a:xfrm>
            <a:off x="327025" y="4767264"/>
            <a:ext cx="2895600" cy="273844"/>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38B3F71-6ACE-894A-83AE-6676B8283263}" type="slidenum">
              <a:rPr lang="en-US" smtClean="0"/>
              <a:pPr/>
              <a:t>9</a:t>
            </a:fld>
            <a:endParaRPr lang="en-US" dirty="0"/>
          </a:p>
        </p:txBody>
      </p:sp>
      <p:sp>
        <p:nvSpPr>
          <p:cNvPr id="56" name="AutoShape 5"/>
          <p:cNvSpPr>
            <a:spLocks/>
          </p:cNvSpPr>
          <p:nvPr/>
        </p:nvSpPr>
        <p:spPr bwMode="auto">
          <a:xfrm>
            <a:off x="6442145" y="1985891"/>
            <a:ext cx="2208178" cy="16395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marL="177800" indent="-177800">
              <a:buFont typeface="Arial" panose="020B0604020202020204" pitchFamily="34" charset="0"/>
              <a:buChar char="•"/>
            </a:pPr>
            <a:r>
              <a:rPr lang="en-US" altLang="en-US" sz="1400" dirty="0" smtClean="0">
                <a:solidFill>
                  <a:srgbClr val="595A5D"/>
                </a:solidFill>
              </a:rPr>
              <a:t>Log, review, alarm </a:t>
            </a:r>
            <a:br>
              <a:rPr lang="en-US" altLang="en-US" sz="1400" dirty="0" smtClean="0">
                <a:solidFill>
                  <a:srgbClr val="595A5D"/>
                </a:solidFill>
              </a:rPr>
            </a:br>
            <a:r>
              <a:rPr lang="en-US" altLang="en-US" sz="1400" dirty="0" smtClean="0">
                <a:solidFill>
                  <a:srgbClr val="595A5D"/>
                </a:solidFill>
              </a:rPr>
              <a:t>on all user actions</a:t>
            </a:r>
          </a:p>
          <a:p>
            <a:pPr marL="177800" indent="-177800">
              <a:spcBef>
                <a:spcPts val="600"/>
              </a:spcBef>
              <a:buFont typeface="Arial" panose="020B0604020202020204" pitchFamily="34" charset="0"/>
              <a:buChar char="•"/>
            </a:pPr>
            <a:r>
              <a:rPr lang="en-US" altLang="en-US" sz="1400" dirty="0" smtClean="0">
                <a:solidFill>
                  <a:srgbClr val="595A5D"/>
                </a:solidFill>
              </a:rPr>
              <a:t>Browse-and-query database of current</a:t>
            </a:r>
            <a:br>
              <a:rPr lang="en-US" altLang="en-US" sz="1400" dirty="0" smtClean="0">
                <a:solidFill>
                  <a:srgbClr val="595A5D"/>
                </a:solidFill>
              </a:rPr>
            </a:br>
            <a:r>
              <a:rPr lang="en-US" altLang="en-US" sz="1400" dirty="0" smtClean="0">
                <a:solidFill>
                  <a:srgbClr val="595A5D"/>
                </a:solidFill>
              </a:rPr>
              <a:t>and previous state</a:t>
            </a:r>
            <a:br>
              <a:rPr lang="en-US" altLang="en-US" sz="1400" dirty="0" smtClean="0">
                <a:solidFill>
                  <a:srgbClr val="595A5D"/>
                </a:solidFill>
              </a:rPr>
            </a:br>
            <a:r>
              <a:rPr lang="en-US" altLang="en-US" sz="1400" dirty="0" smtClean="0">
                <a:solidFill>
                  <a:srgbClr val="595A5D"/>
                </a:solidFill>
              </a:rPr>
              <a:t>of cloud resources</a:t>
            </a:r>
            <a:endParaRPr lang="en-US" altLang="en-US" sz="1400" dirty="0">
              <a:solidFill>
                <a:srgbClr val="595A5D"/>
              </a:solidFill>
            </a:endParaRPr>
          </a:p>
        </p:txBody>
      </p:sp>
      <p:pic>
        <p:nvPicPr>
          <p:cNvPr id="57" name="Picture 56" descr="Deck_Clipboard-Generic.png"/>
          <p:cNvPicPr>
            <a:picLocks noChangeAspect="1"/>
          </p:cNvPicPr>
          <p:nvPr/>
        </p:nvPicPr>
        <p:blipFill>
          <a:blip r:embed="rId19" cstate="screen">
            <a:extLst>
              <a:ext uri="{28A0092B-C50C-407E-A947-70E740481C1C}">
                <a14:useLocalDpi xmlns:a14="http://schemas.microsoft.com/office/drawing/2010/main" xmlns=""/>
              </a:ext>
            </a:extLst>
          </a:blip>
          <a:stretch>
            <a:fillRect/>
          </a:stretch>
        </p:blipFill>
        <p:spPr>
          <a:xfrm>
            <a:off x="4931346" y="1757236"/>
            <a:ext cx="1853029" cy="1853029"/>
          </a:xfrm>
          <a:prstGeom prst="rect">
            <a:avLst/>
          </a:prstGeom>
        </p:spPr>
      </p:pic>
      <p:pic>
        <p:nvPicPr>
          <p:cNvPr id="30" name="Picture 29"/>
          <p:cNvPicPr>
            <a:picLocks noChangeAspect="1"/>
          </p:cNvPicPr>
          <p:nvPr/>
        </p:nvPicPr>
        <p:blipFill>
          <a:blip r:embed="rId20" cstate="screen">
            <a:extLst>
              <a:ext uri="{28A0092B-C50C-407E-A947-70E740481C1C}">
                <a14:useLocalDpi xmlns:a14="http://schemas.microsoft.com/office/drawing/2010/main" xmlns=""/>
              </a:ext>
            </a:extLst>
          </a:blip>
          <a:stretch>
            <a:fillRect/>
          </a:stretch>
        </p:blipFill>
        <p:spPr>
          <a:xfrm>
            <a:off x="428624" y="3905798"/>
            <a:ext cx="690488" cy="462627"/>
          </a:xfrm>
          <a:prstGeom prst="rect">
            <a:avLst/>
          </a:prstGeom>
        </p:spPr>
      </p:pic>
      <p:grpSp>
        <p:nvGrpSpPr>
          <p:cNvPr id="5" name="Group 4"/>
          <p:cNvGrpSpPr/>
          <p:nvPr/>
        </p:nvGrpSpPr>
        <p:grpSpPr>
          <a:xfrm>
            <a:off x="3816351" y="1528306"/>
            <a:ext cx="466724" cy="479094"/>
            <a:chOff x="3816351" y="1584325"/>
            <a:chExt cx="466724" cy="479094"/>
          </a:xfrm>
        </p:grpSpPr>
        <p:pic>
          <p:nvPicPr>
            <p:cNvPr id="29" name="Picture 28"/>
            <p:cNvPicPr>
              <a:picLocks noChangeAspect="1"/>
            </p:cNvPicPr>
            <p:nvPr/>
          </p:nvPicPr>
          <p:blipFill>
            <a:blip r:embed="rId21" cstate="screen">
              <a:extLst>
                <a:ext uri="{28A0092B-C50C-407E-A947-70E740481C1C}">
                  <a14:useLocalDpi xmlns:a14="http://schemas.microsoft.com/office/drawing/2010/main" xmlns=""/>
                </a:ext>
              </a:extLst>
            </a:blip>
            <a:stretch>
              <a:fillRect/>
            </a:stretch>
          </p:blipFill>
          <p:spPr>
            <a:xfrm>
              <a:off x="3832942" y="1584325"/>
              <a:ext cx="427908" cy="280814"/>
            </a:xfrm>
            <a:prstGeom prst="rect">
              <a:avLst/>
            </a:prstGeom>
          </p:spPr>
        </p:pic>
        <p:sp>
          <p:nvSpPr>
            <p:cNvPr id="31" name="TextBox 30"/>
            <p:cNvSpPr txBox="1"/>
            <p:nvPr/>
          </p:nvSpPr>
          <p:spPr>
            <a:xfrm>
              <a:off x="3816351" y="1878753"/>
              <a:ext cx="466724" cy="184666"/>
            </a:xfrm>
            <a:prstGeom prst="rect">
              <a:avLst/>
            </a:prstGeom>
            <a:noFill/>
          </p:spPr>
          <p:txBody>
            <a:bodyPr wrap="square" lIns="0" tIns="0" rIns="0" bIns="0" rtlCol="0">
              <a:spAutoFit/>
            </a:bodyPr>
            <a:lstStyle/>
            <a:p>
              <a:pPr algn="ctr"/>
              <a:r>
                <a:rPr lang="en-US" sz="1200" dirty="0" smtClean="0">
                  <a:solidFill>
                    <a:srgbClr val="595A5D"/>
                  </a:solidFill>
                </a:rPr>
                <a:t>MTCS</a:t>
              </a:r>
            </a:p>
          </p:txBody>
        </p:sp>
      </p:grpSp>
      <p:pic>
        <p:nvPicPr>
          <p:cNvPr id="41" name="Picture 40"/>
          <p:cNvPicPr>
            <a:picLocks noChangeAspect="1"/>
          </p:cNvPicPr>
          <p:nvPr/>
        </p:nvPicPr>
        <p:blipFill>
          <a:blip r:embed="rId22" cstate="screen">
            <a:extLst>
              <a:ext uri="{28A0092B-C50C-407E-A947-70E740481C1C}">
                <a14:useLocalDpi xmlns:a14="http://schemas.microsoft.com/office/drawing/2010/main" xmlns=""/>
              </a:ext>
            </a:extLst>
          </a:blip>
          <a:stretch>
            <a:fillRect/>
          </a:stretch>
        </p:blipFill>
        <p:spPr>
          <a:xfrm>
            <a:off x="3027758" y="3797966"/>
            <a:ext cx="660211" cy="660211"/>
          </a:xfrm>
          <a:prstGeom prst="rect">
            <a:avLst/>
          </a:prstGeom>
        </p:spPr>
      </p:pic>
      <p:pic>
        <p:nvPicPr>
          <p:cNvPr id="49" name="Picture 48"/>
          <p:cNvPicPr>
            <a:picLocks noChangeAspect="1"/>
          </p:cNvPicPr>
          <p:nvPr/>
        </p:nvPicPr>
        <p:blipFill>
          <a:blip r:embed="rId23" cstate="screen">
            <a:extLst>
              <a:ext uri="{28A0092B-C50C-407E-A947-70E740481C1C}">
                <a14:useLocalDpi xmlns:a14="http://schemas.microsoft.com/office/drawing/2010/main" xmlns=""/>
              </a:ext>
            </a:extLst>
          </a:blip>
          <a:stretch>
            <a:fillRect/>
          </a:stretch>
        </p:blipFill>
        <p:spPr>
          <a:xfrm>
            <a:off x="2124249" y="3775467"/>
            <a:ext cx="705211" cy="705211"/>
          </a:xfrm>
          <a:prstGeom prst="rect">
            <a:avLst/>
          </a:prstGeom>
        </p:spPr>
      </p:pic>
      <p:sp>
        <p:nvSpPr>
          <p:cNvPr id="3" name="TextBox 2"/>
          <p:cNvSpPr txBox="1"/>
          <p:nvPr/>
        </p:nvSpPr>
        <p:spPr>
          <a:xfrm>
            <a:off x="4661775" y="4143317"/>
            <a:ext cx="4031873" cy="369332"/>
          </a:xfrm>
          <a:prstGeom prst="rect">
            <a:avLst/>
          </a:prstGeom>
          <a:noFill/>
        </p:spPr>
        <p:txBody>
          <a:bodyPr wrap="none" rtlCol="0">
            <a:spAutoFit/>
          </a:bodyPr>
          <a:lstStyle/>
          <a:p>
            <a:r>
              <a:rPr lang="en-US" dirty="0">
                <a:hlinkClick r:id="rId24"/>
              </a:rPr>
              <a:t>https://aws.amazon.com/compliance</a:t>
            </a:r>
            <a:r>
              <a:rPr lang="en-US" dirty="0" smtClean="0">
                <a:hlinkClick r:id="rId24"/>
              </a:rPr>
              <a:t>/</a:t>
            </a:r>
            <a:r>
              <a:rPr lang="en-US" dirty="0" smtClean="0"/>
              <a:t> </a:t>
            </a:r>
            <a:endParaRPr lang="en-US" dirty="0"/>
          </a:p>
        </p:txBody>
      </p:sp>
    </p:spTree>
    <p:extLst>
      <p:ext uri="{BB962C8B-B14F-4D97-AF65-F5344CB8AC3E}">
        <p14:creationId xmlns:p14="http://schemas.microsoft.com/office/powerpoint/2010/main" xmlns="" val="103337187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6&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6&quot;/&gt;&lt;/TableIndex&gt;&lt;/ShapeTextInfo&gt;"/>
</p:tagLst>
</file>

<file path=ppt/theme/theme1.xml><?xml version="1.0" encoding="utf-8"?>
<a:theme xmlns:a="http://schemas.openxmlformats.org/drawingml/2006/main" name="Lecture_Template_V2.5">
  <a:themeElements>
    <a:clrScheme name="AWS-Style-V2">
      <a:dk1>
        <a:srgbClr val="474746"/>
      </a:dk1>
      <a:lt1>
        <a:sysClr val="window" lastClr="FFFFFF"/>
      </a:lt1>
      <a:dk2>
        <a:srgbClr val="6D6E6D"/>
      </a:dk2>
      <a:lt2>
        <a:srgbClr val="F8F8F8"/>
      </a:lt2>
      <a:accent1>
        <a:srgbClr val="E98E31"/>
      </a:accent1>
      <a:accent2>
        <a:srgbClr val="1B508D"/>
      </a:accent2>
      <a:accent3>
        <a:srgbClr val="94C9E2"/>
      </a:accent3>
      <a:accent4>
        <a:srgbClr val="286332"/>
      </a:accent4>
      <a:accent5>
        <a:srgbClr val="FDD645"/>
      </a:accent5>
      <a:accent6>
        <a:srgbClr val="999A98"/>
      </a:accent6>
      <a:hlink>
        <a:srgbClr val="004B91"/>
      </a:hlink>
      <a:folHlink>
        <a:srgbClr val="517DA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ILT PPT Template 2016" id="{E6BD0AB3-12E3-455D-8A4E-44366AEFCF2F}" vid="{FC48CD92-3A82-44B0-84C1-3F61DDA8C9F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Status xmlns="610c11cb-1be1-44ad-96bd-1936ba709450">Green</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8228ACFB690DF47A98B289D97A23B1C" ma:contentTypeVersion="1" ma:contentTypeDescription="Create a new document." ma:contentTypeScope="" ma:versionID="90521453f8316360c1638baee89bcb78">
  <xsd:schema xmlns:xsd="http://www.w3.org/2001/XMLSchema" xmlns:xs="http://www.w3.org/2001/XMLSchema" xmlns:p="http://schemas.microsoft.com/office/2006/metadata/properties" xmlns:ns2="610c11cb-1be1-44ad-96bd-1936ba709450" targetNamespace="http://schemas.microsoft.com/office/2006/metadata/properties" ma:root="true" ma:fieldsID="8f98b7a73ff55b7d2c9c898400d06866" ns2:_="">
    <xsd:import namespace="610c11cb-1be1-44ad-96bd-1936ba709450"/>
    <xsd:element name="properties">
      <xsd:complexType>
        <xsd:sequence>
          <xsd:element name="documentManagement">
            <xsd:complexType>
              <xsd:all>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0c11cb-1be1-44ad-96bd-1936ba709450" elementFormDefault="qualified">
    <xsd:import namespace="http://schemas.microsoft.com/office/2006/documentManagement/types"/>
    <xsd:import namespace="http://schemas.microsoft.com/office/infopath/2007/PartnerControls"/>
    <xsd:element name="Status" ma:index="8" nillable="true" ma:displayName="Status" ma:default="&lt;Choose One&gt;" ma:format="Dropdown" ma:internalName="Status">
      <xsd:simpleType>
        <xsd:restriction base="dms:Choice">
          <xsd:enumeration value="&lt;Choose One&gt;"/>
          <xsd:enumeration value="Green"/>
          <xsd:enumeration value="Yellow"/>
          <xsd:enumeration value="Red"/>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97C89A-FD0C-431E-81F6-90225B937683}">
  <ds:schemaRefs>
    <ds:schemaRef ds:uri="http://purl.org/dc/elements/1.1/"/>
    <ds:schemaRef ds:uri="610c11cb-1be1-44ad-96bd-1936ba709450"/>
    <ds:schemaRef ds:uri="http://www.w3.org/XML/1998/namespace"/>
    <ds:schemaRef ds:uri="http://purl.org/dc/dcmitype/"/>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5A28432D-0FB4-4F71-87BC-3ADBCE6660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0c11cb-1be1-44ad-96bd-1936ba70945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ILT PPT Template 2016</Template>
  <TotalTime>4415</TotalTime>
  <Words>7366</Words>
  <Application>Microsoft Macintosh PowerPoint</Application>
  <PresentationFormat>Apresentação na tela (16:9)</PresentationFormat>
  <Paragraphs>1471</Paragraphs>
  <Slides>89</Slides>
  <Notes>88</Notes>
  <HiddenSlides>1</HiddenSlides>
  <MMClips>0</MMClips>
  <ScaleCrop>false</ScaleCrop>
  <HeadingPairs>
    <vt:vector size="4" baseType="variant">
      <vt:variant>
        <vt:lpstr>Tema</vt:lpstr>
      </vt:variant>
      <vt:variant>
        <vt:i4>1</vt:i4>
      </vt:variant>
      <vt:variant>
        <vt:lpstr>Títulos de slides</vt:lpstr>
      </vt:variant>
      <vt:variant>
        <vt:i4>89</vt:i4>
      </vt:variant>
    </vt:vector>
  </HeadingPairs>
  <TitlesOfParts>
    <vt:vector size="90" baseType="lpstr">
      <vt:lpstr>Lecture_Template_V2.5</vt:lpstr>
      <vt:lpstr>Slide 1</vt:lpstr>
      <vt:lpstr>AWS Agenda</vt:lpstr>
      <vt:lpstr>Presenters</vt:lpstr>
      <vt:lpstr>Presenters</vt:lpstr>
      <vt:lpstr>What Is (True) Cloud Computing?</vt:lpstr>
      <vt:lpstr>Slide 6</vt:lpstr>
      <vt:lpstr>AWS is Leader and Visionary </vt:lpstr>
      <vt:lpstr>AWS in the Public Sector</vt:lpstr>
      <vt:lpstr>AWS is Architected for Government Security Requirements</vt:lpstr>
      <vt:lpstr>Slide 10</vt:lpstr>
      <vt:lpstr>Slide 11</vt:lpstr>
      <vt:lpstr>AWS Regions and Availability Zones (AZ) </vt:lpstr>
      <vt:lpstr>Slide 13</vt:lpstr>
      <vt:lpstr>What is Simple Storage Service (S3)? </vt:lpstr>
      <vt:lpstr>Store anything Object storage Scalable 99.999999999% durability</vt:lpstr>
      <vt:lpstr>Amazon S3</vt:lpstr>
      <vt:lpstr>What is Elastic Cloud Compute (EC2)? </vt:lpstr>
      <vt:lpstr>Compute: EC2 Instance Families</vt:lpstr>
      <vt:lpstr>Amazon EC2 Instances</vt:lpstr>
      <vt:lpstr>Virtualization: Development goes to the cloud</vt:lpstr>
      <vt:lpstr>Virtualization: Development and RESEARCH</vt:lpstr>
      <vt:lpstr>Also: EC2 AMIs to the RESCUE!</vt:lpstr>
      <vt:lpstr>Cloud Storage: Backup and Analytics</vt:lpstr>
      <vt:lpstr>What is Relation Database Service (RDS)? </vt:lpstr>
      <vt:lpstr>Amazon Relational Database Service (RDS)</vt:lpstr>
      <vt:lpstr>What is DynamoDB? </vt:lpstr>
      <vt:lpstr>Amazon DynamoDB</vt:lpstr>
      <vt:lpstr>What is Big Data? </vt:lpstr>
      <vt:lpstr>Overview: Big Data</vt:lpstr>
      <vt:lpstr>Slide 30</vt:lpstr>
      <vt:lpstr>Slide 31</vt:lpstr>
      <vt:lpstr>Visualization: Tableau</vt:lpstr>
      <vt:lpstr>Visualization: Spotfire</vt:lpstr>
      <vt:lpstr>Slide 34</vt:lpstr>
      <vt:lpstr>Big data architectural principles: Decoupling</vt:lpstr>
      <vt:lpstr>Big data architectural principles: Decoupling</vt:lpstr>
      <vt:lpstr>Types of Data Ingest</vt:lpstr>
      <vt:lpstr>Decoupling the "data bus": Flexibility</vt:lpstr>
      <vt:lpstr>Decoupling the "data bus": Flexibility</vt:lpstr>
      <vt:lpstr>Decoupling the "data bus": Flexibility</vt:lpstr>
      <vt:lpstr>Choosing a datastore: Data/access characteristics</vt:lpstr>
      <vt:lpstr>Datastore Comparison</vt:lpstr>
      <vt:lpstr>Choosing a data store: Cost considerations</vt:lpstr>
      <vt:lpstr>Choosing a data store: Cost considerations</vt:lpstr>
      <vt:lpstr>Choosing a data store: Cost considerations</vt:lpstr>
      <vt:lpstr>S3: Data partitioning</vt:lpstr>
      <vt:lpstr>Where do AWS solutions map to the pipeline?</vt:lpstr>
      <vt:lpstr>Where do AWS solutions map to the pipeline?</vt:lpstr>
      <vt:lpstr>What kinds of tools can I use with AWS?   </vt:lpstr>
      <vt:lpstr>What is EMR? </vt:lpstr>
      <vt:lpstr>Amazon EMR</vt:lpstr>
      <vt:lpstr>Apache Hadoop</vt:lpstr>
      <vt:lpstr>What is MapReduce?</vt:lpstr>
      <vt:lpstr>Slide 54</vt:lpstr>
      <vt:lpstr>Slide 55</vt:lpstr>
      <vt:lpstr>Typical Amazon EMR Environment – Hadoop 1 and 2</vt:lpstr>
      <vt:lpstr>Amazon EC2 is the base of EMR</vt:lpstr>
      <vt:lpstr>Benefits of Agility</vt:lpstr>
      <vt:lpstr>Slide 59</vt:lpstr>
      <vt:lpstr>Slide 60</vt:lpstr>
      <vt:lpstr>Slide 61</vt:lpstr>
      <vt:lpstr>AWS instance clusters can be balanced  to the job in hand… </vt:lpstr>
      <vt:lpstr>…with multiple clusters running at the same time </vt:lpstr>
      <vt:lpstr>What is Redshift? </vt:lpstr>
      <vt:lpstr>Amazon Redshift architecture</vt:lpstr>
      <vt:lpstr>Sizing and resizing your cluster</vt:lpstr>
      <vt:lpstr>Distribution style: EVEN</vt:lpstr>
      <vt:lpstr>Slide 68</vt:lpstr>
      <vt:lpstr>Slide 69</vt:lpstr>
      <vt:lpstr>Row-wise storage complicates analytics</vt:lpstr>
      <vt:lpstr>Columnar storage is best for analytic workloads</vt:lpstr>
      <vt:lpstr>Hands-on: Labs! </vt:lpstr>
      <vt:lpstr>Apache Hive</vt:lpstr>
      <vt:lpstr>Lab 1</vt:lpstr>
      <vt:lpstr>Lab 1: Storing and Querying Data on DynamoDB</vt:lpstr>
      <vt:lpstr>Lab 1: Storing and Querying Data on DynamoDB</vt:lpstr>
      <vt:lpstr>Lab 1: Input data</vt:lpstr>
      <vt:lpstr>Lab 1: Storing and Querying Data on DynamoDB</vt:lpstr>
      <vt:lpstr>Lab 1: Storing and Querying Data on DynamoDB</vt:lpstr>
      <vt:lpstr>Lab 6</vt:lpstr>
      <vt:lpstr>Acme's Environment</vt:lpstr>
      <vt:lpstr>Loading logs and related data</vt:lpstr>
      <vt:lpstr>Lab 7</vt:lpstr>
      <vt:lpstr>Lab 7: Using Tibco Spotfire to Visualize Data</vt:lpstr>
      <vt:lpstr>Hands-on: Labs! </vt:lpstr>
      <vt:lpstr>Key points</vt:lpstr>
      <vt:lpstr>Questions?</vt:lpstr>
      <vt:lpstr>Next Steps</vt:lpstr>
      <vt:lpstr>Thank you!</vt:lpstr>
    </vt:vector>
  </TitlesOfParts>
  <Company>Amazon.com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Overview of Big Data</dc:title>
  <dc:creator>Origin QA</dc:creator>
  <cp:lastModifiedBy>Jorge</cp:lastModifiedBy>
  <cp:revision>121</cp:revision>
  <cp:lastPrinted>2017-03-20T17:50:52Z</cp:lastPrinted>
  <dcterms:created xsi:type="dcterms:W3CDTF">2016-03-03T06:21:35Z</dcterms:created>
  <dcterms:modified xsi:type="dcterms:W3CDTF">2017-07-14T13:35:45Z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0x010100D8228ACFB690DF47A98B289D97A23B1C</vt:lpwstr>
  </property>
</Properties>
</file>